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08"/>
  </p:notesMasterIdLst>
  <p:handoutMasterIdLst>
    <p:handoutMasterId r:id="rId109"/>
  </p:handoutMasterIdLst>
  <p:sldIdLst>
    <p:sldId id="582" r:id="rId2"/>
    <p:sldId id="692" r:id="rId3"/>
    <p:sldId id="659" r:id="rId4"/>
    <p:sldId id="639" r:id="rId5"/>
    <p:sldId id="661" r:id="rId6"/>
    <p:sldId id="663" r:id="rId7"/>
    <p:sldId id="657" r:id="rId8"/>
    <p:sldId id="665" r:id="rId9"/>
    <p:sldId id="684" r:id="rId10"/>
    <p:sldId id="664" r:id="rId11"/>
    <p:sldId id="685" r:id="rId12"/>
    <p:sldId id="660" r:id="rId13"/>
    <p:sldId id="658" r:id="rId14"/>
    <p:sldId id="743" r:id="rId15"/>
    <p:sldId id="686" r:id="rId16"/>
    <p:sldId id="688" r:id="rId17"/>
    <p:sldId id="644" r:id="rId18"/>
    <p:sldId id="751" r:id="rId19"/>
    <p:sldId id="643" r:id="rId20"/>
    <p:sldId id="642" r:id="rId21"/>
    <p:sldId id="640" r:id="rId22"/>
    <p:sldId id="641" r:id="rId23"/>
    <p:sldId id="715" r:id="rId24"/>
    <p:sldId id="645" r:id="rId25"/>
    <p:sldId id="679" r:id="rId26"/>
    <p:sldId id="716" r:id="rId27"/>
    <p:sldId id="687" r:id="rId28"/>
    <p:sldId id="721" r:id="rId29"/>
    <p:sldId id="681" r:id="rId30"/>
    <p:sldId id="682" r:id="rId31"/>
    <p:sldId id="695" r:id="rId32"/>
    <p:sldId id="724" r:id="rId33"/>
    <p:sldId id="725" r:id="rId34"/>
    <p:sldId id="667" r:id="rId35"/>
    <p:sldId id="646" r:id="rId36"/>
    <p:sldId id="726" r:id="rId37"/>
    <p:sldId id="723" r:id="rId38"/>
    <p:sldId id="728" r:id="rId39"/>
    <p:sldId id="647" r:id="rId40"/>
    <p:sldId id="697" r:id="rId41"/>
    <p:sldId id="655" r:id="rId42"/>
    <p:sldId id="729" r:id="rId43"/>
    <p:sldId id="650" r:id="rId44"/>
    <p:sldId id="652" r:id="rId45"/>
    <p:sldId id="696" r:id="rId46"/>
    <p:sldId id="730" r:id="rId47"/>
    <p:sldId id="731" r:id="rId48"/>
    <p:sldId id="727" r:id="rId49"/>
    <p:sldId id="666" r:id="rId50"/>
    <p:sldId id="704" r:id="rId51"/>
    <p:sldId id="669" r:id="rId52"/>
    <p:sldId id="722" r:id="rId53"/>
    <p:sldId id="683" r:id="rId54"/>
    <p:sldId id="717" r:id="rId55"/>
    <p:sldId id="718" r:id="rId56"/>
    <p:sldId id="653" r:id="rId57"/>
    <p:sldId id="670" r:id="rId58"/>
    <p:sldId id="712" r:id="rId59"/>
    <p:sldId id="713" r:id="rId60"/>
    <p:sldId id="707" r:id="rId61"/>
    <p:sldId id="689" r:id="rId62"/>
    <p:sldId id="615" r:id="rId63"/>
    <p:sldId id="636" r:id="rId64"/>
    <p:sldId id="671" r:id="rId65"/>
    <p:sldId id="680" r:id="rId66"/>
    <p:sldId id="672" r:id="rId67"/>
    <p:sldId id="621" r:id="rId68"/>
    <p:sldId id="612" r:id="rId69"/>
    <p:sldId id="698" r:id="rId70"/>
    <p:sldId id="710" r:id="rId71"/>
    <p:sldId id="690" r:id="rId72"/>
    <p:sldId id="638" r:id="rId73"/>
    <p:sldId id="732" r:id="rId74"/>
    <p:sldId id="742" r:id="rId75"/>
    <p:sldId id="694" r:id="rId76"/>
    <p:sldId id="741" r:id="rId77"/>
    <p:sldId id="740" r:id="rId78"/>
    <p:sldId id="616" r:id="rId79"/>
    <p:sldId id="733" r:id="rId80"/>
    <p:sldId id="739" r:id="rId81"/>
    <p:sldId id="699" r:id="rId82"/>
    <p:sldId id="734" r:id="rId83"/>
    <p:sldId id="620" r:id="rId84"/>
    <p:sldId id="708" r:id="rId85"/>
    <p:sldId id="706" r:id="rId86"/>
    <p:sldId id="709" r:id="rId87"/>
    <p:sldId id="624" r:id="rId88"/>
    <p:sldId id="719" r:id="rId89"/>
    <p:sldId id="705" r:id="rId90"/>
    <p:sldId id="749" r:id="rId91"/>
    <p:sldId id="720" r:id="rId92"/>
    <p:sldId id="673" r:id="rId93"/>
    <p:sldId id="674" r:id="rId94"/>
    <p:sldId id="675" r:id="rId95"/>
    <p:sldId id="752" r:id="rId96"/>
    <p:sldId id="750" r:id="rId97"/>
    <p:sldId id="753" r:id="rId98"/>
    <p:sldId id="738" r:id="rId99"/>
    <p:sldId id="737" r:id="rId100"/>
    <p:sldId id="700" r:id="rId101"/>
    <p:sldId id="736" r:id="rId102"/>
    <p:sldId id="676" r:id="rId103"/>
    <p:sldId id="735" r:id="rId104"/>
    <p:sldId id="754" r:id="rId105"/>
    <p:sldId id="678" r:id="rId106"/>
    <p:sldId id="677" r:id="rId107"/>
  </p:sldIdLst>
  <p:sldSz cx="9144000" cy="6858000" type="screen4x3"/>
  <p:notesSz cx="7104063" cy="1023461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1E1E1"/>
    <a:srgbClr val="F1F1F1"/>
    <a:srgbClr val="F3F3F3"/>
    <a:srgbClr val="F8F8F8"/>
    <a:srgbClr val="F6F6F6"/>
    <a:srgbClr val="FBFBFB"/>
    <a:srgbClr val="C00000"/>
    <a:srgbClr val="8A0000"/>
    <a:srgbClr val="A80000"/>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48" autoAdjust="0"/>
    <p:restoredTop sz="92610" autoAdjust="0"/>
  </p:normalViewPr>
  <p:slideViewPr>
    <p:cSldViewPr>
      <p:cViewPr varScale="1">
        <p:scale>
          <a:sx n="102" d="100"/>
          <a:sy n="102" d="100"/>
        </p:scale>
        <p:origin x="2022" y="10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1" d="1"/>
        <a:sy n="1" d="1"/>
      </p:scale>
      <p:origin x="0" y="0"/>
    </p:cViewPr>
  </p:notesTextViewPr>
  <p:sorterViewPr>
    <p:cViewPr>
      <p:scale>
        <a:sx n="167" d="100"/>
        <a:sy n="167" d="100"/>
      </p:scale>
      <p:origin x="0" y="-4812"/>
    </p:cViewPr>
  </p:sorterViewPr>
  <p:notesViewPr>
    <p:cSldViewPr>
      <p:cViewPr varScale="1">
        <p:scale>
          <a:sx n="90" d="100"/>
          <a:sy n="90" d="100"/>
        </p:scale>
        <p:origin x="2850"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_rels/viewProps.xml.rels><?xml version="1.0" encoding="UTF-8" standalone="yes"?>
<Relationships xmlns="http://schemas.openxmlformats.org/package/2006/relationships"><Relationship Id="rId3" Type="http://schemas.openxmlformats.org/officeDocument/2006/relationships/slide" Target="slides/slide13.xml"/><Relationship Id="rId7" Type="http://schemas.openxmlformats.org/officeDocument/2006/relationships/slide" Target="slides/slide87.xml"/><Relationship Id="rId2" Type="http://schemas.openxmlformats.org/officeDocument/2006/relationships/slide" Target="slides/slide6.xml"/><Relationship Id="rId1" Type="http://schemas.openxmlformats.org/officeDocument/2006/relationships/slide" Target="slides/slide5.xml"/><Relationship Id="rId6" Type="http://schemas.openxmlformats.org/officeDocument/2006/relationships/slide" Target="slides/slide83.xml"/><Relationship Id="rId5" Type="http://schemas.openxmlformats.org/officeDocument/2006/relationships/slide" Target="slides/slide72.xml"/><Relationship Id="rId4"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9750" cy="512763"/>
          </a:xfrm>
          <a:prstGeom prst="rect">
            <a:avLst/>
          </a:prstGeom>
        </p:spPr>
        <p:txBody>
          <a:bodyPr vert="horz" lIns="94787" tIns="47393" rIns="94787" bIns="47393" rtlCol="0"/>
          <a:lstStyle>
            <a:lvl1pPr algn="l" eaLnBrk="1" hangingPunct="1">
              <a:defRPr sz="1200">
                <a:latin typeface="Arial" charset="0"/>
                <a:ea typeface="+mn-ea"/>
                <a:cs typeface="Arial" charset="0"/>
              </a:defRPr>
            </a:lvl1pPr>
          </a:lstStyle>
          <a:p>
            <a:pPr>
              <a:defRPr/>
            </a:pPr>
            <a:endParaRPr lang="en-US"/>
          </a:p>
        </p:txBody>
      </p:sp>
      <p:sp>
        <p:nvSpPr>
          <p:cNvPr id="3" name="Date Placeholder 2"/>
          <p:cNvSpPr>
            <a:spLocks noGrp="1"/>
          </p:cNvSpPr>
          <p:nvPr>
            <p:ph type="dt" sz="quarter" idx="1"/>
          </p:nvPr>
        </p:nvSpPr>
        <p:spPr>
          <a:xfrm>
            <a:off x="4022725" y="0"/>
            <a:ext cx="3079750" cy="512763"/>
          </a:xfrm>
          <a:prstGeom prst="rect">
            <a:avLst/>
          </a:prstGeom>
        </p:spPr>
        <p:txBody>
          <a:bodyPr vert="horz" wrap="square" lIns="94787" tIns="47393" rIns="94787" bIns="47393" numCol="1" anchor="t" anchorCtr="0" compatLnSpc="1">
            <a:prstTxWarp prst="textNoShape">
              <a:avLst/>
            </a:prstTxWarp>
          </a:bodyPr>
          <a:lstStyle>
            <a:lvl1pPr algn="r" eaLnBrk="1" hangingPunct="1">
              <a:defRPr sz="1200"/>
            </a:lvl1pPr>
          </a:lstStyle>
          <a:p>
            <a:pPr>
              <a:defRPr/>
            </a:pPr>
            <a:fld id="{2521D4DD-7B5A-4BB2-83A1-80678B003E8C}" type="datetimeFigureOut">
              <a:rPr lang="en-US" altLang="en-US"/>
              <a:pPr>
                <a:defRPr/>
              </a:pPr>
              <a:t>11/8/2017</a:t>
            </a:fld>
            <a:endParaRPr lang="en-US" altLang="en-US"/>
          </a:p>
        </p:txBody>
      </p:sp>
      <p:sp>
        <p:nvSpPr>
          <p:cNvPr id="4" name="Footer Placeholder 3"/>
          <p:cNvSpPr>
            <a:spLocks noGrp="1"/>
          </p:cNvSpPr>
          <p:nvPr>
            <p:ph type="ftr" sz="quarter" idx="2"/>
          </p:nvPr>
        </p:nvSpPr>
        <p:spPr>
          <a:xfrm>
            <a:off x="0" y="9720263"/>
            <a:ext cx="3079750" cy="512762"/>
          </a:xfrm>
          <a:prstGeom prst="rect">
            <a:avLst/>
          </a:prstGeom>
        </p:spPr>
        <p:txBody>
          <a:bodyPr vert="horz" lIns="94787" tIns="47393" rIns="94787" bIns="47393" rtlCol="0" anchor="b"/>
          <a:lstStyle>
            <a:lvl1pPr algn="l" eaLnBrk="1" hangingPunct="1">
              <a:defRPr sz="1200">
                <a:latin typeface="Arial" charset="0"/>
                <a:ea typeface="+mn-ea"/>
                <a:cs typeface="Arial" charset="0"/>
              </a:defRPr>
            </a:lvl1pPr>
          </a:lstStyle>
          <a:p>
            <a:pPr>
              <a:defRPr/>
            </a:pPr>
            <a:endParaRPr lang="en-US"/>
          </a:p>
        </p:txBody>
      </p:sp>
      <p:sp>
        <p:nvSpPr>
          <p:cNvPr id="5" name="Slide Number Placeholder 4"/>
          <p:cNvSpPr>
            <a:spLocks noGrp="1"/>
          </p:cNvSpPr>
          <p:nvPr>
            <p:ph type="sldNum" sz="quarter" idx="3"/>
          </p:nvPr>
        </p:nvSpPr>
        <p:spPr>
          <a:xfrm>
            <a:off x="4022725" y="9720263"/>
            <a:ext cx="3079750" cy="512762"/>
          </a:xfrm>
          <a:prstGeom prst="rect">
            <a:avLst/>
          </a:prstGeom>
        </p:spPr>
        <p:txBody>
          <a:bodyPr vert="horz" wrap="square" lIns="94787" tIns="47393" rIns="94787" bIns="47393" numCol="1" anchor="b" anchorCtr="0" compatLnSpc="1">
            <a:prstTxWarp prst="textNoShape">
              <a:avLst/>
            </a:prstTxWarp>
          </a:bodyPr>
          <a:lstStyle>
            <a:lvl1pPr algn="r" eaLnBrk="1" hangingPunct="1">
              <a:defRPr sz="1200"/>
            </a:lvl1pPr>
          </a:lstStyle>
          <a:p>
            <a:pPr>
              <a:defRPr/>
            </a:pPr>
            <a:fld id="{E6F57E48-C956-4D28-B614-7C701C36F600}" type="slidenum">
              <a:rPr lang="en-US" altLang="en-US"/>
              <a:pPr>
                <a:defRPr/>
              </a:pPr>
              <a:t>‹N°›</a:t>
            </a:fld>
            <a:endParaRPr lang="en-US" altLang="en-US"/>
          </a:p>
        </p:txBody>
      </p:sp>
    </p:spTree>
    <p:extLst>
      <p:ext uri="{BB962C8B-B14F-4D97-AF65-F5344CB8AC3E}">
        <p14:creationId xmlns:p14="http://schemas.microsoft.com/office/powerpoint/2010/main" val="18972615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5351" tIns="47676" rIns="95351" bIns="47676"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024313" y="0"/>
            <a:ext cx="3078162" cy="512763"/>
          </a:xfrm>
          <a:prstGeom prst="rect">
            <a:avLst/>
          </a:prstGeom>
        </p:spPr>
        <p:txBody>
          <a:bodyPr vert="horz" wrap="square" lIns="95351" tIns="47676" rIns="95351" bIns="47676"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9F01B12A-B022-4918-8028-E907F964CFD2}" type="datetimeFigureOut">
              <a:rPr lang="en-US" altLang="en-US"/>
              <a:pPr>
                <a:defRPr/>
              </a:pPr>
              <a:t>11/8/2017</a:t>
            </a:fld>
            <a:endParaRPr lang="en-US" altLang="en-US"/>
          </a:p>
        </p:txBody>
      </p:sp>
      <p:sp>
        <p:nvSpPr>
          <p:cNvPr id="4" name="Slide Image Placeholder 3"/>
          <p:cNvSpPr>
            <a:spLocks noGrp="1" noRot="1" noChangeAspect="1"/>
          </p:cNvSpPr>
          <p:nvPr>
            <p:ph type="sldImg" idx="2"/>
          </p:nvPr>
        </p:nvSpPr>
        <p:spPr>
          <a:xfrm>
            <a:off x="993775" y="766763"/>
            <a:ext cx="5118100" cy="3838575"/>
          </a:xfrm>
          <a:prstGeom prst="rect">
            <a:avLst/>
          </a:prstGeom>
          <a:noFill/>
          <a:ln w="12700">
            <a:solidFill>
              <a:prstClr val="black"/>
            </a:solidFill>
          </a:ln>
        </p:spPr>
        <p:txBody>
          <a:bodyPr vert="horz" lIns="95351" tIns="47676" rIns="95351" bIns="47676" rtlCol="0" anchor="ctr"/>
          <a:lstStyle/>
          <a:p>
            <a:pPr lvl="0"/>
            <a:endParaRPr lang="en-US" noProof="0" dirty="0"/>
          </a:p>
        </p:txBody>
      </p:sp>
      <p:sp>
        <p:nvSpPr>
          <p:cNvPr id="5" name="Notes Placeholder 4"/>
          <p:cNvSpPr>
            <a:spLocks noGrp="1"/>
          </p:cNvSpPr>
          <p:nvPr>
            <p:ph type="body" sz="quarter" idx="3"/>
          </p:nvPr>
        </p:nvSpPr>
        <p:spPr>
          <a:xfrm>
            <a:off x="709613" y="4862513"/>
            <a:ext cx="5684837" cy="4605337"/>
          </a:xfrm>
          <a:prstGeom prst="rect">
            <a:avLst/>
          </a:prstGeom>
        </p:spPr>
        <p:txBody>
          <a:bodyPr vert="horz" lIns="95351" tIns="47676" rIns="95351" bIns="4767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720263"/>
            <a:ext cx="3078163" cy="512762"/>
          </a:xfrm>
          <a:prstGeom prst="rect">
            <a:avLst/>
          </a:prstGeom>
        </p:spPr>
        <p:txBody>
          <a:bodyPr vert="horz" lIns="95351" tIns="47676" rIns="95351" bIns="47676"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024313" y="9720263"/>
            <a:ext cx="3078162" cy="512762"/>
          </a:xfrm>
          <a:prstGeom prst="rect">
            <a:avLst/>
          </a:prstGeom>
        </p:spPr>
        <p:txBody>
          <a:bodyPr vert="horz" wrap="square" lIns="95351" tIns="47676" rIns="95351" bIns="47676"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8E321C34-0A6F-498D-8AA7-EC205FC032DC}" type="slidenum">
              <a:rPr lang="en-US" altLang="en-US"/>
              <a:pPr>
                <a:defRPr/>
              </a:pPr>
              <a:t>‹N°›</a:t>
            </a:fld>
            <a:endParaRPr lang="en-US" altLang="en-US"/>
          </a:p>
        </p:txBody>
      </p:sp>
    </p:spTree>
    <p:extLst>
      <p:ext uri="{BB962C8B-B14F-4D97-AF65-F5344CB8AC3E}">
        <p14:creationId xmlns:p14="http://schemas.microsoft.com/office/powerpoint/2010/main" val="305775481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en.wikipedia.org/wiki/Atari_5200" TargetMode="External"/><Relationship Id="rId3" Type="http://schemas.openxmlformats.org/officeDocument/2006/relationships/hyperlink" Target="https://en.wikipedia.org/wiki/Arcade_game" TargetMode="External"/><Relationship Id="rId7" Type="http://schemas.openxmlformats.org/officeDocument/2006/relationships/hyperlink" Target="https://en.wikipedia.org/wiki/Mouse" TargetMode="External"/><Relationship Id="rId12" Type="http://schemas.openxmlformats.org/officeDocument/2006/relationships/hyperlink" Target="https://en.wikipedia.org/wiki/PlayStation_(console)"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en.wikipedia.org/wiki/Plumbing" TargetMode="External"/><Relationship Id="rId11" Type="http://schemas.openxmlformats.org/officeDocument/2006/relationships/hyperlink" Target="https://en.wikipedia.org/wiki/Game_Boy" TargetMode="External"/><Relationship Id="rId5" Type="http://schemas.openxmlformats.org/officeDocument/2006/relationships/hyperlink" Target="https://en.wikipedia.org/wiki/Shower" TargetMode="External"/><Relationship Id="rId10" Type="http://schemas.openxmlformats.org/officeDocument/2006/relationships/hyperlink" Target="https://en.wikipedia.org/wiki/Nintendo" TargetMode="External"/><Relationship Id="rId4" Type="http://schemas.openxmlformats.org/officeDocument/2006/relationships/hyperlink" Target="https://en.wikipedia.org/wiki/Nihon_Bussan" TargetMode="External"/><Relationship Id="rId9" Type="http://schemas.openxmlformats.org/officeDocument/2006/relationships/hyperlink" Target="https://en.wikipedia.org/wiki/Frisky_Tom#cite_note-1"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3D1073-61AF-4FDA-89CE-E5A4F43165BC}" type="slidenum">
              <a:rPr lang="en-US" altLang="en-US" smtClean="0">
                <a:latin typeface="Calibri" panose="020F0502020204030204" pitchFamily="34" charset="0"/>
              </a:rPr>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1336383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450745F-E958-47DB-9103-61DFB2FD8DA6}" type="slidenum">
              <a:rPr lang="en-US" altLang="en-US" smtClean="0">
                <a:latin typeface="Calibri" panose="020F0502020204030204" pitchFamily="34" charset="0"/>
              </a:rPr>
              <a:pPr/>
              <a:t>39</a:t>
            </a:fld>
            <a:endParaRPr lang="en-US" altLang="en-US">
              <a:latin typeface="Calibri" panose="020F0502020204030204" pitchFamily="34" charset="0"/>
            </a:endParaRPr>
          </a:p>
        </p:txBody>
      </p:sp>
    </p:spTree>
    <p:extLst>
      <p:ext uri="{BB962C8B-B14F-4D97-AF65-F5344CB8AC3E}">
        <p14:creationId xmlns:p14="http://schemas.microsoft.com/office/powerpoint/2010/main" val="2347549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D29FB8F-C86E-42B8-A67B-A55EA2F844C3}" type="slidenum">
              <a:rPr lang="en-US" altLang="en-US" smtClean="0">
                <a:latin typeface="Calibri" panose="020F0502020204030204" pitchFamily="34" charset="0"/>
              </a:rPr>
              <a:pPr/>
              <a:t>43</a:t>
            </a:fld>
            <a:endParaRPr lang="en-US" altLang="en-US">
              <a:latin typeface="Calibri" panose="020F0502020204030204" pitchFamily="34" charset="0"/>
            </a:endParaRPr>
          </a:p>
        </p:txBody>
      </p:sp>
    </p:spTree>
    <p:extLst>
      <p:ext uri="{BB962C8B-B14F-4D97-AF65-F5344CB8AC3E}">
        <p14:creationId xmlns:p14="http://schemas.microsoft.com/office/powerpoint/2010/main" val="3522523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2034ED3-752B-4EB8-AC90-D3616C9C3F73}" type="slidenum">
              <a:rPr lang="en-US" altLang="en-US" smtClean="0">
                <a:latin typeface="Calibri" panose="020F0502020204030204" pitchFamily="34" charset="0"/>
              </a:rPr>
              <a:pPr/>
              <a:t>51</a:t>
            </a:fld>
            <a:endParaRPr lang="en-US" altLang="en-US">
              <a:latin typeface="Calibri" panose="020F0502020204030204" pitchFamily="34" charset="0"/>
            </a:endParaRPr>
          </a:p>
        </p:txBody>
      </p:sp>
    </p:spTree>
    <p:extLst>
      <p:ext uri="{BB962C8B-B14F-4D97-AF65-F5344CB8AC3E}">
        <p14:creationId xmlns:p14="http://schemas.microsoft.com/office/powerpoint/2010/main" val="1763918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i="1"/>
              <a:t>Frisky Tom</a:t>
            </a:r>
            <a:r>
              <a:rPr lang="en-US" altLang="en-US"/>
              <a:t> is a 1981 </a:t>
            </a:r>
            <a:r>
              <a:rPr lang="en-US" altLang="en-US">
                <a:hlinkClick r:id="rId3" tooltip="Arcade game"/>
              </a:rPr>
              <a:t>arcade game</a:t>
            </a:r>
            <a:r>
              <a:rPr lang="en-US" altLang="en-US"/>
              <a:t> by </a:t>
            </a:r>
            <a:r>
              <a:rPr lang="en-US" altLang="en-US">
                <a:hlinkClick r:id="rId4" tooltip="Nihon Bussan"/>
              </a:rPr>
              <a:t>Nichibutsu</a:t>
            </a:r>
            <a:r>
              <a:rPr lang="en-US" altLang="en-US"/>
              <a:t>. The object of the game is to provide enough water for a </a:t>
            </a:r>
            <a:r>
              <a:rPr lang="en-US" altLang="en-US">
                <a:hlinkClick r:id="rId5" tooltip="Shower"/>
              </a:rPr>
              <a:t>shower</a:t>
            </a:r>
            <a:r>
              <a:rPr lang="en-US" altLang="en-US"/>
              <a:t> by crawling along a network of </a:t>
            </a:r>
            <a:r>
              <a:rPr lang="en-US" altLang="en-US">
                <a:hlinkClick r:id="rId6" tooltip="Plumbing"/>
              </a:rPr>
              <a:t>plumbing</a:t>
            </a:r>
            <a:r>
              <a:rPr lang="en-US" altLang="en-US"/>
              <a:t> pipes and picking up/replacing loose pieces. Various types of </a:t>
            </a:r>
            <a:r>
              <a:rPr lang="en-US" altLang="en-US">
                <a:hlinkClick r:id="rId7" tooltip="Mouse"/>
              </a:rPr>
              <a:t>mice</a:t>
            </a:r>
            <a:r>
              <a:rPr lang="en-US" altLang="en-US"/>
              <a:t> are the game's antagonists, trying to thwart Tom in different ways: knocking pipes loose to disrupt the water flow, jumping down to fall on him, or setting a bomb to blow up the entire plumbing arrangement. A version for the </a:t>
            </a:r>
            <a:r>
              <a:rPr lang="en-US" altLang="en-US">
                <a:hlinkClick r:id="rId8" tooltip="Atari 5200"/>
              </a:rPr>
              <a:t>Atari 5200</a:t>
            </a:r>
            <a:r>
              <a:rPr lang="en-US" altLang="en-US"/>
              <a:t> was programmed in 1983, but was never released.</a:t>
            </a:r>
            <a:r>
              <a:rPr lang="en-US" altLang="en-US" baseline="30000">
                <a:hlinkClick r:id="rId9"/>
              </a:rPr>
              <a:t>[1]</a:t>
            </a:r>
            <a:r>
              <a:rPr lang="en-US" altLang="en-US"/>
              <a:t> It was, however, released for the </a:t>
            </a:r>
            <a:r>
              <a:rPr lang="en-US" altLang="en-US">
                <a:hlinkClick r:id="rId10" tooltip="Nintendo"/>
              </a:rPr>
              <a:t>Nintendo</a:t>
            </a:r>
            <a:r>
              <a:rPr lang="en-US" altLang="en-US"/>
              <a:t> </a:t>
            </a:r>
            <a:r>
              <a:rPr lang="en-US" altLang="en-US">
                <a:hlinkClick r:id="rId11" tooltip="Game Boy"/>
              </a:rPr>
              <a:t>Game Boy</a:t>
            </a:r>
            <a:r>
              <a:rPr lang="en-US" altLang="en-US"/>
              <a:t> in 1995, and the </a:t>
            </a:r>
            <a:r>
              <a:rPr lang="en-US" altLang="en-US">
                <a:hlinkClick r:id="rId12" tooltip="PlayStation (console)"/>
              </a:rPr>
              <a:t>PlayStation</a:t>
            </a:r>
            <a:r>
              <a:rPr lang="en-US" altLang="en-US"/>
              <a:t> in 2002. Bandai Electronics created a VFD hand held game of Frisky Tom in 1982.</a:t>
            </a: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B9B9E1C-8995-4743-9E7D-32F491146895}" type="slidenum">
              <a:rPr lang="en-US" altLang="en-US" smtClean="0">
                <a:latin typeface="Calibri" panose="020F0502020204030204" pitchFamily="34" charset="0"/>
              </a:rPr>
              <a:pPr/>
              <a:t>52</a:t>
            </a:fld>
            <a:endParaRPr lang="en-US" altLang="en-US">
              <a:latin typeface="Calibri" panose="020F0502020204030204" pitchFamily="34" charset="0"/>
            </a:endParaRPr>
          </a:p>
        </p:txBody>
      </p:sp>
    </p:spTree>
    <p:extLst>
      <p:ext uri="{BB962C8B-B14F-4D97-AF65-F5344CB8AC3E}">
        <p14:creationId xmlns:p14="http://schemas.microsoft.com/office/powerpoint/2010/main" val="1241098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F2EB476-DDB1-4123-9A3C-E17BC0025A8B}" type="slidenum">
              <a:rPr lang="en-US" altLang="en-US" smtClean="0">
                <a:latin typeface="Calibri" panose="020F0502020204030204" pitchFamily="34" charset="0"/>
              </a:rPr>
              <a:pPr/>
              <a:t>53</a:t>
            </a:fld>
            <a:endParaRPr lang="en-US" altLang="en-US">
              <a:latin typeface="Calibri" panose="020F0502020204030204" pitchFamily="34" charset="0"/>
            </a:endParaRPr>
          </a:p>
        </p:txBody>
      </p:sp>
    </p:spTree>
    <p:extLst>
      <p:ext uri="{BB962C8B-B14F-4D97-AF65-F5344CB8AC3E}">
        <p14:creationId xmlns:p14="http://schemas.microsoft.com/office/powerpoint/2010/main" val="2532216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EAFB773-CC04-43C1-96BB-BC3D7732F0B9}" type="slidenum">
              <a:rPr lang="en-US" altLang="en-US" smtClean="0">
                <a:latin typeface="Calibri" panose="020F0502020204030204" pitchFamily="34" charset="0"/>
              </a:rPr>
              <a:pPr/>
              <a:t>63</a:t>
            </a:fld>
            <a:endParaRPr lang="en-US" altLang="en-US">
              <a:latin typeface="Calibri" panose="020F0502020204030204" pitchFamily="34" charset="0"/>
            </a:endParaRPr>
          </a:p>
        </p:txBody>
      </p:sp>
    </p:spTree>
    <p:extLst>
      <p:ext uri="{BB962C8B-B14F-4D97-AF65-F5344CB8AC3E}">
        <p14:creationId xmlns:p14="http://schemas.microsoft.com/office/powerpoint/2010/main" val="2611316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8FE2596-0839-434D-9091-419B139A839B}" type="slidenum">
              <a:rPr lang="en-US" altLang="en-US" smtClean="0">
                <a:latin typeface="Calibri" panose="020F0502020204030204" pitchFamily="34" charset="0"/>
              </a:rPr>
              <a:pPr/>
              <a:t>65</a:t>
            </a:fld>
            <a:endParaRPr lang="en-US" altLang="en-US">
              <a:latin typeface="Calibri" panose="020F0502020204030204" pitchFamily="34" charset="0"/>
            </a:endParaRPr>
          </a:p>
        </p:txBody>
      </p:sp>
    </p:spTree>
    <p:extLst>
      <p:ext uri="{BB962C8B-B14F-4D97-AF65-F5344CB8AC3E}">
        <p14:creationId xmlns:p14="http://schemas.microsoft.com/office/powerpoint/2010/main" val="2273745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b="1" dirty="0">
                <a:ea typeface="+mn-ea"/>
                <a:cs typeface="+mn-cs"/>
              </a:rPr>
              <a:t>Taking inspiration from racing classics like Hang On and Pole Position, Motor Psycho brought a number on innovations to this popular genre.</a:t>
            </a:r>
          </a:p>
          <a:p>
            <a:pPr>
              <a:defRPr/>
            </a:pPr>
            <a:endParaRPr lang="en-US" b="1" dirty="0">
              <a:ea typeface="+mn-ea"/>
              <a:cs typeface="+mn-cs"/>
            </a:endParaRPr>
          </a:p>
          <a:p>
            <a:pPr>
              <a:defRPr/>
            </a:pPr>
            <a:r>
              <a:rPr lang="en-US" b="1" dirty="0">
                <a:ea typeface="+mn-ea"/>
                <a:cs typeface="+mn-cs"/>
              </a:rPr>
              <a:t>Released for the Atari 7800 in 1988 Motor Psycho was the 7800’s first entry into the motorcycle racing genre.</a:t>
            </a:r>
          </a:p>
          <a:p>
            <a:pPr>
              <a:defRPr/>
            </a:pPr>
            <a:endParaRPr lang="en-US" b="1" dirty="0">
              <a:ea typeface="+mn-ea"/>
              <a:cs typeface="+mn-cs"/>
            </a:endParaRPr>
          </a:p>
          <a:p>
            <a:pPr>
              <a:defRPr/>
            </a:pPr>
            <a:r>
              <a:rPr lang="en-US" b="1" dirty="0">
                <a:ea typeface="+mn-ea"/>
                <a:cs typeface="+mn-cs"/>
              </a:rPr>
              <a:t>Racers could accelerate, lean into turns and (most notably) JUMP for huge distances as they battled through the courses.</a:t>
            </a:r>
          </a:p>
          <a:p>
            <a:pPr>
              <a:defRPr/>
            </a:pPr>
            <a:endParaRPr lang="en-US" b="1" dirty="0">
              <a:ea typeface="+mn-ea"/>
              <a:cs typeface="+mn-cs"/>
            </a:endParaRPr>
          </a:p>
          <a:p>
            <a:pPr>
              <a:defRPr/>
            </a:pPr>
            <a:r>
              <a:rPr lang="en-US" b="1" dirty="0">
                <a:ea typeface="+mn-ea"/>
                <a:cs typeface="+mn-cs"/>
              </a:rPr>
              <a:t>Four unique tracks were included, each with their own turns, straightaways and switchbacks.</a:t>
            </a:r>
          </a:p>
          <a:p>
            <a:pPr>
              <a:defRPr/>
            </a:pPr>
            <a:endParaRPr lang="en-US" b="1" dirty="0">
              <a:ea typeface="+mn-ea"/>
              <a:cs typeface="+mn-cs"/>
            </a:endParaRPr>
          </a:p>
          <a:p>
            <a:pPr>
              <a:defRPr/>
            </a:pPr>
            <a:r>
              <a:rPr lang="en-US" b="1" dirty="0">
                <a:ea typeface="+mn-ea"/>
                <a:cs typeface="+mn-cs"/>
              </a:rPr>
              <a:t>A single player game, the key challenge was to beat your best time as you faced off against AI competitors to secure the highest score.</a:t>
            </a:r>
          </a:p>
          <a:p>
            <a:pPr>
              <a:defRPr/>
            </a:pPr>
            <a:endParaRPr lang="en-US" b="1" dirty="0">
              <a:ea typeface="+mn-ea"/>
              <a:cs typeface="+mn-cs"/>
            </a:endParaRPr>
          </a:p>
          <a:p>
            <a:pPr>
              <a:defRPr/>
            </a:pPr>
            <a:endParaRPr lang="en-US" b="1" dirty="0">
              <a:ea typeface="+mn-ea"/>
              <a:cs typeface="+mn-cs"/>
            </a:endParaRPr>
          </a:p>
          <a:p>
            <a:pPr>
              <a:defRPr/>
            </a:pPr>
            <a:br>
              <a:rPr lang="en-US" dirty="0"/>
            </a:br>
            <a:endParaRPr lang="en-US" b="1" dirty="0">
              <a:ea typeface="+mn-ea"/>
              <a:cs typeface="+mn-cs"/>
            </a:endParaRPr>
          </a:p>
          <a:p>
            <a:pPr>
              <a:defRPr/>
            </a:pPr>
            <a:endParaRPr lang="en-US" dirty="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3EE565F-C038-4C67-A204-0700F16350FE}" type="slidenum">
              <a:rPr lang="en-US" altLang="en-US" smtClean="0">
                <a:latin typeface="Calibri" panose="020F0502020204030204" pitchFamily="34" charset="0"/>
              </a:rPr>
              <a:pPr/>
              <a:t>70</a:t>
            </a:fld>
            <a:endParaRPr lang="en-US" altLang="en-US">
              <a:latin typeface="Calibri" panose="020F0502020204030204" pitchFamily="34" charset="0"/>
            </a:endParaRPr>
          </a:p>
        </p:txBody>
      </p:sp>
    </p:spTree>
    <p:extLst>
      <p:ext uri="{BB962C8B-B14F-4D97-AF65-F5344CB8AC3E}">
        <p14:creationId xmlns:p14="http://schemas.microsoft.com/office/powerpoint/2010/main" val="3514722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http://www.i-mockery.com/minimocks/ninjagolf/ninjagolf-flashgame.php</a:t>
            </a: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368E817-16AD-420B-80C9-383DD6FD25C4}" type="slidenum">
              <a:rPr lang="en-US" altLang="en-US" smtClean="0">
                <a:latin typeface="Calibri" panose="020F0502020204030204" pitchFamily="34" charset="0"/>
              </a:rPr>
              <a:pPr/>
              <a:t>72</a:t>
            </a:fld>
            <a:endParaRPr lang="en-US" altLang="en-US">
              <a:latin typeface="Calibri" panose="020F0502020204030204" pitchFamily="34" charset="0"/>
            </a:endParaRPr>
          </a:p>
        </p:txBody>
      </p:sp>
    </p:spTree>
    <p:extLst>
      <p:ext uri="{BB962C8B-B14F-4D97-AF65-F5344CB8AC3E}">
        <p14:creationId xmlns:p14="http://schemas.microsoft.com/office/powerpoint/2010/main" val="1817386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0617511-7D88-40A4-9105-AF64527E7BB6}" type="slidenum">
              <a:rPr lang="en-US" altLang="en-US" smtClean="0">
                <a:latin typeface="Calibri" panose="020F0502020204030204" pitchFamily="34" charset="0"/>
              </a:rPr>
              <a:pPr/>
              <a:t>78</a:t>
            </a:fld>
            <a:endParaRPr lang="en-US" altLang="en-US">
              <a:latin typeface="Calibri" panose="020F0502020204030204" pitchFamily="34" charset="0"/>
            </a:endParaRPr>
          </a:p>
        </p:txBody>
      </p:sp>
    </p:spTree>
    <p:extLst>
      <p:ext uri="{BB962C8B-B14F-4D97-AF65-F5344CB8AC3E}">
        <p14:creationId xmlns:p14="http://schemas.microsoft.com/office/powerpoint/2010/main" val="3425418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28A11E2-2696-4E14-8909-5871304C7CB1}" type="slidenum">
              <a:rPr lang="en-US" altLang="en-US" smtClean="0">
                <a:latin typeface="Calibri" panose="020F0502020204030204" pitchFamily="34" charset="0"/>
              </a:rPr>
              <a:pPr/>
              <a:t>9</a:t>
            </a:fld>
            <a:endParaRPr lang="en-US" altLang="en-US">
              <a:latin typeface="Calibri" panose="020F0502020204030204" pitchFamily="34" charset="0"/>
            </a:endParaRPr>
          </a:p>
        </p:txBody>
      </p:sp>
    </p:spTree>
    <p:extLst>
      <p:ext uri="{BB962C8B-B14F-4D97-AF65-F5344CB8AC3E}">
        <p14:creationId xmlns:p14="http://schemas.microsoft.com/office/powerpoint/2010/main" val="3939632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8FE3AB2-03C8-4795-906A-4892FC7C7F4E}" type="slidenum">
              <a:rPr lang="en-US" altLang="en-US" smtClean="0">
                <a:solidFill>
                  <a:srgbClr val="000000"/>
                </a:solidFill>
                <a:latin typeface="Calibri" panose="020F0502020204030204" pitchFamily="34" charset="0"/>
              </a:rPr>
              <a:pPr/>
              <a:t>83</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016539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FFCD9FF-8995-4883-AC6F-020291E80C5B}" type="slidenum">
              <a:rPr lang="en-US" altLang="en-US" smtClean="0">
                <a:solidFill>
                  <a:srgbClr val="000000"/>
                </a:solidFill>
                <a:latin typeface="Calibri" panose="020F0502020204030204" pitchFamily="34" charset="0"/>
              </a:rPr>
              <a:pPr/>
              <a:t>84</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375767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92F41D5-2DF0-474F-9F9D-CF29CDFE88DB}" type="slidenum">
              <a:rPr lang="en-US" altLang="en-US" smtClean="0">
                <a:latin typeface="Calibri" panose="020F0502020204030204" pitchFamily="34" charset="0"/>
              </a:rPr>
              <a:pPr/>
              <a:t>86</a:t>
            </a:fld>
            <a:endParaRPr lang="en-US" altLang="en-US">
              <a:latin typeface="Calibri" panose="020F0502020204030204" pitchFamily="34" charset="0"/>
            </a:endParaRPr>
          </a:p>
        </p:txBody>
      </p:sp>
    </p:spTree>
    <p:extLst>
      <p:ext uri="{BB962C8B-B14F-4D97-AF65-F5344CB8AC3E}">
        <p14:creationId xmlns:p14="http://schemas.microsoft.com/office/powerpoint/2010/main" val="2691982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DFF5BF8-81CB-4047-A155-7049FAA15B6F}" type="slidenum">
              <a:rPr lang="en-US" altLang="en-US" smtClean="0">
                <a:latin typeface="Calibri" panose="020F0502020204030204" pitchFamily="34" charset="0"/>
              </a:rPr>
              <a:pPr/>
              <a:t>91</a:t>
            </a:fld>
            <a:endParaRPr lang="en-US" altLang="en-US">
              <a:latin typeface="Calibri" panose="020F0502020204030204" pitchFamily="34" charset="0"/>
            </a:endParaRPr>
          </a:p>
        </p:txBody>
      </p:sp>
    </p:spTree>
    <p:extLst>
      <p:ext uri="{BB962C8B-B14F-4D97-AF65-F5344CB8AC3E}">
        <p14:creationId xmlns:p14="http://schemas.microsoft.com/office/powerpoint/2010/main" val="2890596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95659EC-0BA9-4621-B16D-869B3955A0DE}" type="slidenum">
              <a:rPr lang="en-US" altLang="en-US" smtClean="0">
                <a:latin typeface="Calibri" panose="020F0502020204030204" pitchFamily="34" charset="0"/>
              </a:rPr>
              <a:pPr/>
              <a:t>92</a:t>
            </a:fld>
            <a:endParaRPr lang="en-US" altLang="en-US">
              <a:latin typeface="Calibri" panose="020F0502020204030204" pitchFamily="34" charset="0"/>
            </a:endParaRPr>
          </a:p>
        </p:txBody>
      </p:sp>
    </p:spTree>
    <p:extLst>
      <p:ext uri="{BB962C8B-B14F-4D97-AF65-F5344CB8AC3E}">
        <p14:creationId xmlns:p14="http://schemas.microsoft.com/office/powerpoint/2010/main" val="3768814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8AE4CA8-6328-41CA-9296-A25C0B219161}" type="slidenum">
              <a:rPr lang="en-US" altLang="en-US" smtClean="0">
                <a:latin typeface="Calibri" panose="020F0502020204030204" pitchFamily="34" charset="0"/>
              </a:rPr>
              <a:pPr/>
              <a:t>94</a:t>
            </a:fld>
            <a:endParaRPr lang="en-US" altLang="en-US">
              <a:latin typeface="Calibri" panose="020F0502020204030204" pitchFamily="34" charset="0"/>
            </a:endParaRPr>
          </a:p>
        </p:txBody>
      </p:sp>
    </p:spTree>
    <p:extLst>
      <p:ext uri="{BB962C8B-B14F-4D97-AF65-F5344CB8AC3E}">
        <p14:creationId xmlns:p14="http://schemas.microsoft.com/office/powerpoint/2010/main" val="344123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321C34-0A6F-498D-8AA7-EC205FC032DC}" type="slidenum">
              <a:rPr lang="en-US" altLang="en-US" smtClean="0"/>
              <a:pPr>
                <a:defRPr/>
              </a:pPr>
              <a:t>97</a:t>
            </a:fld>
            <a:endParaRPr lang="en-US" altLang="en-US"/>
          </a:p>
        </p:txBody>
      </p:sp>
    </p:spTree>
    <p:extLst>
      <p:ext uri="{BB962C8B-B14F-4D97-AF65-F5344CB8AC3E}">
        <p14:creationId xmlns:p14="http://schemas.microsoft.com/office/powerpoint/2010/main" val="2777640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5DF3371-E71A-4392-8B55-04C56C41CE5D}" type="slidenum">
              <a:rPr lang="en-US" altLang="en-US" smtClean="0">
                <a:latin typeface="Calibri" panose="020F0502020204030204" pitchFamily="34" charset="0"/>
              </a:rPr>
              <a:pPr/>
              <a:t>98</a:t>
            </a:fld>
            <a:endParaRPr lang="en-US" altLang="en-US">
              <a:latin typeface="Calibri" panose="020F0502020204030204" pitchFamily="34" charset="0"/>
            </a:endParaRPr>
          </a:p>
        </p:txBody>
      </p:sp>
    </p:spTree>
    <p:extLst>
      <p:ext uri="{BB962C8B-B14F-4D97-AF65-F5344CB8AC3E}">
        <p14:creationId xmlns:p14="http://schemas.microsoft.com/office/powerpoint/2010/main" val="2222576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D7096D8-02B5-4C13-A6AF-FF4C527E7504}" type="slidenum">
              <a:rPr lang="en-US" altLang="en-US" smtClean="0">
                <a:latin typeface="Calibri" panose="020F0502020204030204" pitchFamily="34" charset="0"/>
              </a:rPr>
              <a:pPr/>
              <a:t>102</a:t>
            </a:fld>
            <a:endParaRPr lang="en-US" altLang="en-US">
              <a:latin typeface="Calibri" panose="020F0502020204030204" pitchFamily="34" charset="0"/>
            </a:endParaRPr>
          </a:p>
        </p:txBody>
      </p:sp>
    </p:spTree>
    <p:extLst>
      <p:ext uri="{BB962C8B-B14F-4D97-AF65-F5344CB8AC3E}">
        <p14:creationId xmlns:p14="http://schemas.microsoft.com/office/powerpoint/2010/main" val="280852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28ACE27-241C-4D7D-A6AA-0A48DE0EF931}" type="slidenum">
              <a:rPr lang="en-US" altLang="en-US" smtClean="0">
                <a:latin typeface="Calibri" panose="020F0502020204030204" pitchFamily="34" charset="0"/>
              </a:rPr>
              <a:pPr/>
              <a:t>103</a:t>
            </a:fld>
            <a:endParaRPr lang="en-US" altLang="en-US">
              <a:latin typeface="Calibri" panose="020F0502020204030204" pitchFamily="34" charset="0"/>
            </a:endParaRPr>
          </a:p>
        </p:txBody>
      </p:sp>
    </p:spTree>
    <p:extLst>
      <p:ext uri="{BB962C8B-B14F-4D97-AF65-F5344CB8AC3E}">
        <p14:creationId xmlns:p14="http://schemas.microsoft.com/office/powerpoint/2010/main" val="2448108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BE9738C-AF56-4BFF-888B-F60221132D85}" type="slidenum">
              <a:rPr lang="en-US" altLang="en-US" smtClean="0">
                <a:latin typeface="Calibri" panose="020F0502020204030204" pitchFamily="34" charset="0"/>
              </a:rPr>
              <a:pPr/>
              <a:t>13</a:t>
            </a:fld>
            <a:endParaRPr lang="en-US" altLang="en-US">
              <a:latin typeface="Calibri" panose="020F0502020204030204" pitchFamily="34" charset="0"/>
            </a:endParaRPr>
          </a:p>
        </p:txBody>
      </p:sp>
    </p:spTree>
    <p:extLst>
      <p:ext uri="{BB962C8B-B14F-4D97-AF65-F5344CB8AC3E}">
        <p14:creationId xmlns:p14="http://schemas.microsoft.com/office/powerpoint/2010/main" val="4238961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321C34-0A6F-498D-8AA7-EC205FC032DC}" type="slidenum">
              <a:rPr lang="en-US" altLang="en-US" smtClean="0"/>
              <a:pPr>
                <a:defRPr/>
              </a:pPr>
              <a:t>104</a:t>
            </a:fld>
            <a:endParaRPr lang="en-US" altLang="en-US"/>
          </a:p>
        </p:txBody>
      </p:sp>
    </p:spTree>
    <p:extLst>
      <p:ext uri="{BB962C8B-B14F-4D97-AF65-F5344CB8AC3E}">
        <p14:creationId xmlns:p14="http://schemas.microsoft.com/office/powerpoint/2010/main" val="4132056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8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EB4CBB9-FFEC-4A55-99BA-2DB536D6A7F9}" type="slidenum">
              <a:rPr lang="en-US" altLang="en-US" smtClean="0">
                <a:latin typeface="Calibri" panose="020F0502020204030204" pitchFamily="34" charset="0"/>
              </a:rPr>
              <a:pPr/>
              <a:t>106</a:t>
            </a:fld>
            <a:endParaRPr lang="en-US" altLang="en-US">
              <a:latin typeface="Calibri" panose="020F0502020204030204" pitchFamily="34" charset="0"/>
            </a:endParaRPr>
          </a:p>
        </p:txBody>
      </p:sp>
    </p:spTree>
    <p:extLst>
      <p:ext uri="{BB962C8B-B14F-4D97-AF65-F5344CB8AC3E}">
        <p14:creationId xmlns:p14="http://schemas.microsoft.com/office/powerpoint/2010/main" val="2366660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13D9B54-54BD-40A3-9D85-BFAE65013416}" type="slidenum">
              <a:rPr lang="en-US" altLang="en-US" smtClean="0">
                <a:latin typeface="Calibri" panose="020F0502020204030204" pitchFamily="34" charset="0"/>
              </a:rPr>
              <a:pPr/>
              <a:t>25</a:t>
            </a:fld>
            <a:endParaRPr lang="en-US" altLang="en-US">
              <a:latin typeface="Calibri" panose="020F0502020204030204" pitchFamily="34" charset="0"/>
            </a:endParaRPr>
          </a:p>
        </p:txBody>
      </p:sp>
    </p:spTree>
    <p:extLst>
      <p:ext uri="{BB962C8B-B14F-4D97-AF65-F5344CB8AC3E}">
        <p14:creationId xmlns:p14="http://schemas.microsoft.com/office/powerpoint/2010/main" val="3535113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6832261-B955-43C1-9196-50734D6C90BD}" type="slidenum">
              <a:rPr lang="en-US" altLang="en-US" smtClean="0">
                <a:latin typeface="Calibri" panose="020F0502020204030204" pitchFamily="34" charset="0"/>
              </a:rPr>
              <a:pPr/>
              <a:t>30</a:t>
            </a:fld>
            <a:endParaRPr lang="en-US" altLang="en-US">
              <a:latin typeface="Calibri" panose="020F0502020204030204" pitchFamily="34" charset="0"/>
            </a:endParaRPr>
          </a:p>
        </p:txBody>
      </p:sp>
    </p:spTree>
    <p:extLst>
      <p:ext uri="{BB962C8B-B14F-4D97-AF65-F5344CB8AC3E}">
        <p14:creationId xmlns:p14="http://schemas.microsoft.com/office/powerpoint/2010/main" val="3240132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F84934A-E7FB-4AD8-ABEE-998B1542D8D1}" type="slidenum">
              <a:rPr lang="en-US" altLang="en-US" smtClean="0">
                <a:latin typeface="Calibri" panose="020F0502020204030204" pitchFamily="34" charset="0"/>
              </a:rPr>
              <a:pPr/>
              <a:t>32</a:t>
            </a:fld>
            <a:endParaRPr lang="en-US" altLang="en-US">
              <a:latin typeface="Calibri" panose="020F0502020204030204" pitchFamily="34" charset="0"/>
            </a:endParaRPr>
          </a:p>
        </p:txBody>
      </p:sp>
    </p:spTree>
    <p:extLst>
      <p:ext uri="{BB962C8B-B14F-4D97-AF65-F5344CB8AC3E}">
        <p14:creationId xmlns:p14="http://schemas.microsoft.com/office/powerpoint/2010/main" val="3883124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53A884B-7B2C-4FCE-A2E0-2126DCD54A3A}" type="slidenum">
              <a:rPr lang="en-US" altLang="en-US" smtClean="0">
                <a:latin typeface="Calibri" panose="020F0502020204030204" pitchFamily="34" charset="0"/>
              </a:rPr>
              <a:pPr/>
              <a:t>33</a:t>
            </a:fld>
            <a:endParaRPr lang="en-US" altLang="en-US">
              <a:latin typeface="Calibri" panose="020F0502020204030204" pitchFamily="34" charset="0"/>
            </a:endParaRPr>
          </a:p>
        </p:txBody>
      </p:sp>
    </p:spTree>
    <p:extLst>
      <p:ext uri="{BB962C8B-B14F-4D97-AF65-F5344CB8AC3E}">
        <p14:creationId xmlns:p14="http://schemas.microsoft.com/office/powerpoint/2010/main" val="2469000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9B6E8F1-9403-4DBB-8216-2B6F6E084735}" type="slidenum">
              <a:rPr lang="en-US" altLang="en-US" smtClean="0">
                <a:latin typeface="Calibri" panose="020F0502020204030204" pitchFamily="34" charset="0"/>
              </a:rPr>
              <a:pPr/>
              <a:t>36</a:t>
            </a:fld>
            <a:endParaRPr lang="en-US" altLang="en-US">
              <a:latin typeface="Calibri" panose="020F0502020204030204" pitchFamily="34" charset="0"/>
            </a:endParaRPr>
          </a:p>
        </p:txBody>
      </p:sp>
    </p:spTree>
    <p:extLst>
      <p:ext uri="{BB962C8B-B14F-4D97-AF65-F5344CB8AC3E}">
        <p14:creationId xmlns:p14="http://schemas.microsoft.com/office/powerpoint/2010/main" val="3522335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BB68FD4-83DF-495E-A633-07DB0E85B87D}" type="slidenum">
              <a:rPr lang="en-US" altLang="en-US" smtClean="0">
                <a:latin typeface="Calibri" panose="020F0502020204030204" pitchFamily="34" charset="0"/>
              </a:rPr>
              <a:pPr/>
              <a:t>37</a:t>
            </a:fld>
            <a:endParaRPr lang="en-US" altLang="en-US">
              <a:latin typeface="Calibri" panose="020F0502020204030204" pitchFamily="34" charset="0"/>
            </a:endParaRPr>
          </a:p>
        </p:txBody>
      </p:sp>
    </p:spTree>
    <p:extLst>
      <p:ext uri="{BB962C8B-B14F-4D97-AF65-F5344CB8AC3E}">
        <p14:creationId xmlns:p14="http://schemas.microsoft.com/office/powerpoint/2010/main" val="2815446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a:t>November 2017</a:t>
            </a:r>
          </a:p>
        </p:txBody>
      </p:sp>
      <p:sp>
        <p:nvSpPr>
          <p:cNvPr id="4" name="Footer Placeholder 4"/>
          <p:cNvSpPr>
            <a:spLocks noGrp="1"/>
          </p:cNvSpPr>
          <p:nvPr>
            <p:ph type="ftr" sz="quarter" idx="11"/>
          </p:nvPr>
        </p:nvSpPr>
        <p:spPr/>
        <p:txBody>
          <a:bodyPr/>
          <a:lstStyle>
            <a:lvl1pPr>
              <a:defRPr b="1"/>
            </a:lvl1pPr>
          </a:lstStyle>
          <a:p>
            <a:pPr>
              <a:defRPr/>
            </a:pPr>
            <a:r>
              <a:rPr lang="en-US" dirty="0"/>
              <a:t>Property of Atari Interactive, Inc. and Atari, Inc. All Rights Reserved.  Confidential </a:t>
            </a:r>
          </a:p>
        </p:txBody>
      </p:sp>
      <p:sp>
        <p:nvSpPr>
          <p:cNvPr id="5" name="Slide Number Placeholder 5"/>
          <p:cNvSpPr>
            <a:spLocks noGrp="1"/>
          </p:cNvSpPr>
          <p:nvPr>
            <p:ph type="sldNum" sz="quarter" idx="12"/>
          </p:nvPr>
        </p:nvSpPr>
        <p:spPr/>
        <p:txBody>
          <a:bodyPr/>
          <a:lstStyle>
            <a:lvl1pPr>
              <a:defRPr/>
            </a:lvl1pPr>
          </a:lstStyle>
          <a:p>
            <a:pPr>
              <a:defRPr/>
            </a:pPr>
            <a:fld id="{F8A13D01-D133-42C0-AFA9-FC385DAA19BB}" type="slidenum">
              <a:rPr lang="en-US" altLang="en-US"/>
              <a:pPr>
                <a:defRPr/>
              </a:pPr>
              <a:t>‹N°›</a:t>
            </a:fld>
            <a:endParaRPr lang="en-US" altLang="en-US"/>
          </a:p>
        </p:txBody>
      </p:sp>
    </p:spTree>
    <p:extLst>
      <p:ext uri="{BB962C8B-B14F-4D97-AF65-F5344CB8AC3E}">
        <p14:creationId xmlns:p14="http://schemas.microsoft.com/office/powerpoint/2010/main" val="900276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a:t>November 2017</a:t>
            </a:r>
          </a:p>
        </p:txBody>
      </p:sp>
      <p:sp>
        <p:nvSpPr>
          <p:cNvPr id="3" name="Footer Placeholder 4"/>
          <p:cNvSpPr>
            <a:spLocks noGrp="1"/>
          </p:cNvSpPr>
          <p:nvPr>
            <p:ph type="ftr" sz="quarter" idx="11"/>
          </p:nvPr>
        </p:nvSpPr>
        <p:spPr/>
        <p:txBody>
          <a:bodyPr/>
          <a:lstStyle>
            <a:lvl1pPr>
              <a:defRPr/>
            </a:lvl1pPr>
          </a:lstStyle>
          <a:p>
            <a:pPr>
              <a:defRPr/>
            </a:pPr>
            <a:r>
              <a:rPr lang="en-US"/>
              <a:t>Property of Atari Interactive, Inc. and Atari, Inc. All Rights Reserved.  Confidential </a:t>
            </a:r>
          </a:p>
        </p:txBody>
      </p:sp>
      <p:sp>
        <p:nvSpPr>
          <p:cNvPr id="4" name="Slide Number Placeholder 5"/>
          <p:cNvSpPr>
            <a:spLocks noGrp="1"/>
          </p:cNvSpPr>
          <p:nvPr>
            <p:ph type="sldNum" sz="quarter" idx="12"/>
          </p:nvPr>
        </p:nvSpPr>
        <p:spPr/>
        <p:txBody>
          <a:bodyPr/>
          <a:lstStyle>
            <a:lvl1pPr>
              <a:defRPr/>
            </a:lvl1pPr>
          </a:lstStyle>
          <a:p>
            <a:pPr>
              <a:defRPr/>
            </a:pPr>
            <a:fld id="{E90054EC-8684-4F71-8E45-B1F039C16B07}" type="slidenum">
              <a:rPr lang="en-US" altLang="en-US"/>
              <a:pPr>
                <a:defRPr/>
              </a:pPr>
              <a:t>‹N°›</a:t>
            </a:fld>
            <a:endParaRPr lang="en-US" altLang="en-US"/>
          </a:p>
        </p:txBody>
      </p:sp>
    </p:spTree>
    <p:extLst>
      <p:ext uri="{BB962C8B-B14F-4D97-AF65-F5344CB8AC3E}">
        <p14:creationId xmlns:p14="http://schemas.microsoft.com/office/powerpoint/2010/main" val="2605765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a:t>November 2017</a:t>
            </a:r>
          </a:p>
        </p:txBody>
      </p:sp>
      <p:sp>
        <p:nvSpPr>
          <p:cNvPr id="3" name="Footer Placeholder 4"/>
          <p:cNvSpPr>
            <a:spLocks noGrp="1"/>
          </p:cNvSpPr>
          <p:nvPr>
            <p:ph type="ftr" sz="quarter" idx="11"/>
          </p:nvPr>
        </p:nvSpPr>
        <p:spPr/>
        <p:txBody>
          <a:bodyPr/>
          <a:lstStyle>
            <a:lvl1pPr>
              <a:defRPr b="1"/>
            </a:lvl1pPr>
          </a:lstStyle>
          <a:p>
            <a:pPr>
              <a:defRPr/>
            </a:pPr>
            <a:r>
              <a:rPr lang="en-US" dirty="0"/>
              <a:t>Property of Atari Interactive, Inc. and Atari, Inc. All Rights Reserved.  Confidential </a:t>
            </a:r>
          </a:p>
        </p:txBody>
      </p:sp>
      <p:sp>
        <p:nvSpPr>
          <p:cNvPr id="4" name="Slide Number Placeholder 5"/>
          <p:cNvSpPr>
            <a:spLocks noGrp="1"/>
          </p:cNvSpPr>
          <p:nvPr>
            <p:ph type="sldNum" sz="quarter" idx="12"/>
          </p:nvPr>
        </p:nvSpPr>
        <p:spPr/>
        <p:txBody>
          <a:bodyPr/>
          <a:lstStyle>
            <a:lvl1pPr>
              <a:defRPr/>
            </a:lvl1pPr>
          </a:lstStyle>
          <a:p>
            <a:pPr>
              <a:defRPr/>
            </a:pPr>
            <a:fld id="{5146F4C8-73B5-49FE-BC18-DADC045E5B95}" type="slidenum">
              <a:rPr lang="en-US" altLang="en-US"/>
              <a:pPr>
                <a:defRPr/>
              </a:pPr>
              <a:t>‹N°›</a:t>
            </a:fld>
            <a:endParaRPr lang="en-US" altLang="en-US"/>
          </a:p>
        </p:txBody>
      </p:sp>
    </p:spTree>
    <p:extLst>
      <p:ext uri="{BB962C8B-B14F-4D97-AF65-F5344CB8AC3E}">
        <p14:creationId xmlns:p14="http://schemas.microsoft.com/office/powerpoint/2010/main" val="4198567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15200" cy="685800"/>
          </a:xfrm>
        </p:spPr>
        <p:txBody>
          <a:bodyPr/>
          <a:lstStyle/>
          <a:p>
            <a:r>
              <a:rPr lang="en-US"/>
              <a:t>Click to edit Master title style</a:t>
            </a:r>
          </a:p>
        </p:txBody>
      </p:sp>
      <p:sp>
        <p:nvSpPr>
          <p:cNvPr id="3" name="Content Placeholder 2"/>
          <p:cNvSpPr>
            <a:spLocks noGrp="1"/>
          </p:cNvSpPr>
          <p:nvPr>
            <p:ph idx="1"/>
          </p:nvPr>
        </p:nvSpPr>
        <p:spPr>
          <a:xfrm>
            <a:off x="457200" y="914400"/>
            <a:ext cx="82296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a:t>November 2017</a:t>
            </a:r>
          </a:p>
        </p:txBody>
      </p:sp>
      <p:sp>
        <p:nvSpPr>
          <p:cNvPr id="5" name="Footer Placeholder 4"/>
          <p:cNvSpPr>
            <a:spLocks noGrp="1"/>
          </p:cNvSpPr>
          <p:nvPr>
            <p:ph type="ftr" sz="quarter" idx="11"/>
          </p:nvPr>
        </p:nvSpPr>
        <p:spPr/>
        <p:txBody>
          <a:bodyPr/>
          <a:lstStyle>
            <a:lvl1pPr>
              <a:defRPr b="1"/>
            </a:lvl1pPr>
          </a:lstStyle>
          <a:p>
            <a:pPr>
              <a:defRPr/>
            </a:pPr>
            <a:r>
              <a:rPr lang="en-US" dirty="0"/>
              <a:t>Property of Atari Interactive, Inc. and Atari, Inc. All Rights Reserved.  Confidential </a:t>
            </a:r>
          </a:p>
        </p:txBody>
      </p:sp>
      <p:sp>
        <p:nvSpPr>
          <p:cNvPr id="6" name="Slide Number Placeholder 5"/>
          <p:cNvSpPr>
            <a:spLocks noGrp="1"/>
          </p:cNvSpPr>
          <p:nvPr>
            <p:ph type="sldNum" sz="quarter" idx="12"/>
          </p:nvPr>
        </p:nvSpPr>
        <p:spPr/>
        <p:txBody>
          <a:bodyPr/>
          <a:lstStyle>
            <a:lvl1pPr>
              <a:defRPr/>
            </a:lvl1pPr>
          </a:lstStyle>
          <a:p>
            <a:pPr>
              <a:defRPr/>
            </a:pPr>
            <a:fld id="{AF15303D-36A2-45CC-B7D7-8289935320F0}" type="slidenum">
              <a:rPr lang="en-US" altLang="en-US"/>
              <a:pPr>
                <a:defRPr/>
              </a:pPr>
              <a:t>‹N°›</a:t>
            </a:fld>
            <a:endParaRPr lang="en-US" altLang="en-US"/>
          </a:p>
        </p:txBody>
      </p:sp>
    </p:spTree>
    <p:extLst>
      <p:ext uri="{BB962C8B-B14F-4D97-AF65-F5344CB8AC3E}">
        <p14:creationId xmlns:p14="http://schemas.microsoft.com/office/powerpoint/2010/main" val="262944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9224" y="4419600"/>
            <a:ext cx="8229600" cy="1143000"/>
          </a:xfrm>
          <a:prstGeom prst="rect">
            <a:avLst/>
          </a:prstGeom>
        </p:spPr>
        <p:txBody>
          <a:bodyPr rtlCol="0">
            <a:normAutofit/>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a:t>November 2017</a:t>
            </a:r>
          </a:p>
        </p:txBody>
      </p:sp>
      <p:sp>
        <p:nvSpPr>
          <p:cNvPr id="4" name="Footer Placeholder 4"/>
          <p:cNvSpPr>
            <a:spLocks noGrp="1"/>
          </p:cNvSpPr>
          <p:nvPr>
            <p:ph type="ftr" sz="quarter" idx="11"/>
          </p:nvPr>
        </p:nvSpPr>
        <p:spPr/>
        <p:txBody>
          <a:bodyPr/>
          <a:lstStyle>
            <a:lvl1pPr>
              <a:defRPr/>
            </a:lvl1pPr>
          </a:lstStyle>
          <a:p>
            <a:pPr>
              <a:defRPr/>
            </a:pPr>
            <a:r>
              <a:rPr lang="en-US"/>
              <a:t>Property of Atari Interactive, Inc. and Atari, Inc. All Rights Reserved.  Confidential </a:t>
            </a:r>
          </a:p>
        </p:txBody>
      </p:sp>
      <p:sp>
        <p:nvSpPr>
          <p:cNvPr id="6" name="Slide Number Placeholder 5"/>
          <p:cNvSpPr>
            <a:spLocks noGrp="1"/>
          </p:cNvSpPr>
          <p:nvPr>
            <p:ph type="sldNum" sz="quarter" idx="12"/>
          </p:nvPr>
        </p:nvSpPr>
        <p:spPr/>
        <p:txBody>
          <a:bodyPr/>
          <a:lstStyle>
            <a:lvl1pPr>
              <a:defRPr/>
            </a:lvl1pPr>
          </a:lstStyle>
          <a:p>
            <a:pPr>
              <a:defRPr/>
            </a:pPr>
            <a:fld id="{8DEC56CE-ABB0-435B-AAC3-D461B9134AE3}" type="slidenum">
              <a:rPr lang="en-US" altLang="en-US"/>
              <a:pPr>
                <a:defRPr/>
              </a:pPr>
              <a:t>‹N°›</a:t>
            </a:fld>
            <a:endParaRPr lang="en-US" altLang="en-US"/>
          </a:p>
        </p:txBody>
      </p:sp>
    </p:spTree>
    <p:extLst>
      <p:ext uri="{BB962C8B-B14F-4D97-AF65-F5344CB8AC3E}">
        <p14:creationId xmlns:p14="http://schemas.microsoft.com/office/powerpoint/2010/main" val="1190637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Sheet">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3"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43000" y="5105400"/>
            <a:ext cx="7620000" cy="685800"/>
          </a:xfrm>
        </p:spPr>
        <p:txBody>
          <a:bodyPr/>
          <a:lstStyle>
            <a:lvl1pPr>
              <a:defRPr sz="4400" b="0">
                <a:solidFill>
                  <a:schemeClr val="tx1"/>
                </a:solidFill>
              </a:defRPr>
            </a:lvl1pPr>
          </a:lstStyle>
          <a:p>
            <a:r>
              <a:rPr lang="en-US" dirty="0"/>
              <a:t>Click to edit Master title style</a:t>
            </a:r>
          </a:p>
        </p:txBody>
      </p:sp>
      <p:sp>
        <p:nvSpPr>
          <p:cNvPr id="9" name="Rectangle 8"/>
          <p:cNvSpPr/>
          <p:nvPr userDrawn="1"/>
        </p:nvSpPr>
        <p:spPr>
          <a:xfrm>
            <a:off x="5105400" y="3200400"/>
            <a:ext cx="4038600" cy="1524000"/>
          </a:xfrm>
          <a:prstGeom prst="rect">
            <a:avLst/>
          </a:prstGeom>
          <a:gradFill flip="none" rotWithShape="1">
            <a:gsLst>
              <a:gs pos="16000">
                <a:schemeClr val="bg1"/>
              </a:gs>
              <a:gs pos="79000">
                <a:srgbClr val="F6F6F6"/>
              </a:gs>
              <a:gs pos="74000">
                <a:srgbClr val="F6F6F6"/>
              </a:gs>
              <a:gs pos="100000">
                <a:srgbClr val="E1E1E1"/>
              </a:gs>
            </a:gsLst>
            <a:lin ang="10800000" scaled="0"/>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48200" y="457200"/>
            <a:ext cx="4724400" cy="4724400"/>
          </a:xfrm>
          <a:prstGeom prst="rect">
            <a:avLst/>
          </a:prstGeom>
        </p:spPr>
      </p:pic>
    </p:spTree>
    <p:extLst>
      <p:ext uri="{BB962C8B-B14F-4D97-AF65-F5344CB8AC3E}">
        <p14:creationId xmlns:p14="http://schemas.microsoft.com/office/powerpoint/2010/main" val="247468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slide" Target="../slides/slide2.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6" descr="atari_go_gen_bg.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0" y="0"/>
            <a:ext cx="7315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Text Placeholder 2"/>
          <p:cNvSpPr>
            <a:spLocks noGrp="1"/>
          </p:cNvSpPr>
          <p:nvPr>
            <p:ph type="body" idx="1"/>
          </p:nvPr>
        </p:nvSpPr>
        <p:spPr bwMode="auto">
          <a:xfrm>
            <a:off x="457200" y="9144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r>
              <a:rPr lang="en-US" altLang="en-US"/>
              <a:t>November 2017</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entury Gothic" pitchFamily="34" charset="0"/>
                <a:ea typeface="+mn-ea"/>
                <a:cs typeface="+mn-cs"/>
              </a:defRPr>
            </a:lvl1pPr>
          </a:lstStyle>
          <a:p>
            <a:pPr>
              <a:defRPr/>
            </a:pPr>
            <a:r>
              <a:rPr lang="en-US"/>
              <a:t>Property of Atari Interactive, Inc. and Atari, Inc. All Rights Reserved.  Confidential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entury Gothic" panose="020B0502020202020204" pitchFamily="34" charset="0"/>
              </a:defRPr>
            </a:lvl1pPr>
          </a:lstStyle>
          <a:p>
            <a:pPr>
              <a:defRPr/>
            </a:pPr>
            <a:fld id="{DEBBC8E6-8840-4778-AAED-08A754945A53}" type="slidenum">
              <a:rPr lang="en-US" altLang="en-US"/>
              <a:pPr>
                <a:defRPr/>
              </a:pPr>
              <a:t>‹N°›</a:t>
            </a:fld>
            <a:endParaRPr lang="en-US" altLang="en-US"/>
          </a:p>
        </p:txBody>
      </p:sp>
      <p:sp>
        <p:nvSpPr>
          <p:cNvPr id="2" name="Rectangle 1">
            <a:hlinkClick r:id="rId10" action="ppaction://hlinksldjump"/>
          </p:cNvPr>
          <p:cNvSpPr/>
          <p:nvPr userDrawn="1"/>
        </p:nvSpPr>
        <p:spPr>
          <a:xfrm>
            <a:off x="8077200" y="-17463"/>
            <a:ext cx="1066800" cy="685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p:cNvPicPr>
            <a:picLocks noChangeAspect="1"/>
          </p:cNvPicPr>
          <p:nvPr userDrawn="1"/>
        </p:nvPicPr>
        <p:blipFill rotWithShape="1">
          <a:blip r:embed="rId11" cstate="print">
            <a:clrChange>
              <a:clrFrom>
                <a:srgbClr val="E51C24"/>
              </a:clrFrom>
              <a:clrTo>
                <a:srgbClr val="E51C24">
                  <a:alpha val="0"/>
                </a:srgbClr>
              </a:clrTo>
            </a:clrChange>
            <a:extLst>
              <a:ext uri="{28A0092B-C50C-407E-A947-70E740481C1C}">
                <a14:useLocalDpi xmlns:a14="http://schemas.microsoft.com/office/drawing/2010/main" val="0"/>
              </a:ext>
            </a:extLst>
          </a:blip>
          <a:srcRect l="12222" t="61528" r="12222" b="11805"/>
          <a:stretch/>
        </p:blipFill>
        <p:spPr>
          <a:xfrm>
            <a:off x="7642858" y="106680"/>
            <a:ext cx="1424942" cy="502920"/>
          </a:xfrm>
          <a:prstGeom prst="rect">
            <a:avLst/>
          </a:prstGeom>
        </p:spPr>
      </p:pic>
    </p:spTree>
  </p:cSld>
  <p:clrMap bg1="lt1" tx1="dk1" bg2="lt2" tx2="dk2" accent1="accent1" accent2="accent2" accent3="accent3" accent4="accent4" accent5="accent5" accent6="accent6" hlink="hlink" folHlink="folHlink"/>
  <p:sldLayoutIdLst>
    <p:sldLayoutId id="2147486412" r:id="rId1"/>
    <p:sldLayoutId id="2147486413" r:id="rId2"/>
    <p:sldLayoutId id="2147486415" r:id="rId3"/>
    <p:sldLayoutId id="2147486416" r:id="rId4"/>
    <p:sldLayoutId id="2147486466" r:id="rId5"/>
    <p:sldLayoutId id="2147486467" r:id="rId6"/>
  </p:sldLayoutIdLst>
  <p:hf hdr="0" dt="0"/>
  <p:txStyles>
    <p:titleStyle>
      <a:lvl1pPr marL="461963" indent="-461963" algn="l" rtl="0" eaLnBrk="0" fontAlgn="base" hangingPunct="0">
        <a:spcBef>
          <a:spcPct val="0"/>
        </a:spcBef>
        <a:spcAft>
          <a:spcPct val="0"/>
        </a:spcAft>
        <a:defRPr sz="2400" b="1" kern="1200">
          <a:solidFill>
            <a:schemeClr val="bg1"/>
          </a:solidFill>
          <a:latin typeface="+mj-lt"/>
          <a:ea typeface="MS PGothic" pitchFamily="34" charset="-128"/>
          <a:cs typeface="Aharoni" pitchFamily="2" charset="-79"/>
        </a:defRPr>
      </a:lvl1pPr>
      <a:lvl2pPr marL="461963" indent="-461963" algn="l" rtl="0" eaLnBrk="0" fontAlgn="base" hangingPunct="0">
        <a:spcBef>
          <a:spcPct val="0"/>
        </a:spcBef>
        <a:spcAft>
          <a:spcPct val="0"/>
        </a:spcAft>
        <a:defRPr sz="2400" b="1">
          <a:solidFill>
            <a:schemeClr val="bg1"/>
          </a:solidFill>
          <a:latin typeface="Arial" charset="0"/>
          <a:ea typeface="MS PGothic" pitchFamily="34" charset="-128"/>
          <a:cs typeface="Aharoni" pitchFamily="2" charset="-79"/>
        </a:defRPr>
      </a:lvl2pPr>
      <a:lvl3pPr marL="461963" indent="-461963" algn="l" rtl="0" eaLnBrk="0" fontAlgn="base" hangingPunct="0">
        <a:spcBef>
          <a:spcPct val="0"/>
        </a:spcBef>
        <a:spcAft>
          <a:spcPct val="0"/>
        </a:spcAft>
        <a:defRPr sz="2400" b="1">
          <a:solidFill>
            <a:schemeClr val="bg1"/>
          </a:solidFill>
          <a:latin typeface="Arial" charset="0"/>
          <a:ea typeface="MS PGothic" pitchFamily="34" charset="-128"/>
          <a:cs typeface="Aharoni" pitchFamily="2" charset="-79"/>
        </a:defRPr>
      </a:lvl3pPr>
      <a:lvl4pPr marL="461963" indent="-461963" algn="l" rtl="0" eaLnBrk="0" fontAlgn="base" hangingPunct="0">
        <a:spcBef>
          <a:spcPct val="0"/>
        </a:spcBef>
        <a:spcAft>
          <a:spcPct val="0"/>
        </a:spcAft>
        <a:defRPr sz="2400" b="1">
          <a:solidFill>
            <a:schemeClr val="bg1"/>
          </a:solidFill>
          <a:latin typeface="Arial" charset="0"/>
          <a:ea typeface="MS PGothic" pitchFamily="34" charset="-128"/>
          <a:cs typeface="Aharoni" pitchFamily="2" charset="-79"/>
        </a:defRPr>
      </a:lvl4pPr>
      <a:lvl5pPr marL="461963" indent="-461963" algn="l" rtl="0" eaLnBrk="0" fontAlgn="base" hangingPunct="0">
        <a:spcBef>
          <a:spcPct val="0"/>
        </a:spcBef>
        <a:spcAft>
          <a:spcPct val="0"/>
        </a:spcAft>
        <a:defRPr sz="2400" b="1">
          <a:solidFill>
            <a:schemeClr val="bg1"/>
          </a:solidFill>
          <a:latin typeface="Arial" charset="0"/>
          <a:ea typeface="MS PGothic" pitchFamily="34" charset="-128"/>
          <a:cs typeface="Aharoni" pitchFamily="2" charset="-79"/>
        </a:defRPr>
      </a:lvl5pPr>
      <a:lvl6pPr marL="919163" algn="l" rtl="0" fontAlgn="base">
        <a:spcBef>
          <a:spcPct val="0"/>
        </a:spcBef>
        <a:spcAft>
          <a:spcPct val="0"/>
        </a:spcAft>
        <a:defRPr sz="2800" b="1">
          <a:solidFill>
            <a:schemeClr val="bg1"/>
          </a:solidFill>
          <a:latin typeface="Arial" charset="0"/>
          <a:cs typeface="Aharoni" pitchFamily="2" charset="-79"/>
        </a:defRPr>
      </a:lvl6pPr>
      <a:lvl7pPr marL="1376363" algn="l" rtl="0" fontAlgn="base">
        <a:spcBef>
          <a:spcPct val="0"/>
        </a:spcBef>
        <a:spcAft>
          <a:spcPct val="0"/>
        </a:spcAft>
        <a:defRPr sz="2800" b="1">
          <a:solidFill>
            <a:schemeClr val="bg1"/>
          </a:solidFill>
          <a:latin typeface="Arial" charset="0"/>
          <a:cs typeface="Aharoni" pitchFamily="2" charset="-79"/>
        </a:defRPr>
      </a:lvl7pPr>
      <a:lvl8pPr marL="1833563" algn="l" rtl="0" fontAlgn="base">
        <a:spcBef>
          <a:spcPct val="0"/>
        </a:spcBef>
        <a:spcAft>
          <a:spcPct val="0"/>
        </a:spcAft>
        <a:defRPr sz="2800" b="1">
          <a:solidFill>
            <a:schemeClr val="bg1"/>
          </a:solidFill>
          <a:latin typeface="Arial" charset="0"/>
          <a:cs typeface="Aharoni" pitchFamily="2" charset="-79"/>
        </a:defRPr>
      </a:lvl8pPr>
      <a:lvl9pPr marL="2290763" algn="l" rtl="0" fontAlgn="base">
        <a:spcBef>
          <a:spcPct val="0"/>
        </a:spcBef>
        <a:spcAft>
          <a:spcPct val="0"/>
        </a:spcAft>
        <a:defRPr sz="2800" b="1">
          <a:solidFill>
            <a:schemeClr val="bg1"/>
          </a:solidFill>
          <a:latin typeface="Arial" charset="0"/>
          <a:cs typeface="Aharoni" pitchFamily="2" charset="-79"/>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S PGothic" pitchFamily="34" charset="-128"/>
          <a:cs typeface="Verdana" pitchFamily="34" charset="0"/>
        </a:defRPr>
      </a:lvl1pPr>
      <a:lvl2pPr marL="742950" indent="-285750"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Verdana" pitchFamily="34" charset="0"/>
          <a:cs typeface="Verdana" pitchFamily="34" charset="0"/>
        </a:defRPr>
      </a:lvl2pPr>
      <a:lvl3pPr marL="1143000" indent="-228600" algn="l"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Verdana" pitchFamily="34" charset="0"/>
          <a:cs typeface="Verdana" pitchFamily="34" charset="0"/>
        </a:defRPr>
      </a:lvl3pPr>
      <a:lvl4pPr marL="16002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Verdana" pitchFamily="34" charset="0"/>
          <a:cs typeface="Verdana" pitchFamily="34" charset="0"/>
        </a:defRPr>
      </a:lvl4pPr>
      <a:lvl5pPr marL="2057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5" Type="http://schemas.openxmlformats.org/officeDocument/2006/relationships/hyperlink" Target="https://www.youtube.com/watch?v=xhz0I_HSE2I" TargetMode="External"/><Relationship Id="rId4" Type="http://schemas.openxmlformats.org/officeDocument/2006/relationships/image" Target="../media/image28.jpeg"/></Relationships>
</file>

<file path=ppt/slides/_rels/slide100.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hyperlink" Target="https://www.youtube.com/watch?v=GcvXvzRV_NQ" TargetMode="External"/><Relationship Id="rId1" Type="http://schemas.openxmlformats.org/officeDocument/2006/relationships/slideLayout" Target="../slideLayouts/slideLayout4.xml"/><Relationship Id="rId5" Type="http://schemas.openxmlformats.org/officeDocument/2006/relationships/image" Target="../media/image295.png"/><Relationship Id="rId4" Type="http://schemas.openxmlformats.org/officeDocument/2006/relationships/image" Target="../media/image294.png"/></Relationships>
</file>

<file path=ppt/slides/_rels/slide101.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hyperlink" Target="https://www.youtube.com/watch?v=Yhms6kaLx_I" TargetMode="External"/><Relationship Id="rId1" Type="http://schemas.openxmlformats.org/officeDocument/2006/relationships/slideLayout" Target="../slideLayouts/slideLayout4.xml"/><Relationship Id="rId5" Type="http://schemas.openxmlformats.org/officeDocument/2006/relationships/image" Target="../media/image298.jpeg"/><Relationship Id="rId4" Type="http://schemas.openxmlformats.org/officeDocument/2006/relationships/image" Target="../media/image297.jpeg"/></Relationships>
</file>

<file path=ppt/slides/_rels/slide102.xml.rels><?xml version="1.0" encoding="UTF-8" standalone="yes"?>
<Relationships xmlns="http://schemas.openxmlformats.org/package/2006/relationships"><Relationship Id="rId3" Type="http://schemas.openxmlformats.org/officeDocument/2006/relationships/hyperlink" Target="https://youtu.be/Zu3DYHm7qlw"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01.jpeg"/><Relationship Id="rId5" Type="http://schemas.openxmlformats.org/officeDocument/2006/relationships/image" Target="../media/image300.jpeg"/><Relationship Id="rId4" Type="http://schemas.openxmlformats.org/officeDocument/2006/relationships/image" Target="../media/image299.jpeg"/></Relationships>
</file>

<file path=ppt/slides/_rels/slide103.xml.rels><?xml version="1.0" encoding="UTF-8" standalone="yes"?>
<Relationships xmlns="http://schemas.openxmlformats.org/package/2006/relationships"><Relationship Id="rId3" Type="http://schemas.openxmlformats.org/officeDocument/2006/relationships/hyperlink" Target="https://www.youtube.com/watch?v=ZwkgBsjol2U"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04.png"/><Relationship Id="rId5" Type="http://schemas.openxmlformats.org/officeDocument/2006/relationships/image" Target="../media/image303.png"/><Relationship Id="rId4" Type="http://schemas.openxmlformats.org/officeDocument/2006/relationships/image" Target="../media/image302.png"/></Relationships>
</file>

<file path=ppt/slides/_rels/slide104.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hyperlink" Target="https://www.youtube.com/watch?v=oCe5X2O31Q0" TargetMode="External"/><Relationship Id="rId4" Type="http://schemas.openxmlformats.org/officeDocument/2006/relationships/image" Target="../media/image306.png"/></Relationships>
</file>

<file path=ppt/slides/_rels/slide105.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image" Target="../media/image307.jpeg"/><Relationship Id="rId1" Type="http://schemas.openxmlformats.org/officeDocument/2006/relationships/slideLayout" Target="../slideLayouts/slideLayout4.xml"/><Relationship Id="rId4" Type="http://schemas.openxmlformats.org/officeDocument/2006/relationships/image" Target="../media/image309.jpeg"/></Relationships>
</file>

<file path=ppt/slides/_rels/slide106.xml.rels><?xml version="1.0" encoding="UTF-8" standalone="yes"?>
<Relationships xmlns="http://schemas.openxmlformats.org/package/2006/relationships"><Relationship Id="rId3" Type="http://schemas.openxmlformats.org/officeDocument/2006/relationships/hyperlink" Target="https://youtu.be/pvjajVf3BEc"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311.jpeg"/><Relationship Id="rId5" Type="http://schemas.openxmlformats.org/officeDocument/2006/relationships/image" Target="../media/image307.jpeg"/><Relationship Id="rId4" Type="http://schemas.openxmlformats.org/officeDocument/2006/relationships/image" Target="../media/image310.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hyperlink" Target="https://www.youtube.com/watch?v=qLF3HJVCwOQ"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iSwYY2eoKhQ" TargetMode="External"/><Relationship Id="rId7"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xml"/><Relationship Id="rId5" Type="http://schemas.openxmlformats.org/officeDocument/2006/relationships/hyperlink" Target="https://www.youtube.com/watch?v=wOTySfy40P0" TargetMode="Externa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Retro_Gamer" TargetMode="External"/><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hyperlink" Target="https://www.youtube.com/watch?v=sTACKXuCsjM" TargetMode="External"/></Relationships>
</file>

<file path=ppt/slides/_rels/slide2.xml.rels><?xml version="1.0" encoding="UTF-8" standalone="yes"?>
<Relationships xmlns="http://schemas.openxmlformats.org/package/2006/relationships"><Relationship Id="rId26" Type="http://schemas.openxmlformats.org/officeDocument/2006/relationships/slide" Target="slide26.xml"/><Relationship Id="rId21" Type="http://schemas.openxmlformats.org/officeDocument/2006/relationships/slide" Target="slide22.xml"/><Relationship Id="rId42" Type="http://schemas.openxmlformats.org/officeDocument/2006/relationships/slide" Target="slide42.xml"/><Relationship Id="rId47" Type="http://schemas.openxmlformats.org/officeDocument/2006/relationships/slide" Target="slide48.xml"/><Relationship Id="rId63" Type="http://schemas.openxmlformats.org/officeDocument/2006/relationships/slide" Target="slide64.xml"/><Relationship Id="rId68" Type="http://schemas.openxmlformats.org/officeDocument/2006/relationships/slide" Target="slide69.xml"/><Relationship Id="rId84" Type="http://schemas.openxmlformats.org/officeDocument/2006/relationships/slide" Target="slide87.xml"/><Relationship Id="rId89" Type="http://schemas.openxmlformats.org/officeDocument/2006/relationships/slide" Target="slide93.xml"/><Relationship Id="rId16" Type="http://schemas.openxmlformats.org/officeDocument/2006/relationships/slide" Target="slide16.xml"/><Relationship Id="rId11" Type="http://schemas.openxmlformats.org/officeDocument/2006/relationships/slide" Target="slide11.xml"/><Relationship Id="rId32" Type="http://schemas.openxmlformats.org/officeDocument/2006/relationships/slide" Target="slide32.xml"/><Relationship Id="rId37" Type="http://schemas.openxmlformats.org/officeDocument/2006/relationships/slide" Target="slide37.xml"/><Relationship Id="rId53" Type="http://schemas.openxmlformats.org/officeDocument/2006/relationships/slide" Target="slide54.xml"/><Relationship Id="rId58" Type="http://schemas.openxmlformats.org/officeDocument/2006/relationships/slide" Target="slide59.xml"/><Relationship Id="rId74" Type="http://schemas.openxmlformats.org/officeDocument/2006/relationships/slide" Target="slide78.xml"/><Relationship Id="rId79" Type="http://schemas.openxmlformats.org/officeDocument/2006/relationships/slide" Target="slide82.xml"/><Relationship Id="rId5" Type="http://schemas.openxmlformats.org/officeDocument/2006/relationships/slide" Target="slide5.xml"/><Relationship Id="rId90" Type="http://schemas.openxmlformats.org/officeDocument/2006/relationships/slide" Target="slide95.xml"/><Relationship Id="rId95" Type="http://schemas.openxmlformats.org/officeDocument/2006/relationships/slide" Target="slide101.xml"/><Relationship Id="rId22" Type="http://schemas.openxmlformats.org/officeDocument/2006/relationships/slide" Target="slide75.xml"/><Relationship Id="rId27" Type="http://schemas.openxmlformats.org/officeDocument/2006/relationships/slide" Target="slide27.xml"/><Relationship Id="rId43" Type="http://schemas.openxmlformats.org/officeDocument/2006/relationships/slide" Target="slide43.xml"/><Relationship Id="rId48" Type="http://schemas.openxmlformats.org/officeDocument/2006/relationships/slide" Target="slide47.xml"/><Relationship Id="rId64" Type="http://schemas.openxmlformats.org/officeDocument/2006/relationships/slide" Target="slide65.xml"/><Relationship Id="rId69" Type="http://schemas.openxmlformats.org/officeDocument/2006/relationships/slide" Target="slide70.xml"/><Relationship Id="rId80" Type="http://schemas.openxmlformats.org/officeDocument/2006/relationships/slide" Target="slide83.xml"/><Relationship Id="rId85" Type="http://schemas.openxmlformats.org/officeDocument/2006/relationships/slide" Target="slide88.xml"/><Relationship Id="rId3" Type="http://schemas.openxmlformats.org/officeDocument/2006/relationships/slide" Target="slide4.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5.xml"/><Relationship Id="rId33" Type="http://schemas.openxmlformats.org/officeDocument/2006/relationships/slide" Target="slide33.xml"/><Relationship Id="rId38" Type="http://schemas.openxmlformats.org/officeDocument/2006/relationships/slide" Target="slide38.xml"/><Relationship Id="rId46" Type="http://schemas.openxmlformats.org/officeDocument/2006/relationships/slide" Target="slide46.xml"/><Relationship Id="rId59" Type="http://schemas.openxmlformats.org/officeDocument/2006/relationships/slide" Target="slide60.xml"/><Relationship Id="rId67" Type="http://schemas.openxmlformats.org/officeDocument/2006/relationships/slide" Target="slide67.xml"/><Relationship Id="rId20" Type="http://schemas.openxmlformats.org/officeDocument/2006/relationships/slide" Target="slide21.xml"/><Relationship Id="rId41" Type="http://schemas.openxmlformats.org/officeDocument/2006/relationships/slide" Target="slide41.xml"/><Relationship Id="rId54" Type="http://schemas.openxmlformats.org/officeDocument/2006/relationships/slide" Target="slide55.xml"/><Relationship Id="rId62" Type="http://schemas.openxmlformats.org/officeDocument/2006/relationships/slide" Target="slide63.xml"/><Relationship Id="rId70" Type="http://schemas.openxmlformats.org/officeDocument/2006/relationships/slide" Target="slide72.xml"/><Relationship Id="rId75" Type="http://schemas.openxmlformats.org/officeDocument/2006/relationships/slide" Target="slide77.xml"/><Relationship Id="rId83" Type="http://schemas.openxmlformats.org/officeDocument/2006/relationships/slide" Target="slide86.xml"/><Relationship Id="rId88" Type="http://schemas.openxmlformats.org/officeDocument/2006/relationships/slide" Target="slide92.xml"/><Relationship Id="rId91" Type="http://schemas.openxmlformats.org/officeDocument/2006/relationships/slide" Target="slide106.xml"/><Relationship Id="rId96" Type="http://schemas.openxmlformats.org/officeDocument/2006/relationships/slide" Target="slide102.xml"/><Relationship Id="rId1" Type="http://schemas.openxmlformats.org/officeDocument/2006/relationships/slideLayout" Target="../slideLayouts/slideLayout1.xml"/><Relationship Id="rId6" Type="http://schemas.openxmlformats.org/officeDocument/2006/relationships/slide" Target="slide6.xml"/><Relationship Id="rId15" Type="http://schemas.openxmlformats.org/officeDocument/2006/relationships/slide" Target="slide15.xml"/><Relationship Id="rId23" Type="http://schemas.openxmlformats.org/officeDocument/2006/relationships/slide" Target="slide23.xml"/><Relationship Id="rId28" Type="http://schemas.openxmlformats.org/officeDocument/2006/relationships/slide" Target="slide28.xml"/><Relationship Id="rId36" Type="http://schemas.openxmlformats.org/officeDocument/2006/relationships/slide" Target="slide36.xml"/><Relationship Id="rId49" Type="http://schemas.openxmlformats.org/officeDocument/2006/relationships/slide" Target="slide49.xml"/><Relationship Id="rId57" Type="http://schemas.openxmlformats.org/officeDocument/2006/relationships/slide" Target="slide58.xml"/><Relationship Id="rId10" Type="http://schemas.openxmlformats.org/officeDocument/2006/relationships/slide" Target="slide10.xml"/><Relationship Id="rId31" Type="http://schemas.openxmlformats.org/officeDocument/2006/relationships/slide" Target="slide31.xml"/><Relationship Id="rId44" Type="http://schemas.openxmlformats.org/officeDocument/2006/relationships/slide" Target="slide44.xml"/><Relationship Id="rId52" Type="http://schemas.openxmlformats.org/officeDocument/2006/relationships/slide" Target="slide52.xml"/><Relationship Id="rId60" Type="http://schemas.openxmlformats.org/officeDocument/2006/relationships/slide" Target="slide61.xml"/><Relationship Id="rId65" Type="http://schemas.openxmlformats.org/officeDocument/2006/relationships/slide" Target="slide66.xml"/><Relationship Id="rId73" Type="http://schemas.openxmlformats.org/officeDocument/2006/relationships/slide" Target="slide76.xml"/><Relationship Id="rId78" Type="http://schemas.openxmlformats.org/officeDocument/2006/relationships/slide" Target="slide81.xml"/><Relationship Id="rId81" Type="http://schemas.openxmlformats.org/officeDocument/2006/relationships/slide" Target="slide84.xml"/><Relationship Id="rId86" Type="http://schemas.openxmlformats.org/officeDocument/2006/relationships/slide" Target="slide94.xml"/><Relationship Id="rId94" Type="http://schemas.openxmlformats.org/officeDocument/2006/relationships/slide" Target="slide99.xml"/><Relationship Id="rId99" Type="http://schemas.openxmlformats.org/officeDocument/2006/relationships/slide" Target="slide105.xml"/><Relationship Id="rId4" Type="http://schemas.openxmlformats.org/officeDocument/2006/relationships/slide" Target="slide53.xml"/><Relationship Id="rId9" Type="http://schemas.openxmlformats.org/officeDocument/2006/relationships/slide" Target="slide9.xml"/><Relationship Id="rId13" Type="http://schemas.openxmlformats.org/officeDocument/2006/relationships/slide" Target="slide13.xml"/><Relationship Id="rId18" Type="http://schemas.openxmlformats.org/officeDocument/2006/relationships/slide" Target="slide19.xml"/><Relationship Id="rId39" Type="http://schemas.openxmlformats.org/officeDocument/2006/relationships/slide" Target="slide39.xml"/><Relationship Id="rId34" Type="http://schemas.openxmlformats.org/officeDocument/2006/relationships/slide" Target="slide34.xml"/><Relationship Id="rId50" Type="http://schemas.openxmlformats.org/officeDocument/2006/relationships/slide" Target="slide50.xml"/><Relationship Id="rId55" Type="http://schemas.openxmlformats.org/officeDocument/2006/relationships/slide" Target="slide56.xml"/><Relationship Id="rId76" Type="http://schemas.openxmlformats.org/officeDocument/2006/relationships/slide" Target="slide80.xml"/><Relationship Id="rId97" Type="http://schemas.openxmlformats.org/officeDocument/2006/relationships/slide" Target="slide103.xml"/><Relationship Id="rId7" Type="http://schemas.openxmlformats.org/officeDocument/2006/relationships/slide" Target="slide7.xml"/><Relationship Id="rId71" Type="http://schemas.openxmlformats.org/officeDocument/2006/relationships/slide" Target="slide73.xml"/><Relationship Id="rId92" Type="http://schemas.openxmlformats.org/officeDocument/2006/relationships/slide" Target="slide97.xml"/><Relationship Id="rId2" Type="http://schemas.openxmlformats.org/officeDocument/2006/relationships/slide" Target="slide3.xml"/><Relationship Id="rId29" Type="http://schemas.openxmlformats.org/officeDocument/2006/relationships/slide" Target="slide29.xml"/><Relationship Id="rId24" Type="http://schemas.openxmlformats.org/officeDocument/2006/relationships/slide" Target="slide24.xml"/><Relationship Id="rId40" Type="http://schemas.openxmlformats.org/officeDocument/2006/relationships/slide" Target="slide40.xml"/><Relationship Id="rId45" Type="http://schemas.openxmlformats.org/officeDocument/2006/relationships/slide" Target="slide45.xml"/><Relationship Id="rId66" Type="http://schemas.openxmlformats.org/officeDocument/2006/relationships/slide" Target="slide68.xml"/><Relationship Id="rId87" Type="http://schemas.openxmlformats.org/officeDocument/2006/relationships/slide" Target="slide91.xml"/><Relationship Id="rId61" Type="http://schemas.openxmlformats.org/officeDocument/2006/relationships/slide" Target="slide62.xml"/><Relationship Id="rId82" Type="http://schemas.openxmlformats.org/officeDocument/2006/relationships/slide" Target="slide85.xml"/><Relationship Id="rId19" Type="http://schemas.openxmlformats.org/officeDocument/2006/relationships/slide" Target="slide20.xml"/><Relationship Id="rId14" Type="http://schemas.openxmlformats.org/officeDocument/2006/relationships/slide" Target="slide14.xml"/><Relationship Id="rId30" Type="http://schemas.openxmlformats.org/officeDocument/2006/relationships/slide" Target="slide30.xml"/><Relationship Id="rId35" Type="http://schemas.openxmlformats.org/officeDocument/2006/relationships/slide" Target="slide35.xml"/><Relationship Id="rId56" Type="http://schemas.openxmlformats.org/officeDocument/2006/relationships/slide" Target="slide57.xml"/><Relationship Id="rId77" Type="http://schemas.openxmlformats.org/officeDocument/2006/relationships/slide" Target="slide79.xml"/><Relationship Id="rId100" Type="http://schemas.openxmlformats.org/officeDocument/2006/relationships/slide" Target="slide89.xml"/><Relationship Id="rId8" Type="http://schemas.openxmlformats.org/officeDocument/2006/relationships/slide" Target="slide8.xml"/><Relationship Id="rId51" Type="http://schemas.openxmlformats.org/officeDocument/2006/relationships/slide" Target="slide51.xml"/><Relationship Id="rId72" Type="http://schemas.openxmlformats.org/officeDocument/2006/relationships/slide" Target="slide74.xml"/><Relationship Id="rId93" Type="http://schemas.openxmlformats.org/officeDocument/2006/relationships/slide" Target="slide98.xml"/><Relationship Id="rId98" Type="http://schemas.openxmlformats.org/officeDocument/2006/relationships/slide" Target="slide104.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4.xml"/><Relationship Id="rId5" Type="http://schemas.openxmlformats.org/officeDocument/2006/relationships/hyperlink" Target="https://www.youtube.com/watch?v=a5BxeFwozKw" TargetMode="Externa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 Id="rId4" Type="http://schemas.openxmlformats.org/officeDocument/2006/relationships/hyperlink" Target="https://www.youtube.com/watch?v=Jj9sha17fI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youtube.com/watch?v=0VDvRlNuaX4" TargetMode="External"/><Relationship Id="rId1" Type="http://schemas.openxmlformats.org/officeDocument/2006/relationships/slideLayout" Target="../slideLayouts/slideLayout4.xml"/><Relationship Id="rId5" Type="http://schemas.openxmlformats.org/officeDocument/2006/relationships/image" Target="../media/image65.jpe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 Id="rId5" Type="http://schemas.openxmlformats.org/officeDocument/2006/relationships/hyperlink" Target="https://www.youtube.com/watch?v=aK0PFA3oJkc" TargetMode="Externa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hyperlink" Target="https://youtu.be/OG3vl1xGXs0"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youtube.com/watch?v=ZmgStnd3_HQ" TargetMode="External"/><Relationship Id="rId1" Type="http://schemas.openxmlformats.org/officeDocument/2006/relationships/slideLayout" Target="../slideLayouts/slideLayout4.xml"/><Relationship Id="rId5" Type="http://schemas.openxmlformats.org/officeDocument/2006/relationships/image" Target="../media/image74.jpe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gamesdbase.com/game/atari-5200/black-belt.aspx" TargetMode="Externa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s://www.youtube.com/watch?v=Up-a5x3coC0" TargetMode="External"/><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hH2mId8W89s" TargetMode="External"/><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8_i1UJRL960"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 Id="rId5" Type="http://schemas.openxmlformats.org/officeDocument/2006/relationships/image" Target="../media/image90.jpe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93.jpeg"/><Relationship Id="rId4" Type="http://schemas.openxmlformats.org/officeDocument/2006/relationships/image" Target="../media/image92.jpe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96.jpeg"/><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youtube.com/watch?v=xGEZ3NNH6cs" TargetMode="External"/><Relationship Id="rId1" Type="http://schemas.openxmlformats.org/officeDocument/2006/relationships/slideLayout" Target="../slideLayouts/slideLayout4.xml"/><Relationship Id="rId5" Type="http://schemas.openxmlformats.org/officeDocument/2006/relationships/image" Target="../media/image99.jpe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4.xml"/><Relationship Id="rId5" Type="http://schemas.openxmlformats.org/officeDocument/2006/relationships/hyperlink" Target="https://www.youtube.com/watch?v=BVODkDgY4JQ" TargetMode="External"/><Relationship Id="rId4" Type="http://schemas.openxmlformats.org/officeDocument/2006/relationships/image" Target="../media/image102.jpeg"/></Relationships>
</file>

<file path=ppt/slides/_rels/slide3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05.png"/><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08.png"/><Relationship Id="rId4" Type="http://schemas.openxmlformats.org/officeDocument/2006/relationships/image" Target="../media/image107.jpeg"/></Relationships>
</file>

<file path=ppt/slides/_rels/slide3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www.youtube.com/watch?v=9E8xnaWm2Cg" TargetMode="External"/><Relationship Id="rId5" Type="http://schemas.openxmlformats.org/officeDocument/2006/relationships/image" Target="../media/image113.jpeg"/><Relationship Id="rId4" Type="http://schemas.openxmlformats.org/officeDocument/2006/relationships/image" Target="../media/image112.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hyperlink" Target="https://www.youtube.com/watch?v=0dfWCkyf70Y" TargetMode="Externa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s://www.youtube.com/watch?v=8orKZ7s1jO0" TargetMode="External"/><Relationship Id="rId1" Type="http://schemas.openxmlformats.org/officeDocument/2006/relationships/slideLayout" Target="../slideLayouts/slideLayout4.xml"/><Relationship Id="rId5" Type="http://schemas.openxmlformats.org/officeDocument/2006/relationships/image" Target="../media/image116.png"/><Relationship Id="rId4" Type="http://schemas.openxmlformats.org/officeDocument/2006/relationships/image" Target="../media/image115.png"/></Relationships>
</file>

<file path=ppt/slides/_rels/slide4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4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4.xml"/><Relationship Id="rId4" Type="http://schemas.openxmlformats.org/officeDocument/2006/relationships/hyperlink" Target="https://www.youtube.com/watch?v=R75wNfxOuB8"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hyperlink" Target="https://www.youtube.com/watch?v=l2QWEBSZpw8"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www.youtube.com/watch?v=5ht1SeYfjoI" TargetMode="External"/><Relationship Id="rId1" Type="http://schemas.openxmlformats.org/officeDocument/2006/relationships/slideLayout" Target="../slideLayouts/slideLayout4.xml"/><Relationship Id="rId5" Type="http://schemas.openxmlformats.org/officeDocument/2006/relationships/image" Target="../media/image127.jpeg"/><Relationship Id="rId4" Type="http://schemas.openxmlformats.org/officeDocument/2006/relationships/image" Target="../media/image126.jpeg"/></Relationships>
</file>

<file path=ppt/slides/_rels/slide4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hyperlink" Target="https://www.youtube.com/watch?v=oGxzjCsMCqc" TargetMode="External"/><Relationship Id="rId1" Type="http://schemas.openxmlformats.org/officeDocument/2006/relationships/slideLayout" Target="../slideLayouts/slideLayout4.xml"/><Relationship Id="rId5" Type="http://schemas.openxmlformats.org/officeDocument/2006/relationships/image" Target="../media/image130.png"/><Relationship Id="rId4" Type="http://schemas.openxmlformats.org/officeDocument/2006/relationships/image" Target="../media/image129.png"/></Relationships>
</file>

<file path=ppt/slides/_rels/slide4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www.youtube.com/watch?v=UYEcJt9Auc8" TargetMode="External"/><Relationship Id="rId1" Type="http://schemas.openxmlformats.org/officeDocument/2006/relationships/slideLayout" Target="../slideLayouts/slideLayout4.xml"/><Relationship Id="rId4" Type="http://schemas.openxmlformats.org/officeDocument/2006/relationships/image" Target="../media/image132.png"/></Relationships>
</file>

<file path=ppt/slides/_rels/slide4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hyperlink" Target="https://www.youtube.com/watch?v=d1edvROHa8k" TargetMode="External"/><Relationship Id="rId1" Type="http://schemas.openxmlformats.org/officeDocument/2006/relationships/slideLayout" Target="../slideLayouts/slideLayout4.xml"/><Relationship Id="rId5" Type="http://schemas.openxmlformats.org/officeDocument/2006/relationships/image" Target="../media/image135.png"/><Relationship Id="rId4" Type="http://schemas.openxmlformats.org/officeDocument/2006/relationships/image" Target="../media/image134.png"/></Relationships>
</file>

<file path=ppt/slides/_rels/slide4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4.xml"/><Relationship Id="rId4" Type="http://schemas.openxmlformats.org/officeDocument/2006/relationships/image" Target="../media/image14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youtube.com/watch?v=M7vzW7GplHQ" TargetMode="Externa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youtu.be/yQ8qNjya0B0"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48.jpeg"/><Relationship Id="rId4" Type="http://schemas.openxmlformats.org/officeDocument/2006/relationships/image" Target="../media/image147.png"/></Relationships>
</file>

<file path=ppt/slides/_rels/slide5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hyperlink" Target="https://www.youtube.com/watch?v=76S5GoSvaDM"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hyperlink" Target="https://www.youtube.com/watch?v=FoDZoZqsHF8" TargetMode="External"/><Relationship Id="rId1" Type="http://schemas.openxmlformats.org/officeDocument/2006/relationships/slideLayout" Target="../slideLayouts/slideLayout4.xml"/><Relationship Id="rId5" Type="http://schemas.openxmlformats.org/officeDocument/2006/relationships/image" Target="../media/image154.jpeg"/><Relationship Id="rId4" Type="http://schemas.openxmlformats.org/officeDocument/2006/relationships/image" Target="../media/image153.gif"/></Relationships>
</file>

<file path=ppt/slides/_rels/slide5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hyperlink" Target="https://www.youtube.com/watch?v=o4aFdMcQODI" TargetMode="External"/><Relationship Id="rId1" Type="http://schemas.openxmlformats.org/officeDocument/2006/relationships/slideLayout" Target="../slideLayouts/slideLayout4.xml"/><Relationship Id="rId5" Type="http://schemas.openxmlformats.org/officeDocument/2006/relationships/image" Target="../media/image157.jpeg"/><Relationship Id="rId4" Type="http://schemas.openxmlformats.org/officeDocument/2006/relationships/image" Target="../media/image156.jpeg"/></Relationships>
</file>

<file path=ppt/slides/_rels/slide5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4.xml"/><Relationship Id="rId5" Type="http://schemas.openxmlformats.org/officeDocument/2006/relationships/hyperlink" Target="https://www.youtube.com/watch?v=mm-EIfj_xoY" TargetMode="External"/><Relationship Id="rId4" Type="http://schemas.openxmlformats.org/officeDocument/2006/relationships/image" Target="../media/image160.png"/></Relationships>
</file>

<file path=ppt/slides/_rels/slide5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hyperlink" Target="https://youtu.be/lbjVffUGjxA" TargetMode="External"/><Relationship Id="rId1" Type="http://schemas.openxmlformats.org/officeDocument/2006/relationships/slideLayout" Target="../slideLayouts/slideLayout4.xml"/><Relationship Id="rId5" Type="http://schemas.openxmlformats.org/officeDocument/2006/relationships/image" Target="../media/image163.png"/><Relationship Id="rId4" Type="http://schemas.openxmlformats.org/officeDocument/2006/relationships/image" Target="../media/image162.png"/></Relationships>
</file>

<file path=ppt/slides/_rels/slide5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hyperlink" Target="https://www.youtube.com/watch?v=HA6blEgS2jE" TargetMode="External"/><Relationship Id="rId1" Type="http://schemas.openxmlformats.org/officeDocument/2006/relationships/slideLayout" Target="../slideLayouts/slideLayout4.xml"/><Relationship Id="rId4" Type="http://schemas.openxmlformats.org/officeDocument/2006/relationships/image" Target="../media/image165.jpeg"/></Relationships>
</file>

<file path=ppt/slides/_rels/slide5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hyperlink" Target="https://www.youtube.com/watch?v=s9d3S-heZ9k" TargetMode="External"/><Relationship Id="rId1" Type="http://schemas.openxmlformats.org/officeDocument/2006/relationships/slideLayout" Target="../slideLayouts/slideLayout4.xml"/><Relationship Id="rId5" Type="http://schemas.openxmlformats.org/officeDocument/2006/relationships/image" Target="../media/image168.png"/><Relationship Id="rId4" Type="http://schemas.openxmlformats.org/officeDocument/2006/relationships/image" Target="../media/image167.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youtube.com/watch?v=FvltL52CrXs" TargetMode="Externa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hyperlink" Target="http://www.gamesdbase.com/game/arcade/lunar-battle.aspx" TargetMode="External"/><Relationship Id="rId1" Type="http://schemas.openxmlformats.org/officeDocument/2006/relationships/slideLayout" Target="../slideLayouts/slideLayout4.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jpeg"/></Relationships>
</file>

<file path=ppt/slides/_rels/slide6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4.xml"/><Relationship Id="rId5" Type="http://schemas.openxmlformats.org/officeDocument/2006/relationships/image" Target="../media/image177.jpeg"/><Relationship Id="rId4" Type="http://schemas.openxmlformats.org/officeDocument/2006/relationships/hyperlink" Target="https://www.youtube.com/watch?v=McAhSoAEbhM"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80.jpeg"/><Relationship Id="rId4" Type="http://schemas.openxmlformats.org/officeDocument/2006/relationships/image" Target="../media/image179.png"/></Relationships>
</file>

<file path=ppt/slides/_rels/slide6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hyperlink" Target="https://youtu.be/jVWh4Me8uvI" TargetMode="External"/><Relationship Id="rId1" Type="http://schemas.openxmlformats.org/officeDocument/2006/relationships/slideLayout" Target="../slideLayouts/slideLayout4.xml"/><Relationship Id="rId5" Type="http://schemas.openxmlformats.org/officeDocument/2006/relationships/image" Target="../media/image183.png"/><Relationship Id="rId4" Type="http://schemas.openxmlformats.org/officeDocument/2006/relationships/image" Target="../media/image182.png"/></Relationships>
</file>

<file path=ppt/slides/_rels/slide6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86.png"/><Relationship Id="rId4" Type="http://schemas.openxmlformats.org/officeDocument/2006/relationships/image" Target="../media/image185.png"/></Relationships>
</file>

<file path=ppt/slides/_rels/slide6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hyperlink" Target="https://youtu.be/JgZOtj9KzYk" TargetMode="External"/><Relationship Id="rId1" Type="http://schemas.openxmlformats.org/officeDocument/2006/relationships/slideLayout" Target="../slideLayouts/slideLayout4.xml"/><Relationship Id="rId5" Type="http://schemas.openxmlformats.org/officeDocument/2006/relationships/image" Target="../media/image189.png"/><Relationship Id="rId4" Type="http://schemas.openxmlformats.org/officeDocument/2006/relationships/image" Target="../media/image188.png"/></Relationships>
</file>

<file path=ppt/slides/_rels/slide67.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hyperlink" Target="https://www.youtube.com/watch?v=NB6kWuIEddo" TargetMode="External"/><Relationship Id="rId1" Type="http://schemas.openxmlformats.org/officeDocument/2006/relationships/slideLayout" Target="../slideLayouts/slideLayout1.xml"/><Relationship Id="rId5" Type="http://schemas.openxmlformats.org/officeDocument/2006/relationships/image" Target="../media/image192.jpeg"/><Relationship Id="rId4" Type="http://schemas.openxmlformats.org/officeDocument/2006/relationships/image" Target="../media/image191.jpeg"/></Relationships>
</file>

<file path=ppt/slides/_rels/slide68.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png"/><Relationship Id="rId1" Type="http://schemas.openxmlformats.org/officeDocument/2006/relationships/slideLayout" Target="../slideLayouts/slideLayout4.xml"/><Relationship Id="rId5" Type="http://schemas.openxmlformats.org/officeDocument/2006/relationships/image" Target="../media/image195.png"/><Relationship Id="rId4" Type="http://schemas.openxmlformats.org/officeDocument/2006/relationships/hyperlink" Target="https://www.youtube.com/watch?v=8eC_6QzvLrE"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hyperlink" Target="https://www.youtube.com/watch?v=qqUPb8fCaew" TargetMode="External"/><Relationship Id="rId1" Type="http://schemas.openxmlformats.org/officeDocument/2006/relationships/slideLayout" Target="../slideLayouts/slideLayout4.xml"/><Relationship Id="rId5" Type="http://schemas.openxmlformats.org/officeDocument/2006/relationships/image" Target="../media/image198.png"/><Relationship Id="rId4" Type="http://schemas.openxmlformats.org/officeDocument/2006/relationships/image" Target="../media/image197.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hyperlink" Target="https://www.youtube.com/watch?v=sdZahXk-e9Y"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youtube.com/watch?v=GUoC47ff-H8" TargetMode="External"/><Relationship Id="rId5" Type="http://schemas.openxmlformats.org/officeDocument/2006/relationships/image" Target="../media/image201.png"/><Relationship Id="rId4" Type="http://schemas.openxmlformats.org/officeDocument/2006/relationships/image" Target="../media/image200.png"/></Relationships>
</file>

<file path=ppt/slides/_rels/slide7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hyperlink" Target="https://www.youtube.com/watch?v=MK_pwMItCPM" TargetMode="External"/><Relationship Id="rId1" Type="http://schemas.openxmlformats.org/officeDocument/2006/relationships/slideLayout" Target="../slideLayouts/slideLayout4.xml"/><Relationship Id="rId6" Type="http://schemas.openxmlformats.org/officeDocument/2006/relationships/image" Target="../media/image205.png"/><Relationship Id="rId5" Type="http://schemas.openxmlformats.org/officeDocument/2006/relationships/image" Target="../media/image204.jpeg"/><Relationship Id="rId4" Type="http://schemas.openxmlformats.org/officeDocument/2006/relationships/image" Target="../media/image203.jpeg"/></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maKuCZi7MEc"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jpeg"/></Relationships>
</file>

<file path=ppt/slides/_rels/slide7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hyperlink" Target="https://www.youtube.com/watch?v=bT4m7kVUB5I" TargetMode="External"/><Relationship Id="rId1" Type="http://schemas.openxmlformats.org/officeDocument/2006/relationships/slideLayout" Target="../slideLayouts/slideLayout4.xml"/><Relationship Id="rId5" Type="http://schemas.openxmlformats.org/officeDocument/2006/relationships/image" Target="../media/image211.jpeg"/><Relationship Id="rId4" Type="http://schemas.openxmlformats.org/officeDocument/2006/relationships/image" Target="../media/image210.png"/></Relationships>
</file>

<file path=ppt/slides/_rels/slide7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hyperlink" Target="https://www.youtube.com/watch?v=WvoNKNQGwjc" TargetMode="External"/><Relationship Id="rId1" Type="http://schemas.openxmlformats.org/officeDocument/2006/relationships/slideLayout" Target="../slideLayouts/slideLayout4.xml"/><Relationship Id="rId5" Type="http://schemas.openxmlformats.org/officeDocument/2006/relationships/image" Target="../media/image214.jpeg"/><Relationship Id="rId4" Type="http://schemas.openxmlformats.org/officeDocument/2006/relationships/image" Target="../media/image213.jpeg"/></Relationships>
</file>

<file path=ppt/slides/_rels/slide7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jpeg"/><Relationship Id="rId1" Type="http://schemas.openxmlformats.org/officeDocument/2006/relationships/slideLayout" Target="../slideLayouts/slideLayout4.xml"/><Relationship Id="rId4" Type="http://schemas.openxmlformats.org/officeDocument/2006/relationships/image" Target="../media/image217.png"/></Relationships>
</file>

<file path=ppt/slides/_rels/slide76.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hyperlink" Target="https://www.youtube.com/watch?v=iFo83F8yKHI" TargetMode="External"/><Relationship Id="rId1" Type="http://schemas.openxmlformats.org/officeDocument/2006/relationships/slideLayout" Target="../slideLayouts/slideLayout4.xml"/><Relationship Id="rId5" Type="http://schemas.openxmlformats.org/officeDocument/2006/relationships/image" Target="../media/image220.jpeg"/><Relationship Id="rId4" Type="http://schemas.openxmlformats.org/officeDocument/2006/relationships/image" Target="../media/image219.jpeg"/></Relationships>
</file>

<file path=ppt/slides/_rels/slide77.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hyperlink" Target="https://www.youtube.com/watch?v=lco2tW-X9Ms" TargetMode="External"/><Relationship Id="rId1" Type="http://schemas.openxmlformats.org/officeDocument/2006/relationships/slideLayout" Target="../slideLayouts/slideLayout4.xml"/><Relationship Id="rId5" Type="http://schemas.openxmlformats.org/officeDocument/2006/relationships/image" Target="../media/image223.jpeg"/><Relationship Id="rId4" Type="http://schemas.openxmlformats.org/officeDocument/2006/relationships/image" Target="../media/image222.jpeg"/></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e4VRgY3tkh0"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24.jpeg"/><Relationship Id="rId4" Type="http://schemas.openxmlformats.org/officeDocument/2006/relationships/image" Target="../media/image136.png"/></Relationships>
</file>

<file path=ppt/slides/_rels/slide7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4.xml"/><Relationship Id="rId4" Type="http://schemas.openxmlformats.org/officeDocument/2006/relationships/image" Target="../media/image227.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hyperlink" Target="https://www.youtube.com/watch?v=jcJg7qupsXU" TargetMode="External"/><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hyperlink" Target="https://www.youtube.com/watch?v=0kIzedMXvvI" TargetMode="External"/><Relationship Id="rId1" Type="http://schemas.openxmlformats.org/officeDocument/2006/relationships/slideLayout" Target="../slideLayouts/slideLayout4.xml"/><Relationship Id="rId5" Type="http://schemas.openxmlformats.org/officeDocument/2006/relationships/image" Target="../media/image230.jpeg"/><Relationship Id="rId4" Type="http://schemas.openxmlformats.org/officeDocument/2006/relationships/image" Target="../media/image229.jpeg"/></Relationships>
</file>

<file path=ppt/slides/_rels/slide81.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hyperlink" Target="https://www.youtube.com/watch?v=FiEP7S3PwkI" TargetMode="External"/><Relationship Id="rId1" Type="http://schemas.openxmlformats.org/officeDocument/2006/relationships/slideLayout" Target="../slideLayouts/slideLayout4.xml"/><Relationship Id="rId5" Type="http://schemas.openxmlformats.org/officeDocument/2006/relationships/image" Target="../media/image233.png"/><Relationship Id="rId4" Type="http://schemas.openxmlformats.org/officeDocument/2006/relationships/image" Target="../media/image232.png"/></Relationships>
</file>

<file path=ppt/slides/_rels/slide82.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hyperlink" Target="https://www.youtube.com/watch?v=BDsAKW59gOs" TargetMode="External"/><Relationship Id="rId1" Type="http://schemas.openxmlformats.org/officeDocument/2006/relationships/slideLayout" Target="../slideLayouts/slideLayout4.xml"/><Relationship Id="rId5" Type="http://schemas.openxmlformats.org/officeDocument/2006/relationships/image" Target="../media/image236.jpeg"/><Relationship Id="rId4" Type="http://schemas.openxmlformats.org/officeDocument/2006/relationships/image" Target="../media/image235.png"/></Relationships>
</file>

<file path=ppt/slides/_rels/slide83.xml.rels><?xml version="1.0" encoding="UTF-8" standalone="yes"?>
<Relationships xmlns="http://schemas.openxmlformats.org/package/2006/relationships"><Relationship Id="rId8" Type="http://schemas.openxmlformats.org/officeDocument/2006/relationships/image" Target="../media/image242.jpeg"/><Relationship Id="rId3" Type="http://schemas.openxmlformats.org/officeDocument/2006/relationships/image" Target="../media/image237.jpeg"/><Relationship Id="rId7" Type="http://schemas.openxmlformats.org/officeDocument/2006/relationships/image" Target="../media/image241.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40.jpeg"/><Relationship Id="rId5" Type="http://schemas.openxmlformats.org/officeDocument/2006/relationships/image" Target="../media/image239.jpeg"/><Relationship Id="rId10" Type="http://schemas.openxmlformats.org/officeDocument/2006/relationships/image" Target="../media/image243.jpeg"/><Relationship Id="rId4" Type="http://schemas.openxmlformats.org/officeDocument/2006/relationships/image" Target="../media/image238.jpeg"/><Relationship Id="rId9" Type="http://schemas.openxmlformats.org/officeDocument/2006/relationships/hyperlink" Target="http://i32.tinypic.com/2cfpf9h.jpg"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47.jpeg"/><Relationship Id="rId5" Type="http://schemas.openxmlformats.org/officeDocument/2006/relationships/image" Target="../media/image246.jpeg"/><Relationship Id="rId4" Type="http://schemas.openxmlformats.org/officeDocument/2006/relationships/image" Target="../media/image245.png"/></Relationships>
</file>

<file path=ppt/slides/_rels/slide85.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2.png"/><Relationship Id="rId4" Type="http://schemas.openxmlformats.org/officeDocument/2006/relationships/image" Target="../media/image251.jpeg"/></Relationships>
</file>

<file path=ppt/slides/_rels/slide87.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4.xml"/><Relationship Id="rId4" Type="http://schemas.openxmlformats.org/officeDocument/2006/relationships/image" Target="../media/image255.png"/></Relationships>
</file>

<file path=ppt/slides/_rels/slide88.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4.xml"/><Relationship Id="rId4" Type="http://schemas.openxmlformats.org/officeDocument/2006/relationships/image" Target="../media/image258.png"/></Relationships>
</file>

<file path=ppt/slides/_rels/slide89.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hyperlink" Target="https://www.youtube.com/watch?v=gfLHZsJGQCM" TargetMode="External"/><Relationship Id="rId1" Type="http://schemas.openxmlformats.org/officeDocument/2006/relationships/slideLayout" Target="../slideLayouts/slideLayout4.xml"/><Relationship Id="rId5" Type="http://schemas.openxmlformats.org/officeDocument/2006/relationships/image" Target="../media/image261.jpeg"/><Relationship Id="rId4" Type="http://schemas.openxmlformats.org/officeDocument/2006/relationships/image" Target="../media/image260.jpe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qJ8xMjpzHOI"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90.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hyperlink" Target="http://images.google.com/imgres?imgurl=http://www.best-electronics-ca.com/images/Star%20Raiders.jpg&amp;imgrefurl=http://www.best-electronics-ca.com/xe_game.htm&amp;usg=__33o67PnM9IeWceEK0ZWicRGt4_k=&amp;h=2194&amp;w=1675&amp;sz=602&amp;hl=en&amp;start=4&amp;um=1&amp;tbnid=MpHGI7Uo7YOtGM:&amp;tbnh=150&amp;tbnw=115&amp;prev=/images?q=star+raiders+atari+video+game+original+packaging+box+images&amp;hl=en&amp;um=1" TargetMode="External"/><Relationship Id="rId1" Type="http://schemas.openxmlformats.org/officeDocument/2006/relationships/slideLayout" Target="../slideLayouts/slideLayout2.xml"/><Relationship Id="rId6" Type="http://schemas.openxmlformats.org/officeDocument/2006/relationships/image" Target="../media/image265.jpeg"/><Relationship Id="rId5" Type="http://schemas.openxmlformats.org/officeDocument/2006/relationships/image" Target="../media/image264.png"/><Relationship Id="rId4" Type="http://schemas.openxmlformats.org/officeDocument/2006/relationships/image" Target="../media/image263.png"/></Relationships>
</file>

<file path=ppt/slides/_rels/slide91.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68.jpeg"/><Relationship Id="rId4" Type="http://schemas.openxmlformats.org/officeDocument/2006/relationships/image" Target="../media/image267.png"/></Relationships>
</file>

<file path=ppt/slides/_rels/slide92.xml.rels><?xml version="1.0" encoding="UTF-8" standalone="yes"?>
<Relationships xmlns="http://schemas.openxmlformats.org/package/2006/relationships"><Relationship Id="rId3" Type="http://schemas.openxmlformats.org/officeDocument/2006/relationships/hyperlink" Target="https://youtu.be/UAxNDGj2zXs"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71.jpeg"/><Relationship Id="rId5" Type="http://schemas.openxmlformats.org/officeDocument/2006/relationships/image" Target="../media/image270.png"/><Relationship Id="rId4" Type="http://schemas.openxmlformats.org/officeDocument/2006/relationships/image" Target="../media/image269.jpeg"/></Relationships>
</file>

<file path=ppt/slides/_rels/slide93.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hyperlink" Target="https://youtu.be/_h9Xj0rp65s" TargetMode="External"/><Relationship Id="rId1" Type="http://schemas.openxmlformats.org/officeDocument/2006/relationships/slideLayout" Target="../slideLayouts/slideLayout4.xml"/><Relationship Id="rId5" Type="http://schemas.openxmlformats.org/officeDocument/2006/relationships/image" Target="../media/image274.png"/><Relationship Id="rId4" Type="http://schemas.openxmlformats.org/officeDocument/2006/relationships/image" Target="../media/image273.png"/></Relationships>
</file>

<file path=ppt/slides/_rels/slide94.xml.rels><?xml version="1.0" encoding="UTF-8" standalone="yes"?>
<Relationships xmlns="http://schemas.openxmlformats.org/package/2006/relationships"><Relationship Id="rId3" Type="http://schemas.openxmlformats.org/officeDocument/2006/relationships/hyperlink" Target="https://youtu.be/yFhsOX2qHwc"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77.png"/><Relationship Id="rId5" Type="http://schemas.openxmlformats.org/officeDocument/2006/relationships/image" Target="../media/image276.png"/><Relationship Id="rId4" Type="http://schemas.openxmlformats.org/officeDocument/2006/relationships/image" Target="../media/image275.jpeg"/></Relationships>
</file>

<file path=ppt/slides/_rels/slide95.xml.rels><?xml version="1.0" encoding="UTF-8" standalone="yes"?>
<Relationships xmlns="http://schemas.openxmlformats.org/package/2006/relationships"><Relationship Id="rId3" Type="http://schemas.openxmlformats.org/officeDocument/2006/relationships/hyperlink" Target="https://www.youtube.com/watch?v=3OsBUzYBJgU" TargetMode="External"/><Relationship Id="rId2" Type="http://schemas.openxmlformats.org/officeDocument/2006/relationships/image" Target="../media/image278.jpeg"/><Relationship Id="rId1" Type="http://schemas.openxmlformats.org/officeDocument/2006/relationships/slideLayout" Target="../slideLayouts/slideLayout3.xml"/><Relationship Id="rId5" Type="http://schemas.openxmlformats.org/officeDocument/2006/relationships/image" Target="../media/image280.png"/><Relationship Id="rId4" Type="http://schemas.openxmlformats.org/officeDocument/2006/relationships/image" Target="../media/image279.png"/></Relationships>
</file>

<file path=ppt/slides/_rels/slide96.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hyperlink" Target="https://youtu.be/AMto2HJJSSA?t=44" TargetMode="External"/><Relationship Id="rId1" Type="http://schemas.openxmlformats.org/officeDocument/2006/relationships/slideLayout" Target="../slideLayouts/slideLayout2.xml"/><Relationship Id="rId5" Type="http://schemas.openxmlformats.org/officeDocument/2006/relationships/image" Target="../media/image283.png"/><Relationship Id="rId4" Type="http://schemas.openxmlformats.org/officeDocument/2006/relationships/image" Target="../media/image282.png"/></Relationships>
</file>

<file path=ppt/slides/_rels/slide97.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s://www.youtube.com/watch?v=ijjQpOuognI" TargetMode="External"/><Relationship Id="rId5" Type="http://schemas.openxmlformats.org/officeDocument/2006/relationships/image" Target="../media/image286.jpeg"/><Relationship Id="rId4" Type="http://schemas.openxmlformats.org/officeDocument/2006/relationships/image" Target="../media/image285.png"/></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watch?v=I_gs6PLLut4"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89.jpeg"/><Relationship Id="rId5" Type="http://schemas.openxmlformats.org/officeDocument/2006/relationships/image" Target="../media/image288.jpeg"/><Relationship Id="rId4" Type="http://schemas.openxmlformats.org/officeDocument/2006/relationships/image" Target="../media/image287.jpeg"/></Relationships>
</file>

<file path=ppt/slides/_rels/slide99.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hyperlink" Target="https://www.youtube.com/watch?v=AwWekQ7K1Pk" TargetMode="External"/><Relationship Id="rId1" Type="http://schemas.openxmlformats.org/officeDocument/2006/relationships/slideLayout" Target="../slideLayouts/slideLayout4.xml"/><Relationship Id="rId5" Type="http://schemas.openxmlformats.org/officeDocument/2006/relationships/image" Target="../media/image292.jpeg"/><Relationship Id="rId4" Type="http://schemas.openxmlformats.org/officeDocument/2006/relationships/image" Target="../media/image2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143000" y="4953000"/>
            <a:ext cx="7620000" cy="685800"/>
          </a:xfrm>
        </p:spPr>
        <p:txBody>
          <a:bodyPr/>
          <a:lstStyle/>
          <a:p>
            <a:pPr algn="r"/>
            <a:r>
              <a:rPr lang="en-US" altLang="en-US" sz="4800" dirty="0"/>
              <a:t>Atari IP Catalog 2017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Air Sea Battle</a:t>
            </a:r>
          </a:p>
        </p:txBody>
      </p:sp>
      <p:pic>
        <p:nvPicPr>
          <p:cNvPr id="53251" name="Picture 2" descr="http://upload.wikimedia.org/wikipedia/en/7/73/Air_Sea_Battle_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900" y="987425"/>
            <a:ext cx="1884363"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6" descr="http://www.atarimania.com/2600/screens/air_sea_battle_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263" y="1403350"/>
            <a:ext cx="3157537"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8" descr="http://i.ytimg.com/vi/ycsRU68XSVc/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l="7596" r="7693" b="-1564"/>
          <a:stretch>
            <a:fillRect/>
          </a:stretch>
        </p:blipFill>
        <p:spPr bwMode="auto">
          <a:xfrm>
            <a:off x="528638" y="1403350"/>
            <a:ext cx="3127375"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1"/>
          <p:cNvSpPr>
            <a:spLocks noChangeArrowheads="1"/>
          </p:cNvSpPr>
          <p:nvPr/>
        </p:nvSpPr>
        <p:spPr bwMode="auto">
          <a:xfrm>
            <a:off x="528638" y="3714750"/>
            <a:ext cx="8358187"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Tx/>
              <a:buNone/>
            </a:pPr>
            <a:r>
              <a:rPr lang="en-US" altLang="en-US" sz="1600">
                <a:solidFill>
                  <a:srgbClr val="252525"/>
                </a:solidFill>
              </a:rPr>
              <a:t>-Released in 1977, </a:t>
            </a:r>
            <a:r>
              <a:rPr lang="en-US" altLang="en-US" sz="1600" b="1" i="1">
                <a:solidFill>
                  <a:srgbClr val="252525"/>
                </a:solidFill>
              </a:rPr>
              <a:t>Air Sea Battle </a:t>
            </a:r>
            <a:r>
              <a:rPr lang="en-US" altLang="en-US" sz="1600">
                <a:solidFill>
                  <a:srgbClr val="252525"/>
                </a:solidFill>
              </a:rPr>
              <a:t>features six basic types of games, with each type featuring one or two groups of three games - for a total of twenty-seven game variants.</a:t>
            </a:r>
          </a:p>
          <a:p>
            <a:pPr>
              <a:spcBef>
                <a:spcPct val="0"/>
              </a:spcBef>
              <a:buFontTx/>
              <a:buNone/>
            </a:pPr>
            <a:r>
              <a:rPr lang="en-US" altLang="en-US" sz="1600">
                <a:solidFill>
                  <a:srgbClr val="252525"/>
                </a:solidFill>
              </a:rPr>
              <a:t>-Anti-Aircraft Games, Torpedo Games, Shooting Gallery Games, Polaris Games, Bomber Games, Polaris vs. Bomber Games</a:t>
            </a:r>
          </a:p>
          <a:p>
            <a:pPr>
              <a:spcBef>
                <a:spcPct val="0"/>
              </a:spcBef>
              <a:buFontTx/>
              <a:buNone/>
            </a:pPr>
            <a:r>
              <a:rPr lang="en-US" altLang="en-US" sz="1600"/>
              <a:t>-Within each group, variant one is the standard game, variant two features guided missiles</a:t>
            </a:r>
            <a:r>
              <a:rPr lang="en-US" altLang="en-US" sz="1600">
                <a:solidFill>
                  <a:srgbClr val="252525"/>
                </a:solidFill>
              </a:rPr>
              <a:t> which can be directed left or right after being fired, and variant three pits a single player (using the right gun) against a computer opponent.</a:t>
            </a:r>
          </a:p>
          <a:p>
            <a:pPr>
              <a:spcBef>
                <a:spcPct val="0"/>
              </a:spcBef>
              <a:buFontTx/>
              <a:buNone/>
            </a:pPr>
            <a:r>
              <a:rPr lang="en-US" altLang="en-US" sz="1600">
                <a:solidFill>
                  <a:srgbClr val="252525"/>
                </a:solidFill>
              </a:rPr>
              <a:t>-In every game, players shoot targets (enemy planes or ships, shooting gallery targets, or each other, depending on the game chosen) competing to get a higher score. </a:t>
            </a:r>
          </a:p>
          <a:p>
            <a:pPr>
              <a:spcBef>
                <a:spcPct val="0"/>
              </a:spcBef>
              <a:buFontTx/>
              <a:buNone/>
            </a:pPr>
            <a:r>
              <a:rPr lang="en-US" altLang="en-US" sz="1600">
                <a:solidFill>
                  <a:srgbClr val="252525"/>
                </a:solidFill>
              </a:rPr>
              <a:t>-Gameplay Video: </a:t>
            </a:r>
            <a:r>
              <a:rPr lang="en-US" altLang="en-US" sz="1600">
                <a:hlinkClick r:id="rId5"/>
              </a:rPr>
              <a:t>https://www.youtube.com/watch?v=xhz0I_HSE2I </a:t>
            </a:r>
            <a:endParaRPr lang="en-US" altLang="en-US" sz="1600">
              <a:solidFill>
                <a:srgbClr val="252525"/>
              </a:solidFill>
            </a:endParaRPr>
          </a:p>
          <a:p>
            <a:pPr>
              <a:spcBef>
                <a:spcPct val="0"/>
              </a:spcBef>
              <a:buFontTx/>
              <a:buNone/>
            </a:pPr>
            <a:endParaRPr lang="en-US" altLang="en-US" sz="1600"/>
          </a:p>
        </p:txBody>
      </p:sp>
      <p:sp>
        <p:nvSpPr>
          <p:cNvPr id="3" name="Footer Placeholder 2">
            <a:extLst>
              <a:ext uri="{FF2B5EF4-FFF2-40B4-BE49-F238E27FC236}">
                <a16:creationId xmlns:a16="http://schemas.microsoft.com/office/drawing/2014/main" id="{EC987A88-4574-4748-917C-91E7D8971435}"/>
              </a:ext>
            </a:extLst>
          </p:cNvPr>
          <p:cNvSpPr>
            <a:spLocks noGrp="1"/>
          </p:cNvSpPr>
          <p:nvPr>
            <p:ph type="ftr" sz="quarter" idx="11"/>
          </p:nvPr>
        </p:nvSpPr>
        <p:spPr>
          <a:xfrm>
            <a:off x="33528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F8C79D8E-0E95-4F13-BA8F-BB39B87DFDD7}"/>
              </a:ext>
            </a:extLst>
          </p:cNvPr>
          <p:cNvSpPr>
            <a:spLocks noGrp="1"/>
          </p:cNvSpPr>
          <p:nvPr>
            <p:ph type="sldNum" sz="quarter" idx="12"/>
          </p:nvPr>
        </p:nvSpPr>
        <p:spPr/>
        <p:txBody>
          <a:bodyPr/>
          <a:lstStyle/>
          <a:p>
            <a:pPr>
              <a:defRPr/>
            </a:pPr>
            <a:fld id="{AF15303D-36A2-45CC-B7D7-8289935320F0}" type="slidenum">
              <a:rPr lang="en-US" altLang="en-US" sz="800" b="1" smtClean="0"/>
              <a:pPr>
                <a:defRPr/>
              </a:pPr>
              <a:t>10</a:t>
            </a:fld>
            <a:endParaRPr lang="en-US" altLang="en-US" sz="800" b="1"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pPr indent="0"/>
            <a:r>
              <a:rPr lang="en-US" altLang="en-US"/>
              <a:t>Xari Arena</a:t>
            </a:r>
          </a:p>
        </p:txBody>
      </p:sp>
      <p:sp>
        <p:nvSpPr>
          <p:cNvPr id="168963" name="Content Placeholder 2"/>
          <p:cNvSpPr txBox="1">
            <a:spLocks/>
          </p:cNvSpPr>
          <p:nvPr/>
        </p:nvSpPr>
        <p:spPr bwMode="auto">
          <a:xfrm>
            <a:off x="457200" y="3529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dirty="0">
              <a:solidFill>
                <a:srgbClr val="000000"/>
              </a:solidFill>
              <a:ea typeface="MS PGothic" panose="020B0600070205080204" pitchFamily="34" charset="-128"/>
            </a:endParaRPr>
          </a:p>
          <a:p>
            <a:pPr>
              <a:buFont typeface="Arial" panose="020B0604020202020204" pitchFamily="34" charset="0"/>
              <a:buNone/>
            </a:pPr>
            <a:r>
              <a:rPr lang="en-US" altLang="en-US" sz="1600" dirty="0">
                <a:solidFill>
                  <a:srgbClr val="000000"/>
                </a:solidFill>
              </a:rPr>
              <a:t>-</a:t>
            </a:r>
            <a:r>
              <a:rPr lang="en-US" altLang="en-US" sz="1600" b="1" i="1" dirty="0" err="1">
                <a:solidFill>
                  <a:srgbClr val="000000"/>
                </a:solidFill>
              </a:rPr>
              <a:t>Xari</a:t>
            </a:r>
            <a:r>
              <a:rPr lang="en-US" altLang="en-US" sz="1600" b="1" i="1" dirty="0">
                <a:solidFill>
                  <a:srgbClr val="000000"/>
                </a:solidFill>
              </a:rPr>
              <a:t> Arena</a:t>
            </a:r>
            <a:r>
              <a:rPr lang="en-US" altLang="en-US" sz="1600" dirty="0">
                <a:solidFill>
                  <a:srgbClr val="000000"/>
                </a:solidFill>
              </a:rPr>
              <a:t> is an unusual arcade game, published in 1983 for the Atari 5200.</a:t>
            </a:r>
          </a:p>
          <a:p>
            <a:pPr>
              <a:buFont typeface="Arial" panose="020B0604020202020204" pitchFamily="34" charset="0"/>
              <a:buNone/>
            </a:pPr>
            <a:r>
              <a:rPr lang="en-US" altLang="en-US" sz="1600" dirty="0">
                <a:solidFill>
                  <a:srgbClr val="000000"/>
                </a:solidFill>
              </a:rPr>
              <a:t>-Essentially </a:t>
            </a:r>
            <a:r>
              <a:rPr lang="en-US" altLang="en-US" sz="1600" b="1" i="1" dirty="0">
                <a:solidFill>
                  <a:srgbClr val="000000"/>
                </a:solidFill>
              </a:rPr>
              <a:t>Breakout </a:t>
            </a:r>
            <a:r>
              <a:rPr lang="en-US" altLang="en-US" sz="1600" dirty="0">
                <a:solidFill>
                  <a:srgbClr val="000000"/>
                </a:solidFill>
              </a:rPr>
              <a:t>in reverse, the goal of the game is to prevent the </a:t>
            </a:r>
            <a:r>
              <a:rPr lang="en-US" altLang="en-US" sz="1600" dirty="0" err="1">
                <a:solidFill>
                  <a:srgbClr val="000000"/>
                </a:solidFill>
              </a:rPr>
              <a:t>Xari</a:t>
            </a:r>
            <a:r>
              <a:rPr lang="en-US" altLang="en-US" sz="1600" dirty="0">
                <a:solidFill>
                  <a:srgbClr val="000000"/>
                </a:solidFill>
              </a:rPr>
              <a:t>, which pour out of the block in the center of the screen, from destroying the blocks running vertically on either side of the screen.</a:t>
            </a:r>
          </a:p>
          <a:p>
            <a:pPr>
              <a:buFont typeface="Arial" panose="020B0604020202020204" pitchFamily="34" charset="0"/>
              <a:buNone/>
            </a:pPr>
            <a:r>
              <a:rPr lang="en-US" altLang="en-US" sz="1600" dirty="0">
                <a:solidFill>
                  <a:srgbClr val="000000"/>
                </a:solidFill>
              </a:rPr>
              <a:t>-The </a:t>
            </a:r>
            <a:r>
              <a:rPr lang="en-US" altLang="en-US" sz="1600" dirty="0" err="1">
                <a:solidFill>
                  <a:srgbClr val="000000"/>
                </a:solidFill>
              </a:rPr>
              <a:t>Xari</a:t>
            </a:r>
            <a:r>
              <a:rPr lang="en-US" altLang="en-US" sz="1600" dirty="0">
                <a:solidFill>
                  <a:srgbClr val="000000"/>
                </a:solidFill>
              </a:rPr>
              <a:t> shoot fireballs, which can be gathered by the player-controlled paddle. The player can hold up to three fireballs at any time, which can be used to destroy the </a:t>
            </a:r>
            <a:r>
              <a:rPr lang="en-US" altLang="en-US" sz="1600" dirty="0" err="1">
                <a:solidFill>
                  <a:srgbClr val="000000"/>
                </a:solidFill>
              </a:rPr>
              <a:t>Xari</a:t>
            </a:r>
            <a:r>
              <a:rPr lang="en-US" altLang="en-US" sz="1600" dirty="0">
                <a:solidFill>
                  <a:srgbClr val="000000"/>
                </a:solidFill>
              </a:rPr>
              <a:t> by running into one with your paddle.</a:t>
            </a:r>
          </a:p>
          <a:p>
            <a:pPr>
              <a:buFont typeface="Arial" panose="020B0604020202020204" pitchFamily="34" charset="0"/>
              <a:buNone/>
            </a:pPr>
            <a:r>
              <a:rPr lang="en-US" altLang="en-US" sz="1600" dirty="0">
                <a:solidFill>
                  <a:srgbClr val="000000"/>
                </a:solidFill>
              </a:rPr>
              <a:t>-Success in a round of </a:t>
            </a:r>
            <a:r>
              <a:rPr lang="en-US" altLang="en-US" sz="1600" dirty="0" err="1">
                <a:solidFill>
                  <a:srgbClr val="000000"/>
                </a:solidFill>
              </a:rPr>
              <a:t>Xari</a:t>
            </a:r>
            <a:r>
              <a:rPr lang="en-US" altLang="en-US" sz="1600" dirty="0">
                <a:solidFill>
                  <a:srgbClr val="000000"/>
                </a:solidFill>
              </a:rPr>
              <a:t> Arena is rewarded by a choreographed dance by the </a:t>
            </a:r>
            <a:r>
              <a:rPr lang="en-US" altLang="en-US" sz="1600" dirty="0" err="1">
                <a:solidFill>
                  <a:srgbClr val="000000"/>
                </a:solidFill>
              </a:rPr>
              <a:t>Xari</a:t>
            </a:r>
            <a:endParaRPr lang="en-US" altLang="en-US" sz="1600" dirty="0">
              <a:solidFill>
                <a:srgbClr val="000000"/>
              </a:solidFill>
            </a:endParaRPr>
          </a:p>
          <a:p>
            <a:pPr>
              <a:buFont typeface="Arial" panose="020B0604020202020204" pitchFamily="34" charset="0"/>
              <a:buNone/>
            </a:pPr>
            <a:r>
              <a:rPr lang="en-US" altLang="en-US" sz="1600" dirty="0">
                <a:solidFill>
                  <a:srgbClr val="000000"/>
                </a:solidFill>
              </a:rPr>
              <a:t>-Gameplay Video: </a:t>
            </a:r>
            <a:r>
              <a:rPr lang="en-US" altLang="en-US" sz="1600" dirty="0">
                <a:solidFill>
                  <a:srgbClr val="000000"/>
                </a:solidFill>
                <a:hlinkClick r:id="rId2"/>
              </a:rPr>
              <a:t>https://www.youtube.com/watch?v=GcvXvzRV_NQ</a:t>
            </a:r>
            <a:endParaRPr lang="en-US" altLang="en-US" sz="1600" dirty="0">
              <a:solidFill>
                <a:srgbClr val="000000"/>
              </a:solidFill>
            </a:endParaRPr>
          </a:p>
          <a:p>
            <a:pPr>
              <a:buFont typeface="Arial" panose="020B0604020202020204" pitchFamily="34" charset="0"/>
              <a:buNone/>
            </a:pPr>
            <a:endParaRPr lang="en-US" altLang="en-US" sz="1600" dirty="0">
              <a:solidFill>
                <a:srgbClr val="000000"/>
              </a:solidFill>
            </a:endParaRPr>
          </a:p>
        </p:txBody>
      </p:sp>
      <p:pic>
        <p:nvPicPr>
          <p:cNvPr id="16896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2938" y="990600"/>
            <a:ext cx="2778125"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84900" y="1360488"/>
            <a:ext cx="2578100"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863" y="1381125"/>
            <a:ext cx="252095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8914B07E-26B6-4D3E-83F7-1D6AACD53453}"/>
              </a:ext>
            </a:extLst>
          </p:cNvPr>
          <p:cNvSpPr>
            <a:spLocks noGrp="1"/>
          </p:cNvSpPr>
          <p:nvPr>
            <p:ph type="ftr" sz="quarter" idx="11"/>
          </p:nvPr>
        </p:nvSpPr>
        <p:spPr>
          <a:xfrm>
            <a:off x="33528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0B5EB931-3281-4FC9-8D22-9BE0E0718364}"/>
              </a:ext>
            </a:extLst>
          </p:cNvPr>
          <p:cNvSpPr>
            <a:spLocks noGrp="1"/>
          </p:cNvSpPr>
          <p:nvPr>
            <p:ph type="sldNum" sz="quarter" idx="12"/>
          </p:nvPr>
        </p:nvSpPr>
        <p:spPr/>
        <p:txBody>
          <a:bodyPr/>
          <a:lstStyle/>
          <a:p>
            <a:pPr>
              <a:defRPr/>
            </a:pPr>
            <a:fld id="{AF15303D-36A2-45CC-B7D7-8289935320F0}" type="slidenum">
              <a:rPr lang="en-US" altLang="en-US" sz="800" b="1" smtClean="0"/>
              <a:pPr>
                <a:defRPr/>
              </a:pPr>
              <a:t>100</a:t>
            </a:fld>
            <a:endParaRPr lang="en-US" altLang="en-US" sz="800" b="1"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pPr indent="0"/>
            <a:r>
              <a:rPr lang="en-US" altLang="en-US" dirty="0"/>
              <a:t>Ultra Tank</a:t>
            </a:r>
          </a:p>
        </p:txBody>
      </p:sp>
      <p:sp>
        <p:nvSpPr>
          <p:cNvPr id="169987" name="Content Placeholder 2"/>
          <p:cNvSpPr txBox="1">
            <a:spLocks/>
          </p:cNvSpPr>
          <p:nvPr/>
        </p:nvSpPr>
        <p:spPr bwMode="auto">
          <a:xfrm>
            <a:off x="457200" y="3529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dirty="0">
              <a:ea typeface="MS PGothic" panose="020B0600070205080204" pitchFamily="34" charset="-128"/>
            </a:endParaRPr>
          </a:p>
          <a:p>
            <a:pPr>
              <a:buFont typeface="Arial" panose="020B0604020202020204" pitchFamily="34" charset="0"/>
              <a:buNone/>
            </a:pPr>
            <a:r>
              <a:rPr lang="en-US" altLang="en-US" sz="1600" dirty="0"/>
              <a:t>-</a:t>
            </a:r>
            <a:r>
              <a:rPr lang="en-US" altLang="en-US" sz="1600" b="1" i="1" dirty="0"/>
              <a:t>Ultra Tank </a:t>
            </a:r>
            <a:r>
              <a:rPr lang="en-US" altLang="en-US" sz="1600" dirty="0"/>
              <a:t>is a top-down tank fighting arcade game for 2 players, produced by </a:t>
            </a:r>
            <a:r>
              <a:rPr lang="en-US" altLang="en-US" sz="1600" dirty="0" err="1"/>
              <a:t>Kee</a:t>
            </a:r>
            <a:r>
              <a:rPr lang="en-US" altLang="en-US" sz="1600" dirty="0"/>
              <a:t> Games in 1978.</a:t>
            </a:r>
          </a:p>
          <a:p>
            <a:pPr>
              <a:buFont typeface="Arial" panose="020B0604020202020204" pitchFamily="34" charset="0"/>
              <a:buNone/>
            </a:pPr>
            <a:r>
              <a:rPr lang="en-US" altLang="en-US" sz="1600" dirty="0"/>
              <a:t>-Two players navigate tanks throughout a black-and-white maze, avoiding obstacles and shooting each other with their mounted guns.</a:t>
            </a:r>
          </a:p>
          <a:p>
            <a:pPr>
              <a:buFont typeface="Arial" panose="020B0604020202020204" pitchFamily="34" charset="0"/>
              <a:buNone/>
            </a:pPr>
            <a:r>
              <a:rPr lang="en-US" altLang="en-US" sz="1600" dirty="0"/>
              <a:t>-The game was controlled with twin joysticks, which were used to move the tanks forward and back or bank turns. </a:t>
            </a:r>
            <a:endParaRPr lang="en-US" altLang="en-US" sz="1600" b="1" i="1" dirty="0"/>
          </a:p>
          <a:p>
            <a:pPr>
              <a:buFont typeface="Arial" panose="020B0604020202020204" pitchFamily="34" charset="0"/>
              <a:buNone/>
            </a:pPr>
            <a:r>
              <a:rPr lang="en-US" altLang="en-US" sz="1600" dirty="0"/>
              <a:t>-The sequel to </a:t>
            </a:r>
            <a:r>
              <a:rPr lang="en-US" altLang="en-US" sz="1600" b="1" i="1" dirty="0"/>
              <a:t>Tank</a:t>
            </a:r>
            <a:r>
              <a:rPr lang="en-US" altLang="en-US" sz="1600" dirty="0"/>
              <a:t>, </a:t>
            </a:r>
            <a:r>
              <a:rPr lang="en-US" altLang="en-US" sz="1600" b="1" i="1" dirty="0"/>
              <a:t>Ultra Tank</a:t>
            </a:r>
            <a:r>
              <a:rPr lang="en-US" altLang="en-US" sz="1600" dirty="0"/>
              <a:t> included various customization options absent from the previous game, including adding additional mines and barriers to the battlefield. </a:t>
            </a:r>
          </a:p>
          <a:p>
            <a:pPr>
              <a:buFont typeface="Arial" panose="020B0604020202020204" pitchFamily="34" charset="0"/>
              <a:buNone/>
            </a:pPr>
            <a:r>
              <a:rPr lang="en-US" altLang="en-US" sz="1600" dirty="0"/>
              <a:t>-Gameplay Video: </a:t>
            </a:r>
            <a:r>
              <a:rPr lang="en-US" altLang="en-US" sz="1600" dirty="0">
                <a:hlinkClick r:id="rId2"/>
              </a:rPr>
              <a:t>https://www.youtube.com/watch?v=Yhms6kaLx_I</a:t>
            </a:r>
            <a:endParaRPr lang="en-US" altLang="en-US" sz="1600" dirty="0"/>
          </a:p>
        </p:txBody>
      </p:sp>
      <p:pic>
        <p:nvPicPr>
          <p:cNvPr id="16998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25850" y="917575"/>
            <a:ext cx="2020888"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2288" y="1128713"/>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54700" y="1219200"/>
            <a:ext cx="283210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9C126697-26FE-4980-B410-E04CCD1F14F7}"/>
              </a:ext>
            </a:extLst>
          </p:cNvPr>
          <p:cNvSpPr>
            <a:spLocks noGrp="1"/>
          </p:cNvSpPr>
          <p:nvPr>
            <p:ph type="ftr" sz="quarter" idx="11"/>
          </p:nvPr>
        </p:nvSpPr>
        <p:spPr>
          <a:xfrm>
            <a:off x="33528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041A287D-638A-46EF-8407-9D7CC8602994}"/>
              </a:ext>
            </a:extLst>
          </p:cNvPr>
          <p:cNvSpPr>
            <a:spLocks noGrp="1"/>
          </p:cNvSpPr>
          <p:nvPr>
            <p:ph type="sldNum" sz="quarter" idx="12"/>
          </p:nvPr>
        </p:nvSpPr>
        <p:spPr/>
        <p:txBody>
          <a:bodyPr/>
          <a:lstStyle/>
          <a:p>
            <a:pPr>
              <a:defRPr/>
            </a:pPr>
            <a:fld id="{AF15303D-36A2-45CC-B7D7-8289935320F0}" type="slidenum">
              <a:rPr lang="en-US" altLang="en-US" sz="800" b="1" smtClean="0"/>
              <a:pPr>
                <a:defRPr/>
              </a:pPr>
              <a:t>101</a:t>
            </a:fld>
            <a:endParaRPr lang="en-US" altLang="en-US" sz="800" b="1"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0" y="0"/>
            <a:ext cx="8893175" cy="701675"/>
          </a:xfrm>
        </p:spPr>
        <p:txBody>
          <a:bodyPr/>
          <a:lstStyle/>
          <a:p>
            <a:r>
              <a:rPr lang="en-US" altLang="en-US" dirty="0">
                <a:latin typeface="+mn-lt"/>
              </a:rPr>
              <a:t>	Warlords</a:t>
            </a:r>
          </a:p>
        </p:txBody>
      </p:sp>
      <p:sp>
        <p:nvSpPr>
          <p:cNvPr id="171011" name="Rectangle 1"/>
          <p:cNvSpPr>
            <a:spLocks noChangeArrowheads="1"/>
          </p:cNvSpPr>
          <p:nvPr/>
        </p:nvSpPr>
        <p:spPr bwMode="auto">
          <a:xfrm>
            <a:off x="557213" y="3657600"/>
            <a:ext cx="81057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1600" dirty="0">
                <a:solidFill>
                  <a:srgbClr val="252525"/>
                </a:solidFill>
              </a:rPr>
              <a:t>-A combination of </a:t>
            </a:r>
            <a:r>
              <a:rPr lang="en-US" altLang="en-US" sz="1600" b="1" i="1" dirty="0">
                <a:solidFill>
                  <a:srgbClr val="252525"/>
                </a:solidFill>
              </a:rPr>
              <a:t>Breakout</a:t>
            </a:r>
            <a:r>
              <a:rPr lang="en-US" altLang="en-US" sz="1600" dirty="0">
                <a:solidFill>
                  <a:srgbClr val="252525"/>
                </a:solidFill>
              </a:rPr>
              <a:t> and </a:t>
            </a:r>
            <a:r>
              <a:rPr lang="en-US" altLang="en-US" sz="1600" b="1" i="1" dirty="0" err="1">
                <a:solidFill>
                  <a:srgbClr val="252525"/>
                </a:solidFill>
              </a:rPr>
              <a:t>Quadrapong</a:t>
            </a:r>
            <a:r>
              <a:rPr lang="en-US" altLang="en-US" sz="1600" dirty="0">
                <a:solidFill>
                  <a:srgbClr val="252525"/>
                </a:solidFill>
              </a:rPr>
              <a:t>, the game is a battle between four warlords, who can each be controlled by a different player in each corner of the screen. The goal is to break down the walls of the surrounding forts by bouncing a fireball off a cursor that the players moves around the outer edge of their own forts. The game is over when all warlords are eliminated.</a:t>
            </a:r>
          </a:p>
          <a:p>
            <a:pPr>
              <a:buFont typeface="Arial" panose="020B0604020202020204" pitchFamily="34" charset="0"/>
              <a:buNone/>
            </a:pPr>
            <a:r>
              <a:rPr lang="en-US" altLang="en-US" sz="1600" dirty="0">
                <a:solidFill>
                  <a:srgbClr val="252525"/>
                </a:solidFill>
              </a:rPr>
              <a:t>-Released by Atari for arcades in 1980, then ported to the 2600 in 1981. Various updates and ports have been made subsequently, for Nintendo DS, Xbox Live Arcade, and the PlayStation Network.</a:t>
            </a:r>
          </a:p>
          <a:p>
            <a:pPr>
              <a:buFont typeface="Arial" panose="020B0604020202020204" pitchFamily="34" charset="0"/>
              <a:buNone/>
            </a:pPr>
            <a:r>
              <a:rPr lang="en-US" altLang="en-US" sz="1600" dirty="0">
                <a:solidFill>
                  <a:srgbClr val="252525"/>
                </a:solidFill>
              </a:rPr>
              <a:t>-Ranked the 25</a:t>
            </a:r>
            <a:r>
              <a:rPr lang="en-US" altLang="en-US" sz="1600" baseline="30000" dirty="0">
                <a:solidFill>
                  <a:srgbClr val="252525"/>
                </a:solidFill>
              </a:rPr>
              <a:t>th</a:t>
            </a:r>
            <a:r>
              <a:rPr lang="en-US" altLang="en-US" sz="1600" dirty="0">
                <a:solidFill>
                  <a:srgbClr val="252525"/>
                </a:solidFill>
              </a:rPr>
              <a:t> best video game of all time by Game Informer. Called “the original trash-talking four-player combat game.”</a:t>
            </a:r>
          </a:p>
          <a:p>
            <a:pPr>
              <a:buFont typeface="Arial" panose="020B0604020202020204" pitchFamily="34" charset="0"/>
              <a:buNone/>
            </a:pPr>
            <a:r>
              <a:rPr lang="en-US" altLang="en-US" sz="1600" dirty="0">
                <a:solidFill>
                  <a:srgbClr val="252525"/>
                </a:solidFill>
              </a:rPr>
              <a:t>-Gameplay Video: </a:t>
            </a:r>
            <a:r>
              <a:rPr lang="en-US" altLang="en-US" sz="1600" dirty="0">
                <a:solidFill>
                  <a:srgbClr val="252525"/>
                </a:solidFill>
                <a:hlinkClick r:id="rId3"/>
              </a:rPr>
              <a:t>https://youtu.be/Zu3DYHm7qlw</a:t>
            </a:r>
            <a:endParaRPr lang="en-US" altLang="en-US" sz="1600" dirty="0"/>
          </a:p>
        </p:txBody>
      </p:sp>
      <p:pic>
        <p:nvPicPr>
          <p:cNvPr id="17101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762000"/>
            <a:ext cx="2109904"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914400"/>
            <a:ext cx="3275013"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4"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0" y="914400"/>
            <a:ext cx="33147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5" name="Slide Number Placeholder 1"/>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1pPr>
            <a:lvl2pPr marL="742950" indent="-285750">
              <a:spcBef>
                <a:spcPts val="400"/>
              </a:spcBef>
              <a:buClr>
                <a:schemeClr val="accent2"/>
              </a:buClr>
              <a:buFont typeface="Wingdings" panose="05000000000000000000" pitchFamily="2" charset="2"/>
              <a:buChar char=""/>
              <a:defRPr sz="1600">
                <a:solidFill>
                  <a:schemeClr val="tx2"/>
                </a:solidFill>
                <a:latin typeface="Calibri" panose="020F0502020204030204" pitchFamily="34" charset="0"/>
                <a:ea typeface="MS PGothic" panose="020B0600070205080204" pitchFamily="34" charset="-128"/>
              </a:defRPr>
            </a:lvl2pPr>
            <a:lvl3pPr marL="1143000" indent="-228600">
              <a:spcBef>
                <a:spcPct val="20000"/>
              </a:spcBef>
              <a:buClr>
                <a:schemeClr val="accent2"/>
              </a:buClr>
              <a:buFont typeface="Wingdings" panose="05000000000000000000" pitchFamily="2" charset="2"/>
              <a:buChar char="§"/>
              <a:defRPr sz="1400">
                <a:solidFill>
                  <a:schemeClr val="tx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9pPr>
          </a:lstStyle>
          <a:p>
            <a:pPr algn="r" eaLnBrk="1" hangingPunct="1">
              <a:spcBef>
                <a:spcPct val="0"/>
              </a:spcBef>
              <a:buFontTx/>
              <a:buNone/>
            </a:pPr>
            <a:fld id="{FC33E1B1-0ABF-4358-A86F-69869FD04756}" type="slidenum">
              <a:rPr lang="en-US" altLang="en-US" sz="1200">
                <a:solidFill>
                  <a:srgbClr val="898989"/>
                </a:solidFill>
                <a:latin typeface="Century Gothic" panose="020B0502020202020204" pitchFamily="34" charset="0"/>
              </a:rPr>
              <a:pPr algn="r" eaLnBrk="1" hangingPunct="1">
                <a:spcBef>
                  <a:spcPct val="0"/>
                </a:spcBef>
                <a:buFontTx/>
                <a:buNone/>
              </a:pPr>
              <a:t>102</a:t>
            </a:fld>
            <a:endParaRPr lang="en-US" altLang="en-US" sz="1200">
              <a:solidFill>
                <a:srgbClr val="898989"/>
              </a:solidFill>
              <a:latin typeface="Century Gothic" panose="020B0502020202020204" pitchFamily="34" charset="0"/>
            </a:endParaRPr>
          </a:p>
        </p:txBody>
      </p:sp>
      <p:sp>
        <p:nvSpPr>
          <p:cNvPr id="3" name="Footer Placeholder 2">
            <a:extLst>
              <a:ext uri="{FF2B5EF4-FFF2-40B4-BE49-F238E27FC236}">
                <a16:creationId xmlns:a16="http://schemas.microsoft.com/office/drawing/2014/main" id="{16B891B0-A6D7-4C5B-B049-CA769FBE2A00}"/>
              </a:ext>
            </a:extLst>
          </p:cNvPr>
          <p:cNvSpPr>
            <a:spLocks noGrp="1"/>
          </p:cNvSpPr>
          <p:nvPr>
            <p:ph type="ftr" sz="quarter" idx="11"/>
          </p:nvPr>
        </p:nvSpPr>
        <p:spPr>
          <a:xfrm>
            <a:off x="3429000" y="6416675"/>
            <a:ext cx="2567104" cy="365125"/>
          </a:xfrm>
        </p:spPr>
        <p:txBody>
          <a:bodyPr/>
          <a:lstStyle/>
          <a:p>
            <a:pPr>
              <a:defRPr/>
            </a:pPr>
            <a:r>
              <a:rPr lang="en-US" sz="800" dirty="0"/>
              <a:t>Property of Atari Interactive, Inc. and Atari, Inc. All Rights Reserved.  Confidential </a:t>
            </a:r>
          </a:p>
        </p:txBody>
      </p:sp>
      <p:sp>
        <p:nvSpPr>
          <p:cNvPr id="5" name="Slide Number Placeholder 4">
            <a:extLst>
              <a:ext uri="{FF2B5EF4-FFF2-40B4-BE49-F238E27FC236}">
                <a16:creationId xmlns:a16="http://schemas.microsoft.com/office/drawing/2014/main" id="{9A341664-01B4-421C-8646-309E9C05E113}"/>
              </a:ext>
            </a:extLst>
          </p:cNvPr>
          <p:cNvSpPr>
            <a:spLocks noGrp="1"/>
          </p:cNvSpPr>
          <p:nvPr>
            <p:ph type="sldNum" sz="quarter" idx="12"/>
          </p:nvPr>
        </p:nvSpPr>
        <p:spPr/>
        <p:txBody>
          <a:bodyPr/>
          <a:lstStyle/>
          <a:p>
            <a:pPr>
              <a:defRPr/>
            </a:pPr>
            <a:fld id="{AF15303D-36A2-45CC-B7D7-8289935320F0}" type="slidenum">
              <a:rPr lang="en-US" altLang="en-US" b="1" smtClean="0"/>
              <a:pPr>
                <a:defRPr/>
              </a:pPr>
              <a:t>102</a:t>
            </a:fld>
            <a:endParaRPr lang="en-US" altLang="en-US" b="1"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a:xfrm>
            <a:off x="0" y="0"/>
            <a:ext cx="8893175" cy="685800"/>
          </a:xfrm>
        </p:spPr>
        <p:txBody>
          <a:bodyPr/>
          <a:lstStyle/>
          <a:p>
            <a:r>
              <a:rPr lang="en-US" altLang="en-US" dirty="0">
                <a:latin typeface="+mn-lt"/>
              </a:rPr>
              <a:t>	Wizard</a:t>
            </a:r>
          </a:p>
        </p:txBody>
      </p:sp>
      <p:sp>
        <p:nvSpPr>
          <p:cNvPr id="173059" name="Content Placeholder 2"/>
          <p:cNvSpPr txBox="1">
            <a:spLocks/>
          </p:cNvSpPr>
          <p:nvPr/>
        </p:nvSpPr>
        <p:spPr bwMode="auto">
          <a:xfrm>
            <a:off x="457200" y="3352800"/>
            <a:ext cx="83058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1pPr>
            <a:lvl2pPr>
              <a:spcBef>
                <a:spcPts val="400"/>
              </a:spcBef>
              <a:buClr>
                <a:schemeClr val="accent2"/>
              </a:buClr>
              <a:buFont typeface="Wingdings" panose="05000000000000000000" pitchFamily="2" charset="2"/>
              <a:buChar char=""/>
              <a:defRPr sz="1600">
                <a:solidFill>
                  <a:schemeClr val="tx2"/>
                </a:solidFill>
                <a:latin typeface="Calibri" panose="020F0502020204030204" pitchFamily="34" charset="0"/>
                <a:ea typeface="MS PGothic" panose="020B0600070205080204" pitchFamily="34" charset="-128"/>
              </a:defRPr>
            </a:lvl2pPr>
            <a:lvl3pPr marL="1143000" indent="-228600">
              <a:spcBef>
                <a:spcPct val="20000"/>
              </a:spcBef>
              <a:buClr>
                <a:schemeClr val="accent2"/>
              </a:buClr>
              <a:buFont typeface="Wingdings" panose="05000000000000000000" pitchFamily="2" charset="2"/>
              <a:buChar char="§"/>
              <a:defRPr sz="1400">
                <a:solidFill>
                  <a:schemeClr val="tx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9pPr>
          </a:lstStyle>
          <a:p>
            <a:pPr lvl="1">
              <a:spcBef>
                <a:spcPct val="20000"/>
              </a:spcBef>
              <a:buClrTx/>
              <a:buFont typeface="Arial" panose="020B0604020202020204" pitchFamily="34" charset="0"/>
              <a:buNone/>
            </a:pPr>
            <a:endParaRPr lang="en-US" altLang="en-US" dirty="0">
              <a:solidFill>
                <a:schemeClr val="tx1"/>
              </a:solidFill>
              <a:latin typeface="Arial" panose="020B0604020202020204" pitchFamily="34" charset="0"/>
            </a:endParaRPr>
          </a:p>
          <a:p>
            <a:pPr>
              <a:spcBef>
                <a:spcPct val="20000"/>
              </a:spcBef>
            </a:pPr>
            <a:r>
              <a:rPr lang="en-US" altLang="en-US" sz="1600" dirty="0">
                <a:latin typeface="Arial" panose="020B0604020202020204" pitchFamily="34" charset="0"/>
              </a:rPr>
              <a:t>-</a:t>
            </a:r>
            <a:r>
              <a:rPr lang="en-US" altLang="en-US" sz="1600" b="1" i="1" dirty="0">
                <a:latin typeface="Arial" panose="020B0604020202020204" pitchFamily="34" charset="0"/>
              </a:rPr>
              <a:t>Wizard </a:t>
            </a:r>
            <a:r>
              <a:rPr lang="en-US" altLang="en-US" sz="1600" dirty="0">
                <a:latin typeface="Arial" panose="020B0604020202020204" pitchFamily="34" charset="0"/>
              </a:rPr>
              <a:t> is an arcade-style action game developed in 1980 for the Atari 2600, though it was not released until 2005. It made its premiere on the </a:t>
            </a:r>
            <a:r>
              <a:rPr lang="en-US" altLang="en-US" sz="1600" i="1" dirty="0">
                <a:latin typeface="Arial" panose="020B0604020202020204" pitchFamily="34" charset="0"/>
              </a:rPr>
              <a:t>Atari</a:t>
            </a:r>
            <a:r>
              <a:rPr lang="en-US" altLang="en-US" sz="1600" dirty="0">
                <a:latin typeface="Arial" panose="020B0604020202020204" pitchFamily="34" charset="0"/>
              </a:rPr>
              <a:t> </a:t>
            </a:r>
            <a:r>
              <a:rPr lang="en-US" altLang="en-US" sz="1600" i="1" dirty="0">
                <a:latin typeface="Arial" panose="020B0604020202020204" pitchFamily="34" charset="0"/>
              </a:rPr>
              <a:t>Flashback</a:t>
            </a:r>
            <a:r>
              <a:rPr lang="en-US" altLang="en-US" sz="1600" dirty="0">
                <a:latin typeface="Arial" panose="020B0604020202020204" pitchFamily="34" charset="0"/>
              </a:rPr>
              <a:t> game console.</a:t>
            </a:r>
          </a:p>
          <a:p>
            <a:pPr>
              <a:spcBef>
                <a:spcPct val="20000"/>
              </a:spcBef>
            </a:pPr>
            <a:r>
              <a:rPr lang="en-US" altLang="en-US" sz="1600" dirty="0">
                <a:latin typeface="Arial" panose="020B0604020202020204" pitchFamily="34" charset="0"/>
              </a:rPr>
              <a:t>-The player controls a wizard from the land of “</a:t>
            </a:r>
            <a:r>
              <a:rPr lang="en-US" altLang="en-US" sz="1600" dirty="0" err="1">
                <a:latin typeface="Arial" panose="020B0604020202020204" pitchFamily="34" charset="0"/>
              </a:rPr>
              <a:t>Irata</a:t>
            </a:r>
            <a:r>
              <a:rPr lang="en-US" altLang="en-US" sz="1600" dirty="0">
                <a:latin typeface="Arial" panose="020B0604020202020204" pitchFamily="34" charset="0"/>
              </a:rPr>
              <a:t>” (Atari</a:t>
            </a:r>
            <a:r>
              <a:rPr lang="en-US" altLang="en-US" sz="1600" i="1" dirty="0">
                <a:latin typeface="Arial" panose="020B0604020202020204" pitchFamily="34" charset="0"/>
              </a:rPr>
              <a:t> </a:t>
            </a:r>
            <a:r>
              <a:rPr lang="en-US" altLang="en-US" sz="1600" dirty="0">
                <a:latin typeface="Arial" panose="020B0604020202020204" pitchFamily="34" charset="0"/>
              </a:rPr>
              <a:t>backwards) who must battle a number of imps while navigating a maze. The gameplay was innovative in a number of ways, including auto-aiming and advanced line-of-sight mechanics. The player could not see the enemies unless their avatar had direct line-of-sight with the imps. </a:t>
            </a:r>
          </a:p>
          <a:p>
            <a:pPr>
              <a:spcBef>
                <a:spcPct val="20000"/>
              </a:spcBef>
            </a:pPr>
            <a:r>
              <a:rPr lang="en-US" altLang="en-US" sz="1600" dirty="0">
                <a:latin typeface="Arial" panose="020B0604020202020204" pitchFamily="34" charset="0"/>
              </a:rPr>
              <a:t>-Included a “heart beat” sound effect that would increase in volume as the player approached the enemy. </a:t>
            </a:r>
          </a:p>
          <a:p>
            <a:pPr>
              <a:spcBef>
                <a:spcPct val="20000"/>
              </a:spcBef>
            </a:pPr>
            <a:r>
              <a:rPr lang="en-US" altLang="en-US" sz="1600" dirty="0">
                <a:latin typeface="Arial" panose="020B0604020202020204" pitchFamily="34" charset="0"/>
              </a:rPr>
              <a:t>-Gameplay Video: </a:t>
            </a:r>
            <a:r>
              <a:rPr lang="en-US" altLang="en-US" sz="1600" dirty="0">
                <a:latin typeface="Arial" panose="020B0604020202020204" pitchFamily="34" charset="0"/>
                <a:hlinkClick r:id="rId3"/>
              </a:rPr>
              <a:t>https://www.youtube.com/watch?v=ZwkgBsjol2U</a:t>
            </a:r>
            <a:endParaRPr lang="en-US" altLang="en-US" sz="1600" dirty="0">
              <a:latin typeface="Arial" panose="020B0604020202020204" pitchFamily="34" charset="0"/>
            </a:endParaRPr>
          </a:p>
        </p:txBody>
      </p:sp>
      <p:pic>
        <p:nvPicPr>
          <p:cNvPr id="1730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219200"/>
            <a:ext cx="304165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0213" y="1295400"/>
            <a:ext cx="238125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4600" y="1447800"/>
            <a:ext cx="25003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3" name="Slide Number Placeholder 1"/>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1pPr>
            <a:lvl2pPr marL="742950" indent="-285750">
              <a:spcBef>
                <a:spcPts val="400"/>
              </a:spcBef>
              <a:buClr>
                <a:schemeClr val="accent2"/>
              </a:buClr>
              <a:buFont typeface="Wingdings" panose="05000000000000000000" pitchFamily="2" charset="2"/>
              <a:buChar char=""/>
              <a:defRPr sz="1600">
                <a:solidFill>
                  <a:schemeClr val="tx2"/>
                </a:solidFill>
                <a:latin typeface="Calibri" panose="020F0502020204030204" pitchFamily="34" charset="0"/>
                <a:ea typeface="MS PGothic" panose="020B0600070205080204" pitchFamily="34" charset="-128"/>
              </a:defRPr>
            </a:lvl2pPr>
            <a:lvl3pPr marL="1143000" indent="-228600">
              <a:spcBef>
                <a:spcPct val="20000"/>
              </a:spcBef>
              <a:buClr>
                <a:schemeClr val="accent2"/>
              </a:buClr>
              <a:buFont typeface="Wingdings" panose="05000000000000000000" pitchFamily="2" charset="2"/>
              <a:buChar char="§"/>
              <a:defRPr sz="1400">
                <a:solidFill>
                  <a:schemeClr val="tx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9pPr>
          </a:lstStyle>
          <a:p>
            <a:pPr algn="r" eaLnBrk="1" hangingPunct="1">
              <a:spcBef>
                <a:spcPct val="0"/>
              </a:spcBef>
              <a:buFontTx/>
              <a:buNone/>
            </a:pPr>
            <a:fld id="{C69FB965-D003-43CE-BF94-A4CDB466A079}" type="slidenum">
              <a:rPr lang="en-US" altLang="en-US" sz="1200">
                <a:solidFill>
                  <a:srgbClr val="898989"/>
                </a:solidFill>
                <a:latin typeface="Century Gothic" panose="020B0502020202020204" pitchFamily="34" charset="0"/>
              </a:rPr>
              <a:pPr algn="r" eaLnBrk="1" hangingPunct="1">
                <a:spcBef>
                  <a:spcPct val="0"/>
                </a:spcBef>
                <a:buFontTx/>
                <a:buNone/>
              </a:pPr>
              <a:t>103</a:t>
            </a:fld>
            <a:endParaRPr lang="en-US" altLang="en-US" sz="1200">
              <a:solidFill>
                <a:srgbClr val="898989"/>
              </a:solidFill>
              <a:latin typeface="Century Gothic" panose="020B0502020202020204" pitchFamily="34" charset="0"/>
            </a:endParaRPr>
          </a:p>
        </p:txBody>
      </p:sp>
      <p:sp>
        <p:nvSpPr>
          <p:cNvPr id="3" name="Footer Placeholder 2">
            <a:extLst>
              <a:ext uri="{FF2B5EF4-FFF2-40B4-BE49-F238E27FC236}">
                <a16:creationId xmlns:a16="http://schemas.microsoft.com/office/drawing/2014/main" id="{F5E420E2-42D9-4A0F-BDF8-22710D188194}"/>
              </a:ext>
            </a:extLst>
          </p:cNvPr>
          <p:cNvSpPr>
            <a:spLocks noGrp="1"/>
          </p:cNvSpPr>
          <p:nvPr>
            <p:ph type="ftr" sz="quarter" idx="11"/>
          </p:nvPr>
        </p:nvSpPr>
        <p:spPr>
          <a:xfrm>
            <a:off x="3352800" y="6356350"/>
            <a:ext cx="2590800" cy="365125"/>
          </a:xfrm>
        </p:spPr>
        <p:txBody>
          <a:bodyPr/>
          <a:lstStyle/>
          <a:p>
            <a:pPr>
              <a:defRPr/>
            </a:pPr>
            <a:r>
              <a:rPr lang="en-US" sz="800" dirty="0"/>
              <a:t>Property of Atari Interactive, Inc. and Atari, Inc. All Rights Reserved.  Confidential </a:t>
            </a:r>
          </a:p>
        </p:txBody>
      </p:sp>
      <p:sp>
        <p:nvSpPr>
          <p:cNvPr id="5" name="Slide Number Placeholder 4">
            <a:extLst>
              <a:ext uri="{FF2B5EF4-FFF2-40B4-BE49-F238E27FC236}">
                <a16:creationId xmlns:a16="http://schemas.microsoft.com/office/drawing/2014/main" id="{E9D45EA7-8C3B-4CAA-BC7D-C73C79608B7E}"/>
              </a:ext>
            </a:extLst>
          </p:cNvPr>
          <p:cNvSpPr>
            <a:spLocks noGrp="1"/>
          </p:cNvSpPr>
          <p:nvPr>
            <p:ph type="sldNum" sz="quarter" idx="12"/>
          </p:nvPr>
        </p:nvSpPr>
        <p:spPr/>
        <p:txBody>
          <a:bodyPr/>
          <a:lstStyle/>
          <a:p>
            <a:pPr>
              <a:defRPr/>
            </a:pPr>
            <a:fld id="{AF15303D-36A2-45CC-B7D7-8289935320F0}" type="slidenum">
              <a:rPr lang="en-US" altLang="en-US" smtClean="0"/>
              <a:pPr>
                <a:defRPr/>
              </a:pPr>
              <a:t>103</a:t>
            </a:fld>
            <a:endParaRPr lang="en-US" alt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200400" y="6356350"/>
            <a:ext cx="2590800" cy="365125"/>
          </a:xfrm>
        </p:spPr>
        <p:txBody>
          <a:bodyPr/>
          <a:lstStyle/>
          <a:p>
            <a:pPr>
              <a:defRPr/>
            </a:pPr>
            <a:r>
              <a:rPr lang="en-US" sz="800" dirty="0"/>
              <a:t>Property of Atari Interactive, Inc. and Atari, Inc. All Rights Reserved.  Confidential </a:t>
            </a:r>
          </a:p>
        </p:txBody>
      </p:sp>
      <p:sp>
        <p:nvSpPr>
          <p:cNvPr id="3" name="Slide Number Placeholder 2"/>
          <p:cNvSpPr>
            <a:spLocks noGrp="1"/>
          </p:cNvSpPr>
          <p:nvPr>
            <p:ph type="sldNum" sz="quarter" idx="12"/>
          </p:nvPr>
        </p:nvSpPr>
        <p:spPr/>
        <p:txBody>
          <a:bodyPr/>
          <a:lstStyle/>
          <a:p>
            <a:pPr>
              <a:defRPr/>
            </a:pPr>
            <a:fld id="{5146F4C8-73B5-49FE-BC18-DADC045E5B95}" type="slidenum">
              <a:rPr lang="en-US" altLang="en-US" sz="800" b="1" smtClean="0"/>
              <a:pPr>
                <a:defRPr/>
              </a:pPr>
              <a:t>104</a:t>
            </a:fld>
            <a:endParaRPr lang="en-US" altLang="en-US" sz="800" b="1" dirty="0"/>
          </a:p>
        </p:txBody>
      </p:sp>
      <p:sp>
        <p:nvSpPr>
          <p:cNvPr id="4" name="Title 1"/>
          <p:cNvSpPr txBox="1">
            <a:spLocks/>
          </p:cNvSpPr>
          <p:nvPr/>
        </p:nvSpPr>
        <p:spPr>
          <a:xfrm>
            <a:off x="0" y="119744"/>
            <a:ext cx="8893175" cy="685800"/>
          </a:xfrm>
          <a:prstGeom prst="rect">
            <a:avLst/>
          </a:prstGeom>
        </p:spPr>
        <p:txBody>
          <a:bodyPr/>
          <a:lstStyle>
            <a:lvl1pPr marL="461963" indent="-461963" algn="l" rtl="0" eaLnBrk="0" fontAlgn="base" hangingPunct="0">
              <a:spcBef>
                <a:spcPct val="0"/>
              </a:spcBef>
              <a:spcAft>
                <a:spcPct val="0"/>
              </a:spcAft>
              <a:defRPr sz="2400" b="1" kern="1200">
                <a:solidFill>
                  <a:schemeClr val="bg1"/>
                </a:solidFill>
                <a:latin typeface="+mj-lt"/>
                <a:ea typeface="MS PGothic" pitchFamily="34" charset="-128"/>
                <a:cs typeface="Aharoni" pitchFamily="2" charset="-79"/>
              </a:defRPr>
            </a:lvl1pPr>
            <a:lvl2pPr marL="461963" indent="-461963" algn="l" rtl="0" eaLnBrk="0" fontAlgn="base" hangingPunct="0">
              <a:spcBef>
                <a:spcPct val="0"/>
              </a:spcBef>
              <a:spcAft>
                <a:spcPct val="0"/>
              </a:spcAft>
              <a:defRPr sz="2400" b="1">
                <a:solidFill>
                  <a:schemeClr val="bg1"/>
                </a:solidFill>
                <a:latin typeface="Arial" charset="0"/>
                <a:ea typeface="MS PGothic" pitchFamily="34" charset="-128"/>
                <a:cs typeface="Aharoni" pitchFamily="2" charset="-79"/>
              </a:defRPr>
            </a:lvl2pPr>
            <a:lvl3pPr marL="461963" indent="-461963" algn="l" rtl="0" eaLnBrk="0" fontAlgn="base" hangingPunct="0">
              <a:spcBef>
                <a:spcPct val="0"/>
              </a:spcBef>
              <a:spcAft>
                <a:spcPct val="0"/>
              </a:spcAft>
              <a:defRPr sz="2400" b="1">
                <a:solidFill>
                  <a:schemeClr val="bg1"/>
                </a:solidFill>
                <a:latin typeface="Arial" charset="0"/>
                <a:ea typeface="MS PGothic" pitchFamily="34" charset="-128"/>
                <a:cs typeface="Aharoni" pitchFamily="2" charset="-79"/>
              </a:defRPr>
            </a:lvl3pPr>
            <a:lvl4pPr marL="461963" indent="-461963" algn="l" rtl="0" eaLnBrk="0" fontAlgn="base" hangingPunct="0">
              <a:spcBef>
                <a:spcPct val="0"/>
              </a:spcBef>
              <a:spcAft>
                <a:spcPct val="0"/>
              </a:spcAft>
              <a:defRPr sz="2400" b="1">
                <a:solidFill>
                  <a:schemeClr val="bg1"/>
                </a:solidFill>
                <a:latin typeface="Arial" charset="0"/>
                <a:ea typeface="MS PGothic" pitchFamily="34" charset="-128"/>
                <a:cs typeface="Aharoni" pitchFamily="2" charset="-79"/>
              </a:defRPr>
            </a:lvl4pPr>
            <a:lvl5pPr marL="461963" indent="-461963" algn="l" rtl="0" eaLnBrk="0" fontAlgn="base" hangingPunct="0">
              <a:spcBef>
                <a:spcPct val="0"/>
              </a:spcBef>
              <a:spcAft>
                <a:spcPct val="0"/>
              </a:spcAft>
              <a:defRPr sz="2400" b="1">
                <a:solidFill>
                  <a:schemeClr val="bg1"/>
                </a:solidFill>
                <a:latin typeface="Arial" charset="0"/>
                <a:ea typeface="MS PGothic" pitchFamily="34" charset="-128"/>
                <a:cs typeface="Aharoni" pitchFamily="2" charset="-79"/>
              </a:defRPr>
            </a:lvl5pPr>
            <a:lvl6pPr marL="919163" algn="l" rtl="0" fontAlgn="base">
              <a:spcBef>
                <a:spcPct val="0"/>
              </a:spcBef>
              <a:spcAft>
                <a:spcPct val="0"/>
              </a:spcAft>
              <a:defRPr sz="2800" b="1">
                <a:solidFill>
                  <a:schemeClr val="bg1"/>
                </a:solidFill>
                <a:latin typeface="Arial" charset="0"/>
                <a:cs typeface="Aharoni" pitchFamily="2" charset="-79"/>
              </a:defRPr>
            </a:lvl6pPr>
            <a:lvl7pPr marL="1376363" algn="l" rtl="0" fontAlgn="base">
              <a:spcBef>
                <a:spcPct val="0"/>
              </a:spcBef>
              <a:spcAft>
                <a:spcPct val="0"/>
              </a:spcAft>
              <a:defRPr sz="2800" b="1">
                <a:solidFill>
                  <a:schemeClr val="bg1"/>
                </a:solidFill>
                <a:latin typeface="Arial" charset="0"/>
                <a:cs typeface="Aharoni" pitchFamily="2" charset="-79"/>
              </a:defRPr>
            </a:lvl7pPr>
            <a:lvl8pPr marL="1833563" algn="l" rtl="0" fontAlgn="base">
              <a:spcBef>
                <a:spcPct val="0"/>
              </a:spcBef>
              <a:spcAft>
                <a:spcPct val="0"/>
              </a:spcAft>
              <a:defRPr sz="2800" b="1">
                <a:solidFill>
                  <a:schemeClr val="bg1"/>
                </a:solidFill>
                <a:latin typeface="Arial" charset="0"/>
                <a:cs typeface="Aharoni" pitchFamily="2" charset="-79"/>
              </a:defRPr>
            </a:lvl8pPr>
            <a:lvl9pPr marL="2290763" algn="l" rtl="0" fontAlgn="base">
              <a:spcBef>
                <a:spcPct val="0"/>
              </a:spcBef>
              <a:spcAft>
                <a:spcPct val="0"/>
              </a:spcAft>
              <a:defRPr sz="2800" b="1">
                <a:solidFill>
                  <a:schemeClr val="bg1"/>
                </a:solidFill>
                <a:latin typeface="Arial" charset="0"/>
                <a:cs typeface="Aharoni" pitchFamily="2" charset="-79"/>
              </a:defRPr>
            </a:lvl9pPr>
          </a:lstStyle>
          <a:p>
            <a:r>
              <a:rPr lang="en-US" altLang="en-US" dirty="0">
                <a:latin typeface="+mn-lt"/>
              </a:rPr>
              <a:t>	Wolf Pack</a:t>
            </a:r>
          </a:p>
        </p:txBody>
      </p:sp>
      <p:pic>
        <p:nvPicPr>
          <p:cNvPr id="3074" name="Picture 2" descr="Image result for wolf pack arca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066800"/>
            <a:ext cx="3386666"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6477000" y="842534"/>
            <a:ext cx="1695450" cy="2438400"/>
          </a:xfrm>
          <a:prstGeom prst="rect">
            <a:avLst/>
          </a:prstGeom>
        </p:spPr>
      </p:pic>
      <p:sp>
        <p:nvSpPr>
          <p:cNvPr id="7" name="Content Placeholder 2"/>
          <p:cNvSpPr txBox="1">
            <a:spLocks/>
          </p:cNvSpPr>
          <p:nvPr/>
        </p:nvSpPr>
        <p:spPr bwMode="auto">
          <a:xfrm>
            <a:off x="457200" y="3352800"/>
            <a:ext cx="83058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1pPr>
            <a:lvl2pPr>
              <a:spcBef>
                <a:spcPts val="400"/>
              </a:spcBef>
              <a:buClr>
                <a:schemeClr val="accent2"/>
              </a:buClr>
              <a:buFont typeface="Wingdings" panose="05000000000000000000" pitchFamily="2" charset="2"/>
              <a:buChar char=""/>
              <a:defRPr sz="1600">
                <a:solidFill>
                  <a:schemeClr val="tx2"/>
                </a:solidFill>
                <a:latin typeface="Calibri" panose="020F0502020204030204" pitchFamily="34" charset="0"/>
                <a:ea typeface="MS PGothic" panose="020B0600070205080204" pitchFamily="34" charset="-128"/>
              </a:defRPr>
            </a:lvl2pPr>
            <a:lvl3pPr marL="1143000" indent="-228600">
              <a:spcBef>
                <a:spcPct val="20000"/>
              </a:spcBef>
              <a:buClr>
                <a:schemeClr val="accent2"/>
              </a:buClr>
              <a:buFont typeface="Wingdings" panose="05000000000000000000" pitchFamily="2" charset="2"/>
              <a:buChar char="§"/>
              <a:defRPr sz="1400">
                <a:solidFill>
                  <a:schemeClr val="tx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9pPr>
          </a:lstStyle>
          <a:p>
            <a:pPr lvl="1">
              <a:spcBef>
                <a:spcPct val="20000"/>
              </a:spcBef>
              <a:buClrTx/>
              <a:buFont typeface="Arial" panose="020B0604020202020204" pitchFamily="34" charset="0"/>
              <a:buNone/>
            </a:pPr>
            <a:endParaRPr lang="en-US" altLang="en-US" dirty="0">
              <a:solidFill>
                <a:schemeClr val="tx1"/>
              </a:solidFill>
              <a:latin typeface="Arial" panose="020B0604020202020204" pitchFamily="34" charset="0"/>
            </a:endParaRPr>
          </a:p>
          <a:p>
            <a:pPr>
              <a:spcBef>
                <a:spcPct val="20000"/>
              </a:spcBef>
            </a:pPr>
            <a:r>
              <a:rPr lang="en-US" altLang="en-US" sz="1600" dirty="0">
                <a:latin typeface="Arial" panose="020B0604020202020204" pitchFamily="34" charset="0"/>
              </a:rPr>
              <a:t>-</a:t>
            </a:r>
            <a:r>
              <a:rPr lang="en-US" altLang="en-US" sz="1600" b="1" i="1" dirty="0">
                <a:latin typeface="Arial" panose="020B0604020202020204" pitchFamily="34" charset="0"/>
              </a:rPr>
              <a:t>Wolf Pack </a:t>
            </a:r>
            <a:r>
              <a:rPr lang="en-US" altLang="en-US" sz="1600" dirty="0">
                <a:latin typeface="Arial" panose="020B0604020202020204" pitchFamily="34" charset="0"/>
              </a:rPr>
              <a:t>is a </a:t>
            </a:r>
            <a:r>
              <a:rPr lang="en-US" altLang="en-US" sz="1600" dirty="0" err="1">
                <a:latin typeface="Arial" panose="020B0604020202020204" pitchFamily="34" charset="0"/>
              </a:rPr>
              <a:t>protoype</a:t>
            </a:r>
            <a:r>
              <a:rPr lang="en-US" altLang="en-US" sz="1600" dirty="0">
                <a:latin typeface="Arial" panose="020B0604020202020204" pitchFamily="34" charset="0"/>
              </a:rPr>
              <a:t> submarine hunting simulator that debuted in 1978</a:t>
            </a:r>
          </a:p>
          <a:p>
            <a:pPr>
              <a:spcBef>
                <a:spcPct val="20000"/>
              </a:spcBef>
            </a:pPr>
            <a:r>
              <a:rPr lang="en-US" altLang="en-US" sz="1600" dirty="0">
                <a:latin typeface="Arial" panose="020B0604020202020204" pitchFamily="34" charset="0"/>
              </a:rPr>
              <a:t>-Players look through a swiveling periscope mounted on a platform designed to look like an authentic submarine periscope. The goal was to score as many points by sinking as many enemy ships as possible before the timer ticks down </a:t>
            </a:r>
          </a:p>
          <a:p>
            <a:pPr>
              <a:spcBef>
                <a:spcPct val="20000"/>
              </a:spcBef>
            </a:pPr>
            <a:r>
              <a:rPr lang="en-US" altLang="en-US" sz="1600" dirty="0">
                <a:latin typeface="Arial" panose="020B0604020202020204" pitchFamily="34" charset="0"/>
              </a:rPr>
              <a:t>-Wolfpack made use of many cutting edge technologies. Perhaps the most impressive piece of tech was the use of synthesized voice.</a:t>
            </a:r>
          </a:p>
          <a:p>
            <a:pPr>
              <a:spcBef>
                <a:spcPct val="20000"/>
              </a:spcBef>
            </a:pPr>
            <a:r>
              <a:rPr lang="en-US" altLang="en-US" sz="1600" dirty="0">
                <a:latin typeface="Arial" panose="020B0604020202020204" pitchFamily="34" charset="0"/>
              </a:rPr>
              <a:t>-Gameplay Video: </a:t>
            </a:r>
            <a:r>
              <a:rPr lang="en-US" altLang="en-US" sz="1600" dirty="0">
                <a:latin typeface="Arial" panose="020B0604020202020204" pitchFamily="34" charset="0"/>
                <a:hlinkClick r:id="rId5"/>
              </a:rPr>
              <a:t>https://www.youtube.com/watch?v=oCe5X2O31Q0</a:t>
            </a:r>
            <a:endParaRPr lang="en-US" altLang="en-US" sz="1600" dirty="0">
              <a:latin typeface="Arial" panose="020B0604020202020204" pitchFamily="34" charset="0"/>
            </a:endParaRPr>
          </a:p>
          <a:p>
            <a:pPr>
              <a:spcBef>
                <a:spcPct val="20000"/>
              </a:spcBef>
            </a:pPr>
            <a:endParaRPr lang="en-US" altLang="en-US" sz="1600" dirty="0">
              <a:latin typeface="Arial" panose="020B0604020202020204" pitchFamily="34" charset="0"/>
            </a:endParaRPr>
          </a:p>
          <a:p>
            <a:pPr>
              <a:spcBef>
                <a:spcPct val="20000"/>
              </a:spcBef>
            </a:pPr>
            <a:endParaRPr lang="en-US" altLang="en-US" sz="1600" dirty="0">
              <a:latin typeface="Arial" panose="020B0604020202020204" pitchFamily="34" charset="0"/>
            </a:endParaRPr>
          </a:p>
        </p:txBody>
      </p:sp>
    </p:spTree>
    <p:extLst>
      <p:ext uri="{BB962C8B-B14F-4D97-AF65-F5344CB8AC3E}">
        <p14:creationId xmlns:p14="http://schemas.microsoft.com/office/powerpoint/2010/main" val="239579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a:xfrm>
            <a:off x="0" y="0"/>
            <a:ext cx="9144000" cy="679450"/>
          </a:xfrm>
        </p:spPr>
        <p:txBody>
          <a:bodyPr/>
          <a:lstStyle/>
          <a:p>
            <a:r>
              <a:rPr lang="en-US" altLang="en-US" dirty="0">
                <a:latin typeface="+mn-lt"/>
                <a:cs typeface="Aharoni" pitchFamily="2" charset="-79"/>
              </a:rPr>
              <a:t>	</a:t>
            </a:r>
            <a:r>
              <a:rPr lang="en-US" altLang="en-US" dirty="0" err="1">
                <a:latin typeface="+mn-lt"/>
                <a:cs typeface="Aharoni" pitchFamily="2" charset="-79"/>
              </a:rPr>
              <a:t>Yar’s</a:t>
            </a:r>
            <a:r>
              <a:rPr lang="en-US" altLang="en-US" dirty="0">
                <a:latin typeface="+mn-lt"/>
              </a:rPr>
              <a:t> Return</a:t>
            </a:r>
          </a:p>
        </p:txBody>
      </p:sp>
      <p:sp>
        <p:nvSpPr>
          <p:cNvPr id="176131" name="Rectangle 1"/>
          <p:cNvSpPr>
            <a:spLocks noChangeArrowheads="1"/>
          </p:cNvSpPr>
          <p:nvPr/>
        </p:nvSpPr>
        <p:spPr bwMode="auto">
          <a:xfrm>
            <a:off x="519113" y="4171950"/>
            <a:ext cx="81057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FontTx/>
              <a:buChar char="-"/>
            </a:pPr>
            <a:endParaRPr lang="en-US" altLang="en-US" sz="1600">
              <a:solidFill>
                <a:srgbClr val="252525"/>
              </a:solidFill>
            </a:endParaRPr>
          </a:p>
          <a:p>
            <a:pPr>
              <a:buFontTx/>
              <a:buChar char="-"/>
            </a:pPr>
            <a:r>
              <a:rPr lang="en-US" altLang="en-US" sz="1600">
                <a:solidFill>
                  <a:srgbClr val="252525"/>
                </a:solidFill>
              </a:rPr>
              <a:t>A sequel to Yar’s Revenge, created for the Atari Flashback 2 console in 2005.</a:t>
            </a:r>
          </a:p>
          <a:p>
            <a:pPr>
              <a:buFontTx/>
              <a:buChar char="-"/>
            </a:pPr>
            <a:r>
              <a:rPr lang="en-US" altLang="en-US" sz="1600">
                <a:solidFill>
                  <a:srgbClr val="252525"/>
                </a:solidFill>
              </a:rPr>
              <a:t>Yar’s Return has the player controlling an insect-like creature called a Yar, who must shoot or eat through a barrier in order to damage the evil Qotile, which exists on the other side of the wall. The Qotile can also fire on the Yar, by turning into the dangerous Swirl.</a:t>
            </a:r>
          </a:p>
        </p:txBody>
      </p:sp>
      <p:pic>
        <p:nvPicPr>
          <p:cNvPr id="17613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87475"/>
            <a:ext cx="31686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5838" y="1058863"/>
            <a:ext cx="2217737"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27713" y="1420813"/>
            <a:ext cx="3119437"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Slide Number Placeholder 1"/>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1pPr>
            <a:lvl2pPr marL="742950" indent="-285750">
              <a:spcBef>
                <a:spcPts val="400"/>
              </a:spcBef>
              <a:buClr>
                <a:schemeClr val="accent2"/>
              </a:buClr>
              <a:buFont typeface="Wingdings" panose="05000000000000000000" pitchFamily="2" charset="2"/>
              <a:buChar char=""/>
              <a:defRPr sz="1600">
                <a:solidFill>
                  <a:schemeClr val="tx2"/>
                </a:solidFill>
                <a:latin typeface="Calibri" panose="020F0502020204030204" pitchFamily="34" charset="0"/>
                <a:ea typeface="MS PGothic" panose="020B0600070205080204" pitchFamily="34" charset="-128"/>
              </a:defRPr>
            </a:lvl2pPr>
            <a:lvl3pPr marL="1143000" indent="-228600">
              <a:spcBef>
                <a:spcPct val="20000"/>
              </a:spcBef>
              <a:buClr>
                <a:schemeClr val="accent2"/>
              </a:buClr>
              <a:buFont typeface="Wingdings" panose="05000000000000000000" pitchFamily="2" charset="2"/>
              <a:buChar char="§"/>
              <a:defRPr sz="1400">
                <a:solidFill>
                  <a:schemeClr val="tx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9pPr>
          </a:lstStyle>
          <a:p>
            <a:pPr algn="r" eaLnBrk="1" hangingPunct="1">
              <a:spcBef>
                <a:spcPct val="0"/>
              </a:spcBef>
              <a:buFontTx/>
              <a:buNone/>
            </a:pPr>
            <a:fld id="{C49C1594-BBAB-48F8-821B-B693874D4143}" type="slidenum">
              <a:rPr lang="en-US" altLang="en-US" sz="1200">
                <a:solidFill>
                  <a:srgbClr val="898989"/>
                </a:solidFill>
                <a:latin typeface="Century Gothic" panose="020B0502020202020204" pitchFamily="34" charset="0"/>
              </a:rPr>
              <a:pPr algn="r" eaLnBrk="1" hangingPunct="1">
                <a:spcBef>
                  <a:spcPct val="0"/>
                </a:spcBef>
                <a:buFontTx/>
                <a:buNone/>
              </a:pPr>
              <a:t>105</a:t>
            </a:fld>
            <a:endParaRPr lang="en-US" altLang="en-US" sz="1200">
              <a:solidFill>
                <a:srgbClr val="898989"/>
              </a:solidFill>
              <a:latin typeface="Century Gothic" panose="020B0502020202020204" pitchFamily="34" charset="0"/>
            </a:endParaRPr>
          </a:p>
        </p:txBody>
      </p:sp>
      <p:sp>
        <p:nvSpPr>
          <p:cNvPr id="3" name="Footer Placeholder 2">
            <a:extLst>
              <a:ext uri="{FF2B5EF4-FFF2-40B4-BE49-F238E27FC236}">
                <a16:creationId xmlns:a16="http://schemas.microsoft.com/office/drawing/2014/main" id="{F85393D9-D129-42D9-98A3-DE2B293E009E}"/>
              </a:ext>
            </a:extLst>
          </p:cNvPr>
          <p:cNvSpPr>
            <a:spLocks noGrp="1"/>
          </p:cNvSpPr>
          <p:nvPr>
            <p:ph type="ftr" sz="quarter" idx="11"/>
          </p:nvPr>
        </p:nvSpPr>
        <p:spPr>
          <a:xfrm>
            <a:off x="3324225" y="6356350"/>
            <a:ext cx="2619375" cy="365125"/>
          </a:xfrm>
        </p:spPr>
        <p:txBody>
          <a:bodyPr/>
          <a:lstStyle/>
          <a:p>
            <a:pPr>
              <a:defRPr/>
            </a:pPr>
            <a:r>
              <a:rPr lang="en-US" sz="800" dirty="0"/>
              <a:t>Property of Atari Interactive, Inc. and Atari, Inc. All Rights Reserved.  Confidential </a:t>
            </a:r>
          </a:p>
        </p:txBody>
      </p:sp>
      <p:sp>
        <p:nvSpPr>
          <p:cNvPr id="5" name="Slide Number Placeholder 4">
            <a:extLst>
              <a:ext uri="{FF2B5EF4-FFF2-40B4-BE49-F238E27FC236}">
                <a16:creationId xmlns:a16="http://schemas.microsoft.com/office/drawing/2014/main" id="{021861BE-CC8F-40A2-87CC-1A2F0BB4A304}"/>
              </a:ext>
            </a:extLst>
          </p:cNvPr>
          <p:cNvSpPr>
            <a:spLocks noGrp="1"/>
          </p:cNvSpPr>
          <p:nvPr>
            <p:ph type="sldNum" sz="quarter" idx="12"/>
          </p:nvPr>
        </p:nvSpPr>
        <p:spPr/>
        <p:txBody>
          <a:bodyPr/>
          <a:lstStyle/>
          <a:p>
            <a:pPr>
              <a:defRPr/>
            </a:pPr>
            <a:fld id="{AF15303D-36A2-45CC-B7D7-8289935320F0}" type="slidenum">
              <a:rPr lang="en-US" altLang="en-US" b="1" smtClean="0"/>
              <a:pPr>
                <a:defRPr/>
              </a:pPr>
              <a:t>105</a:t>
            </a:fld>
            <a:endParaRPr lang="en-US" altLang="en-US" b="1"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a:xfrm>
            <a:off x="0" y="0"/>
            <a:ext cx="9144000" cy="685800"/>
          </a:xfrm>
        </p:spPr>
        <p:txBody>
          <a:bodyPr/>
          <a:lstStyle/>
          <a:p>
            <a:r>
              <a:rPr lang="en-US" altLang="en-US" dirty="0">
                <a:latin typeface="+mn-lt"/>
              </a:rPr>
              <a:t>	</a:t>
            </a:r>
            <a:r>
              <a:rPr lang="en-US" altLang="en-US" dirty="0" err="1">
                <a:latin typeface="+mn-lt"/>
              </a:rPr>
              <a:t>Yar’s</a:t>
            </a:r>
            <a:r>
              <a:rPr lang="en-US" altLang="en-US" dirty="0">
                <a:latin typeface="+mn-lt"/>
              </a:rPr>
              <a:t> Revenge</a:t>
            </a:r>
          </a:p>
        </p:txBody>
      </p:sp>
      <p:sp>
        <p:nvSpPr>
          <p:cNvPr id="177155" name="Rectangle 1"/>
          <p:cNvSpPr>
            <a:spLocks noChangeArrowheads="1"/>
          </p:cNvSpPr>
          <p:nvPr/>
        </p:nvSpPr>
        <p:spPr bwMode="auto">
          <a:xfrm>
            <a:off x="519113" y="3886200"/>
            <a:ext cx="81057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1600" dirty="0">
                <a:solidFill>
                  <a:srgbClr val="252525"/>
                </a:solidFill>
              </a:rPr>
              <a:t>-An absolute classic and the best-selling Atari-developed game for the 2600, </a:t>
            </a:r>
            <a:r>
              <a:rPr lang="en-US" altLang="en-US" sz="1600" b="1" i="1" dirty="0" err="1">
                <a:solidFill>
                  <a:srgbClr val="252525"/>
                </a:solidFill>
              </a:rPr>
              <a:t>Yar’s</a:t>
            </a:r>
            <a:r>
              <a:rPr lang="en-US" altLang="en-US" sz="1600" b="1" i="1" dirty="0">
                <a:solidFill>
                  <a:srgbClr val="252525"/>
                </a:solidFill>
              </a:rPr>
              <a:t> Revenge </a:t>
            </a:r>
            <a:r>
              <a:rPr lang="en-US" altLang="en-US" sz="1600" dirty="0">
                <a:solidFill>
                  <a:srgbClr val="252525"/>
                </a:solidFill>
              </a:rPr>
              <a:t>has the player controlling an insect-like creature called a </a:t>
            </a:r>
            <a:r>
              <a:rPr lang="en-US" altLang="en-US" sz="1600" dirty="0" err="1">
                <a:solidFill>
                  <a:srgbClr val="252525"/>
                </a:solidFill>
              </a:rPr>
              <a:t>Yar</a:t>
            </a:r>
            <a:r>
              <a:rPr lang="en-US" altLang="en-US" sz="1600" dirty="0">
                <a:solidFill>
                  <a:srgbClr val="252525"/>
                </a:solidFill>
              </a:rPr>
              <a:t>, who must shoot or eat through a barrier in order to damage the evil </a:t>
            </a:r>
            <a:r>
              <a:rPr lang="en-US" altLang="en-US" sz="1600" dirty="0" err="1">
                <a:solidFill>
                  <a:srgbClr val="252525"/>
                </a:solidFill>
              </a:rPr>
              <a:t>Qotile</a:t>
            </a:r>
            <a:r>
              <a:rPr lang="en-US" altLang="en-US" sz="1600" dirty="0">
                <a:solidFill>
                  <a:srgbClr val="252525"/>
                </a:solidFill>
              </a:rPr>
              <a:t>, which exists on the other side of the wall. The </a:t>
            </a:r>
            <a:r>
              <a:rPr lang="en-US" altLang="en-US" sz="1600" dirty="0" err="1">
                <a:solidFill>
                  <a:srgbClr val="252525"/>
                </a:solidFill>
              </a:rPr>
              <a:t>Qotile</a:t>
            </a:r>
            <a:r>
              <a:rPr lang="en-US" altLang="en-US" sz="1600" dirty="0">
                <a:solidFill>
                  <a:srgbClr val="252525"/>
                </a:solidFill>
              </a:rPr>
              <a:t> can also fire on the </a:t>
            </a:r>
            <a:r>
              <a:rPr lang="en-US" altLang="en-US" sz="1600" dirty="0" err="1">
                <a:solidFill>
                  <a:srgbClr val="252525"/>
                </a:solidFill>
              </a:rPr>
              <a:t>Yar</a:t>
            </a:r>
            <a:r>
              <a:rPr lang="en-US" altLang="en-US" sz="1600" dirty="0">
                <a:solidFill>
                  <a:srgbClr val="252525"/>
                </a:solidFill>
              </a:rPr>
              <a:t>, by turning into the dangerous Swirl.</a:t>
            </a:r>
          </a:p>
          <a:p>
            <a:pPr>
              <a:buFont typeface="Arial" panose="020B0604020202020204" pitchFamily="34" charset="0"/>
              <a:buNone/>
            </a:pPr>
            <a:r>
              <a:rPr lang="en-US" altLang="en-US" sz="1600" dirty="0">
                <a:solidFill>
                  <a:srgbClr val="252525"/>
                </a:solidFill>
              </a:rPr>
              <a:t>-Developed by Atari in 1982, the game has been ported and remade numerous times, including a reboot in 2011 for the Xbox Live </a:t>
            </a:r>
            <a:r>
              <a:rPr lang="en-US" altLang="en-US" sz="1600" dirty="0" err="1">
                <a:solidFill>
                  <a:srgbClr val="252525"/>
                </a:solidFill>
              </a:rPr>
              <a:t>Aracde</a:t>
            </a:r>
            <a:r>
              <a:rPr lang="en-US" altLang="en-US" sz="1600" dirty="0">
                <a:solidFill>
                  <a:srgbClr val="252525"/>
                </a:solidFill>
              </a:rPr>
              <a:t>.</a:t>
            </a:r>
          </a:p>
          <a:p>
            <a:pPr>
              <a:buFont typeface="Arial" panose="020B0604020202020204" pitchFamily="34" charset="0"/>
              <a:buNone/>
            </a:pPr>
            <a:r>
              <a:rPr lang="en-US" altLang="en-US" sz="1600" dirty="0"/>
              <a:t>-The game has grown in renown in the years since its release. The Video Game Critic notes, “</a:t>
            </a:r>
            <a:r>
              <a:rPr lang="en-US" altLang="ja-JP" sz="1600" i="1" dirty="0"/>
              <a:t>Revenge</a:t>
            </a:r>
            <a:r>
              <a:rPr lang="en-US" altLang="ja-JP" sz="1600" dirty="0"/>
              <a:t> provides a level of strategy and challenge you don't see in many Atari 2600 games.</a:t>
            </a:r>
            <a:r>
              <a:rPr lang="en-US" altLang="en-US" sz="1600" dirty="0"/>
              <a:t>”</a:t>
            </a:r>
            <a:endParaRPr lang="en-US" altLang="ja-JP" sz="1600" dirty="0"/>
          </a:p>
          <a:p>
            <a:pPr>
              <a:buFont typeface="Arial" panose="020B0604020202020204" pitchFamily="34" charset="0"/>
              <a:buNone/>
            </a:pPr>
            <a:r>
              <a:rPr lang="en-US" altLang="en-US" sz="1600" dirty="0">
                <a:solidFill>
                  <a:srgbClr val="252525"/>
                </a:solidFill>
              </a:rPr>
              <a:t>-Gameplay Video: </a:t>
            </a:r>
            <a:r>
              <a:rPr lang="en-US" altLang="en-US" sz="1600" dirty="0">
                <a:solidFill>
                  <a:srgbClr val="252525"/>
                </a:solidFill>
                <a:hlinkClick r:id="rId3"/>
              </a:rPr>
              <a:t>https://youtu.be/pvjajVf3BEc</a:t>
            </a:r>
            <a:endParaRPr lang="en-US" altLang="en-US" sz="1600" dirty="0">
              <a:solidFill>
                <a:srgbClr val="252525"/>
              </a:solidFill>
            </a:endParaRPr>
          </a:p>
          <a:p>
            <a:pPr>
              <a:buFontTx/>
              <a:buChar char="-"/>
            </a:pPr>
            <a:endParaRPr lang="en-US" altLang="en-US" sz="1600" dirty="0">
              <a:solidFill>
                <a:srgbClr val="252525"/>
              </a:solidFill>
            </a:endParaRPr>
          </a:p>
        </p:txBody>
      </p:sp>
      <p:pic>
        <p:nvPicPr>
          <p:cNvPr id="17715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0600" y="762000"/>
            <a:ext cx="22352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7"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163" y="1235075"/>
            <a:ext cx="31686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16600" y="1235075"/>
            <a:ext cx="3157538"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9" name="Slide Number Placeholder 1"/>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1pPr>
            <a:lvl2pPr marL="742950" indent="-285750">
              <a:spcBef>
                <a:spcPts val="400"/>
              </a:spcBef>
              <a:buClr>
                <a:schemeClr val="accent2"/>
              </a:buClr>
              <a:buFont typeface="Wingdings" panose="05000000000000000000" pitchFamily="2" charset="2"/>
              <a:buChar char=""/>
              <a:defRPr sz="1600">
                <a:solidFill>
                  <a:schemeClr val="tx2"/>
                </a:solidFill>
                <a:latin typeface="Calibri" panose="020F0502020204030204" pitchFamily="34" charset="0"/>
                <a:ea typeface="MS PGothic" panose="020B0600070205080204" pitchFamily="34" charset="-128"/>
              </a:defRPr>
            </a:lvl2pPr>
            <a:lvl3pPr marL="1143000" indent="-228600">
              <a:spcBef>
                <a:spcPct val="20000"/>
              </a:spcBef>
              <a:buClr>
                <a:schemeClr val="accent2"/>
              </a:buClr>
              <a:buFont typeface="Wingdings" panose="05000000000000000000" pitchFamily="2" charset="2"/>
              <a:buChar char="§"/>
              <a:defRPr sz="1400">
                <a:solidFill>
                  <a:schemeClr val="tx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9pPr>
          </a:lstStyle>
          <a:p>
            <a:pPr algn="r" eaLnBrk="1" hangingPunct="1">
              <a:spcBef>
                <a:spcPct val="0"/>
              </a:spcBef>
              <a:buFontTx/>
              <a:buNone/>
            </a:pPr>
            <a:fld id="{32964794-8232-48E4-BB69-FAF6EF8FC803}" type="slidenum">
              <a:rPr lang="en-US" altLang="en-US" sz="1200">
                <a:solidFill>
                  <a:srgbClr val="898989"/>
                </a:solidFill>
                <a:latin typeface="Century Gothic" panose="020B0502020202020204" pitchFamily="34" charset="0"/>
              </a:rPr>
              <a:pPr algn="r" eaLnBrk="1" hangingPunct="1">
                <a:spcBef>
                  <a:spcPct val="0"/>
                </a:spcBef>
                <a:buFontTx/>
                <a:buNone/>
              </a:pPr>
              <a:t>106</a:t>
            </a:fld>
            <a:endParaRPr lang="en-US" altLang="en-US" sz="1200">
              <a:solidFill>
                <a:srgbClr val="898989"/>
              </a:solidFill>
              <a:latin typeface="Century Gothic" panose="020B0502020202020204" pitchFamily="34" charset="0"/>
            </a:endParaRPr>
          </a:p>
        </p:txBody>
      </p:sp>
      <p:sp>
        <p:nvSpPr>
          <p:cNvPr id="3" name="Footer Placeholder 2">
            <a:extLst>
              <a:ext uri="{FF2B5EF4-FFF2-40B4-BE49-F238E27FC236}">
                <a16:creationId xmlns:a16="http://schemas.microsoft.com/office/drawing/2014/main" id="{7C79C72A-D041-4F04-B7CA-17AB5238FA17}"/>
              </a:ext>
            </a:extLst>
          </p:cNvPr>
          <p:cNvSpPr>
            <a:spLocks noGrp="1"/>
          </p:cNvSpPr>
          <p:nvPr>
            <p:ph type="ftr" sz="quarter" idx="11"/>
          </p:nvPr>
        </p:nvSpPr>
        <p:spPr>
          <a:xfrm>
            <a:off x="3429000" y="6482365"/>
            <a:ext cx="2514600" cy="365125"/>
          </a:xfrm>
        </p:spPr>
        <p:txBody>
          <a:bodyPr/>
          <a:lstStyle/>
          <a:p>
            <a:pPr>
              <a:defRPr/>
            </a:pPr>
            <a:r>
              <a:rPr lang="en-US" sz="800" dirty="0"/>
              <a:t>Property of Atari Interactive, Inc. and Atari, Inc. All Rights Reserved.  Confidential </a:t>
            </a:r>
          </a:p>
        </p:txBody>
      </p:sp>
      <p:sp>
        <p:nvSpPr>
          <p:cNvPr id="5" name="Slide Number Placeholder 4">
            <a:extLst>
              <a:ext uri="{FF2B5EF4-FFF2-40B4-BE49-F238E27FC236}">
                <a16:creationId xmlns:a16="http://schemas.microsoft.com/office/drawing/2014/main" id="{FA87CAD2-A64E-4862-B8BD-9E1EFF555181}"/>
              </a:ext>
            </a:extLst>
          </p:cNvPr>
          <p:cNvSpPr>
            <a:spLocks noGrp="1"/>
          </p:cNvSpPr>
          <p:nvPr>
            <p:ph type="sldNum" sz="quarter" idx="12"/>
          </p:nvPr>
        </p:nvSpPr>
        <p:spPr/>
        <p:txBody>
          <a:bodyPr/>
          <a:lstStyle/>
          <a:p>
            <a:pPr>
              <a:defRPr/>
            </a:pPr>
            <a:fld id="{AF15303D-36A2-45CC-B7D7-8289935320F0}" type="slidenum">
              <a:rPr lang="en-US" altLang="en-US" b="1" smtClean="0"/>
              <a:pPr>
                <a:defRPr/>
              </a:pPr>
              <a:t>106</a:t>
            </a:fld>
            <a:endParaRPr lang="en-US" altLang="en-US"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461963" indent="-461963"/>
            <a:r>
              <a:rPr lang="en-US" altLang="en-US" dirty="0">
                <a:cs typeface="Aharoni" pitchFamily="2" charset="-79"/>
              </a:rPr>
              <a:t>	</a:t>
            </a:r>
            <a:r>
              <a:rPr lang="en-US" altLang="en-US" dirty="0" err="1">
                <a:cs typeface="Aharoni" pitchFamily="2" charset="-79"/>
              </a:rPr>
              <a:t>Akka</a:t>
            </a:r>
            <a:r>
              <a:rPr lang="en-US" altLang="en-US" dirty="0">
                <a:cs typeface="Aharoni" pitchFamily="2" charset="-79"/>
              </a:rPr>
              <a:t> </a:t>
            </a:r>
            <a:r>
              <a:rPr lang="en-US" altLang="en-US" dirty="0" err="1">
                <a:cs typeface="Aharoni" pitchFamily="2" charset="-79"/>
              </a:rPr>
              <a:t>Arrh</a:t>
            </a:r>
            <a:endParaRPr lang="en-US" altLang="en-US" dirty="0">
              <a:cs typeface="Aharoni" pitchFamily="2" charset="-79"/>
            </a:endParaRPr>
          </a:p>
        </p:txBody>
      </p:sp>
      <p:sp>
        <p:nvSpPr>
          <p:cNvPr id="54275" name="Rectangle 1"/>
          <p:cNvSpPr>
            <a:spLocks noChangeArrowheads="1"/>
          </p:cNvSpPr>
          <p:nvPr/>
        </p:nvSpPr>
        <p:spPr bwMode="auto">
          <a:xfrm>
            <a:off x="533400" y="4267200"/>
            <a:ext cx="7772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600"/>
              <a:t>-A space shooter where you must defend your spaceship from approaching enemies and prevent them from building a cannon. The game has two main views. One shows the overall area where you electrify zones with your cursor to destroy enemies and the other is a zoomed-in view of the center of the play area.</a:t>
            </a:r>
          </a:p>
        </p:txBody>
      </p:sp>
      <p:pic>
        <p:nvPicPr>
          <p:cNvPr id="54276" name="Picture 2" descr="http://www.arcade-museum.com/images/107/10736083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8" y="1550988"/>
            <a:ext cx="48561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4" descr="http://www.arcade-museum.com/images/118/118124162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382713"/>
            <a:ext cx="3235325"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Slide Number Placeholder 1"/>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1pPr>
            <a:lvl2pPr marL="742950" indent="-285750">
              <a:spcBef>
                <a:spcPts val="400"/>
              </a:spcBef>
              <a:buClr>
                <a:schemeClr val="accent2"/>
              </a:buClr>
              <a:buFont typeface="Wingdings" panose="05000000000000000000" pitchFamily="2" charset="2"/>
              <a:buChar char=""/>
              <a:defRPr sz="1600">
                <a:solidFill>
                  <a:schemeClr val="tx2"/>
                </a:solidFill>
                <a:latin typeface="Calibri" panose="020F0502020204030204" pitchFamily="34" charset="0"/>
                <a:ea typeface="MS PGothic" panose="020B0600070205080204" pitchFamily="34" charset="-128"/>
              </a:defRPr>
            </a:lvl2pPr>
            <a:lvl3pPr marL="1143000" indent="-228600">
              <a:spcBef>
                <a:spcPct val="20000"/>
              </a:spcBef>
              <a:buClr>
                <a:schemeClr val="accent2"/>
              </a:buClr>
              <a:buFont typeface="Wingdings" panose="05000000000000000000" pitchFamily="2" charset="2"/>
              <a:buChar char="§"/>
              <a:defRPr sz="1400">
                <a:solidFill>
                  <a:schemeClr val="tx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9pPr>
          </a:lstStyle>
          <a:p>
            <a:pPr algn="r" eaLnBrk="1" hangingPunct="1">
              <a:spcBef>
                <a:spcPct val="0"/>
              </a:spcBef>
              <a:buFontTx/>
              <a:buNone/>
            </a:pPr>
            <a:fld id="{995B7A21-3134-4E32-8706-CA88F67FE1F8}" type="slidenum">
              <a:rPr lang="en-US" altLang="en-US" sz="800" b="1">
                <a:solidFill>
                  <a:srgbClr val="898989"/>
                </a:solidFill>
                <a:latin typeface="Century Gothic" panose="020B0502020202020204" pitchFamily="34" charset="0"/>
              </a:rPr>
              <a:pPr algn="r" eaLnBrk="1" hangingPunct="1">
                <a:spcBef>
                  <a:spcPct val="0"/>
                </a:spcBef>
                <a:buFontTx/>
                <a:buNone/>
              </a:pPr>
              <a:t>11</a:t>
            </a:fld>
            <a:endParaRPr lang="en-US" altLang="en-US" sz="800" b="1" dirty="0">
              <a:solidFill>
                <a:srgbClr val="898989"/>
              </a:solidFill>
              <a:latin typeface="Century Gothic" panose="020B0502020202020204" pitchFamily="34" charset="0"/>
            </a:endParaRPr>
          </a:p>
        </p:txBody>
      </p:sp>
      <p:sp>
        <p:nvSpPr>
          <p:cNvPr id="2" name="Rectangle 1">
            <a:extLst>
              <a:ext uri="{FF2B5EF4-FFF2-40B4-BE49-F238E27FC236}">
                <a16:creationId xmlns:a16="http://schemas.microsoft.com/office/drawing/2014/main" id="{DFEEB42A-316F-480A-AB96-4AAE1FB761E5}"/>
              </a:ext>
            </a:extLst>
          </p:cNvPr>
          <p:cNvSpPr/>
          <p:nvPr/>
        </p:nvSpPr>
        <p:spPr>
          <a:xfrm>
            <a:off x="3429000" y="6361605"/>
            <a:ext cx="2608152" cy="338554"/>
          </a:xfrm>
          <a:prstGeom prst="rect">
            <a:avLst/>
          </a:prstGeom>
        </p:spPr>
        <p:txBody>
          <a:bodyPr wrap="square">
            <a:spAutoFit/>
          </a:bodyPr>
          <a:lstStyle/>
          <a:p>
            <a:pPr lvl="0" algn="ctr" eaLnBrk="1" fontAlgn="auto" hangingPunct="1">
              <a:spcBef>
                <a:spcPts val="0"/>
              </a:spcBef>
              <a:spcAft>
                <a:spcPts val="0"/>
              </a:spcAft>
              <a:defRPr/>
            </a:pPr>
            <a:r>
              <a:rPr lang="en-US" sz="800" b="1" dirty="0">
                <a:solidFill>
                  <a:prstClr val="black">
                    <a:tint val="75000"/>
                  </a:prstClr>
                </a:solidFill>
                <a:latin typeface="Century Gothic" pitchFamily="34" charset="0"/>
                <a:ea typeface="+mn-ea"/>
              </a:rPr>
              <a:t>Property of Atari Interactive, Inc. and Atari, Inc. All Rights Reserved.  Confidential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http://www.emuparadise.me/Atari%207800/Screenshots/Alien_Brigad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66838"/>
            <a:ext cx="2995613"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6" descr="http://www.mobygames.com/images/shots/l/82851-alien-brigade-atari-7800-screenshot-aliens-are-even-under-wate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888" y="1330325"/>
            <a:ext cx="27178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Alien Brigade</a:t>
            </a:r>
          </a:p>
        </p:txBody>
      </p:sp>
      <p:sp>
        <p:nvSpPr>
          <p:cNvPr id="55301" name="Content Placeholder 2"/>
          <p:cNvSpPr txBox="1">
            <a:spLocks/>
          </p:cNvSpPr>
          <p:nvPr/>
        </p:nvSpPr>
        <p:spPr bwMode="auto">
          <a:xfrm>
            <a:off x="304800" y="3498850"/>
            <a:ext cx="83058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ea typeface="MS PGothic" panose="020B0600070205080204" pitchFamily="34" charset="-128"/>
            </a:endParaRPr>
          </a:p>
          <a:p>
            <a:pPr lvl="1">
              <a:buFont typeface="Arial" panose="020B0604020202020204" pitchFamily="34" charset="0"/>
              <a:buNone/>
            </a:pPr>
            <a:r>
              <a:rPr lang="en-US" altLang="en-US" i="1">
                <a:ea typeface="MS PGothic" panose="020B0600070205080204" pitchFamily="34" charset="-128"/>
              </a:rPr>
              <a:t>-</a:t>
            </a:r>
            <a:r>
              <a:rPr lang="en-US" altLang="en-US" b="1" i="1">
                <a:ea typeface="MS PGothic" panose="020B0600070205080204" pitchFamily="34" charset="-128"/>
              </a:rPr>
              <a:t>Alien Brigade</a:t>
            </a:r>
            <a:r>
              <a:rPr lang="en-US" altLang="en-US">
                <a:ea typeface="MS PGothic" panose="020B0600070205080204" pitchFamily="34" charset="-128"/>
              </a:rPr>
              <a:t> tells the story of a soldier who is forced to do battle with aliens that are invading the planet, taking over the bodies of fellow soldiers in the process. </a:t>
            </a:r>
          </a:p>
          <a:p>
            <a:pPr lvl="1">
              <a:buFont typeface="Arial" panose="020B0604020202020204" pitchFamily="34" charset="0"/>
              <a:buNone/>
            </a:pPr>
            <a:r>
              <a:rPr lang="en-US" altLang="en-US">
                <a:ea typeface="MS PGothic" panose="020B0600070205080204" pitchFamily="34" charset="-128"/>
              </a:rPr>
              <a:t>-One of the last releases for the Atari 7800, </a:t>
            </a:r>
            <a:r>
              <a:rPr lang="en-US" altLang="en-US" b="1" i="1">
                <a:ea typeface="MS PGothic" panose="020B0600070205080204" pitchFamily="34" charset="-128"/>
              </a:rPr>
              <a:t>Alien Brigade</a:t>
            </a:r>
            <a:r>
              <a:rPr lang="en-US" altLang="en-US" b="1">
                <a:ea typeface="MS PGothic" panose="020B0600070205080204" pitchFamily="34" charset="-128"/>
              </a:rPr>
              <a:t> </a:t>
            </a:r>
            <a:r>
              <a:rPr lang="en-US" altLang="en-US">
                <a:ea typeface="MS PGothic" panose="020B0600070205080204" pitchFamily="34" charset="-128"/>
              </a:rPr>
              <a:t>is a sought after title due to its relative scarcity and above-average graphics.</a:t>
            </a:r>
          </a:p>
          <a:p>
            <a:pPr lvl="1">
              <a:buFont typeface="Arial" panose="020B0604020202020204" pitchFamily="34" charset="0"/>
              <a:buNone/>
            </a:pPr>
            <a:r>
              <a:rPr lang="en-US" altLang="en-US">
                <a:ea typeface="MS PGothic" panose="020B0600070205080204" pitchFamily="34" charset="-128"/>
              </a:rPr>
              <a:t>-The game takes place over five scrolling levels. The initial mission is to rescue hostages from an enemy camp, but the game then progresses to a waterfront battle, an underwater melee, a showdown in an underground mine, and a final mountaintop battle. Adding to the challenge, the player is must be careful not to accidentally shoot innocent bystanders.</a:t>
            </a:r>
          </a:p>
          <a:p>
            <a:pPr lvl="1">
              <a:buFont typeface="Arial" panose="020B0604020202020204" pitchFamily="34" charset="0"/>
              <a:buNone/>
            </a:pPr>
            <a:r>
              <a:rPr lang="en-US" altLang="en-US">
                <a:ea typeface="MS PGothic" panose="020B0600070205080204" pitchFamily="34" charset="-128"/>
              </a:rPr>
              <a:t>-Gameplay Video: </a:t>
            </a:r>
            <a:r>
              <a:rPr lang="en-US" altLang="en-US">
                <a:ea typeface="MS PGothic" panose="020B0600070205080204" pitchFamily="34" charset="-128"/>
                <a:hlinkClick r:id="rId4"/>
              </a:rPr>
              <a:t>https://www.youtube.com/watch?v=qLF3HJVCwOQ </a:t>
            </a:r>
            <a:endParaRPr lang="en-US" altLang="en-US">
              <a:ea typeface="MS PGothic" panose="020B0600070205080204" pitchFamily="34" charset="-128"/>
            </a:endParaRPr>
          </a:p>
        </p:txBody>
      </p:sp>
      <p:pic>
        <p:nvPicPr>
          <p:cNvPr id="55302" name="Picture 2" descr="http://upload.wikimedia.org/wikipedia/en/f/f4/Alien_Brigade_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9825" y="771525"/>
            <a:ext cx="2001838"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09A0B756-AB99-4B9D-BC27-9218879412A8}"/>
              </a:ext>
            </a:extLst>
          </p:cNvPr>
          <p:cNvSpPr>
            <a:spLocks noGrp="1"/>
          </p:cNvSpPr>
          <p:nvPr>
            <p:ph type="ftr" sz="quarter" idx="11"/>
          </p:nvPr>
        </p:nvSpPr>
        <p:spPr>
          <a:xfrm>
            <a:off x="3276600" y="6477000"/>
            <a:ext cx="2557463"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6DD767E0-BB9D-4BBC-9BCD-63F9F1E141FF}"/>
              </a:ext>
            </a:extLst>
          </p:cNvPr>
          <p:cNvSpPr>
            <a:spLocks noGrp="1"/>
          </p:cNvSpPr>
          <p:nvPr>
            <p:ph type="sldNum" sz="quarter" idx="12"/>
          </p:nvPr>
        </p:nvSpPr>
        <p:spPr/>
        <p:txBody>
          <a:bodyPr/>
          <a:lstStyle/>
          <a:p>
            <a:pPr>
              <a:defRPr/>
            </a:pPr>
            <a:fld id="{AF15303D-36A2-45CC-B7D7-8289935320F0}" type="slidenum">
              <a:rPr lang="en-US" altLang="en-US" sz="800" b="1" smtClean="0"/>
              <a:pPr>
                <a:defRPr/>
              </a:pPr>
              <a:t>12</a:t>
            </a:fld>
            <a:endParaRPr lang="en-US" altLang="en-US" sz="8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Alone in The Dark: Franchise Overview</a:t>
            </a:r>
          </a:p>
        </p:txBody>
      </p:sp>
      <p:sp>
        <p:nvSpPr>
          <p:cNvPr id="56323" name="Content Placeholder 2"/>
          <p:cNvSpPr>
            <a:spLocks noGrp="1"/>
          </p:cNvSpPr>
          <p:nvPr>
            <p:ph idx="1"/>
          </p:nvPr>
        </p:nvSpPr>
        <p:spPr>
          <a:xfrm>
            <a:off x="457200" y="3155950"/>
            <a:ext cx="8305800" cy="5715000"/>
          </a:xfrm>
        </p:spPr>
        <p:txBody>
          <a:bodyPr/>
          <a:lstStyle/>
          <a:p>
            <a:pPr marL="0" indent="0" eaLnBrk="1" hangingPunct="1">
              <a:buFont typeface="Arial" panose="020B0604020202020204" pitchFamily="34" charset="0"/>
              <a:buNone/>
            </a:pPr>
            <a:endParaRPr lang="en-US" altLang="en-US"/>
          </a:p>
          <a:p>
            <a:pPr marL="0" indent="0" eaLnBrk="1" hangingPunct="1"/>
            <a:r>
              <a:rPr lang="en-US" altLang="en-US" sz="1600"/>
              <a:t>Over </a:t>
            </a:r>
            <a:r>
              <a:rPr lang="en-US" altLang="en-US" sz="1600" b="1"/>
              <a:t>2.5MM units sold</a:t>
            </a:r>
            <a:r>
              <a:rPr lang="en-US" altLang="en-US" sz="1600"/>
              <a:t> across multiple platforms, (PC, PlayStation, Xbox).</a:t>
            </a:r>
          </a:p>
          <a:p>
            <a:pPr marL="0" indent="0" eaLnBrk="1" hangingPunct="1"/>
            <a:r>
              <a:rPr lang="en-US" altLang="en-US" sz="1600"/>
              <a:t>Global franchise revenues have </a:t>
            </a:r>
            <a:r>
              <a:rPr lang="en-US" altLang="en-US" sz="1600" b="1"/>
              <a:t>exceeded $77MM</a:t>
            </a:r>
            <a:r>
              <a:rPr lang="en-US" altLang="en-US" sz="1600"/>
              <a:t>, life to date.</a:t>
            </a:r>
          </a:p>
          <a:p>
            <a:pPr marL="0" indent="0" eaLnBrk="1" hangingPunct="1"/>
            <a:r>
              <a:rPr lang="en-US" altLang="en-US" sz="1600"/>
              <a:t>The titles are still selling robustly in digital channels.</a:t>
            </a:r>
          </a:p>
          <a:p>
            <a:pPr marL="0" indent="0" eaLnBrk="1" hangingPunct="1"/>
            <a:r>
              <a:rPr lang="en-US" altLang="en-US" sz="1600" i="1"/>
              <a:t>CGW </a:t>
            </a:r>
            <a:r>
              <a:rPr lang="en-US" altLang="en-US" sz="1600"/>
              <a:t>named AITD the </a:t>
            </a:r>
            <a:r>
              <a:rPr lang="ja-JP" altLang="en-US" sz="1600"/>
              <a:t>“</a:t>
            </a:r>
            <a:r>
              <a:rPr lang="en-US" altLang="ja-JP" sz="1600" b="1"/>
              <a:t>88th best video game of all time</a:t>
            </a:r>
            <a:r>
              <a:rPr lang="ja-JP" altLang="en-US" sz="1600"/>
              <a:t>”</a:t>
            </a:r>
            <a:r>
              <a:rPr lang="en-US" altLang="ja-JP" sz="1600"/>
              <a:t>.</a:t>
            </a:r>
          </a:p>
          <a:p>
            <a:pPr marL="0" indent="0" eaLnBrk="1" hangingPunct="1"/>
            <a:r>
              <a:rPr lang="en-US" altLang="en-US" sz="1600" i="1"/>
              <a:t>Game Informer </a:t>
            </a:r>
            <a:r>
              <a:rPr lang="en-US" altLang="en-US" sz="1600"/>
              <a:t>listed AITD as </a:t>
            </a:r>
            <a:r>
              <a:rPr lang="ja-JP" altLang="en-US" sz="1600"/>
              <a:t>“</a:t>
            </a:r>
            <a:r>
              <a:rPr lang="en-US" altLang="ja-JP" sz="1600"/>
              <a:t>One of the </a:t>
            </a:r>
            <a:r>
              <a:rPr lang="en-US" altLang="ja-JP" sz="1600" b="1"/>
              <a:t>top 25 most influential games</a:t>
            </a:r>
            <a:r>
              <a:rPr lang="en-US" altLang="ja-JP" sz="1600"/>
              <a:t> of all time</a:t>
            </a:r>
            <a:r>
              <a:rPr lang="ja-JP" altLang="en-US" sz="1600"/>
              <a:t>”</a:t>
            </a:r>
            <a:r>
              <a:rPr lang="en-US" altLang="ja-JP" sz="1600"/>
              <a:t>.</a:t>
            </a:r>
          </a:p>
          <a:p>
            <a:pPr marL="0" indent="0" eaLnBrk="1" hangingPunct="1"/>
            <a:r>
              <a:rPr lang="en-US" altLang="en-US" sz="1600"/>
              <a:t>Widely considered to be the forefather to the Survival Horror game genre. </a:t>
            </a:r>
          </a:p>
          <a:p>
            <a:pPr marL="0" indent="0" eaLnBrk="1" hangingPunct="1"/>
            <a:r>
              <a:rPr lang="en-US" altLang="en-US" sz="1600"/>
              <a:t>Alone in the Dark (original) Gameplay Video: </a:t>
            </a:r>
            <a:r>
              <a:rPr lang="en-US" altLang="en-US" sz="1600">
                <a:hlinkClick r:id="rId3"/>
              </a:rPr>
              <a:t>https://www.youtube.com/watch?v=iSwYY2eoKhQ </a:t>
            </a:r>
            <a:endParaRPr lang="en-US" altLang="en-US" sz="1600"/>
          </a:p>
        </p:txBody>
      </p:sp>
      <p:pic>
        <p:nvPicPr>
          <p:cNvPr id="563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 y="946150"/>
            <a:ext cx="1612900" cy="200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900113"/>
            <a:ext cx="15240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0038" y="901700"/>
            <a:ext cx="1582737"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8425" y="923925"/>
            <a:ext cx="162877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a:extLst>
              <a:ext uri="{FF2B5EF4-FFF2-40B4-BE49-F238E27FC236}">
                <a16:creationId xmlns:a16="http://schemas.microsoft.com/office/drawing/2014/main" id="{A14C1A1A-B9F7-46CB-80D4-FC921461AC1F}"/>
              </a:ext>
            </a:extLst>
          </p:cNvPr>
          <p:cNvSpPr>
            <a:spLocks noGrp="1"/>
          </p:cNvSpPr>
          <p:nvPr>
            <p:ph type="ftr" sz="quarter" idx="11"/>
          </p:nvPr>
        </p:nvSpPr>
        <p:spPr>
          <a:xfrm>
            <a:off x="32766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2F0789D9-37BF-43A1-B7AA-BDE0C3BAD6DA}"/>
              </a:ext>
            </a:extLst>
          </p:cNvPr>
          <p:cNvSpPr>
            <a:spLocks noGrp="1"/>
          </p:cNvSpPr>
          <p:nvPr>
            <p:ph type="sldNum" sz="quarter" idx="12"/>
          </p:nvPr>
        </p:nvSpPr>
        <p:spPr/>
        <p:txBody>
          <a:bodyPr/>
          <a:lstStyle/>
          <a:p>
            <a:pPr>
              <a:defRPr/>
            </a:pPr>
            <a:fld id="{AF15303D-36A2-45CC-B7D7-8289935320F0}" type="slidenum">
              <a:rPr lang="en-US" altLang="en-US" sz="800" b="1" smtClean="0"/>
              <a:pPr>
                <a:defRPr/>
              </a:pPr>
              <a:t>13</a:t>
            </a:fld>
            <a:endParaRPr lang="en-US" altLang="en-US" sz="8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Alone in the Dark: Illumination</a:t>
            </a:r>
          </a:p>
        </p:txBody>
      </p:sp>
      <p:sp>
        <p:nvSpPr>
          <p:cNvPr id="11" name="Content Placeholder 10"/>
          <p:cNvSpPr>
            <a:spLocks noGrp="1"/>
          </p:cNvSpPr>
          <p:nvPr>
            <p:ph idx="1"/>
          </p:nvPr>
        </p:nvSpPr>
        <p:spPr>
          <a:xfrm>
            <a:off x="457200" y="3200400"/>
            <a:ext cx="8229600" cy="2743200"/>
          </a:xfrm>
        </p:spPr>
        <p:txBody>
          <a:bodyPr/>
          <a:lstStyle/>
          <a:p>
            <a:pPr marL="0" indent="0">
              <a:buNone/>
            </a:pPr>
            <a:r>
              <a:rPr lang="en-US" dirty="0"/>
              <a:t>An all new multiplayer shooter inspired by “Father of the Survival Horror Genre”. Alone in the Dark: Illumination explores this dark legacy in a terrifying action-horror experience. </a:t>
            </a:r>
            <a:br>
              <a:rPr lang="en-US" dirty="0"/>
            </a:br>
            <a:endParaRPr lang="en-US" dirty="0"/>
          </a:p>
          <a:p>
            <a:r>
              <a:rPr lang="en-US" dirty="0"/>
              <a:t>Four unique characters play in co-operative multiplayer modes</a:t>
            </a:r>
          </a:p>
          <a:p>
            <a:r>
              <a:rPr lang="en-US" dirty="0"/>
              <a:t>Three campaigns with multiple levels take players through the blasted landscape of </a:t>
            </a:r>
            <a:r>
              <a:rPr lang="en-US" dirty="0" err="1"/>
              <a:t>Lorwich</a:t>
            </a:r>
            <a:r>
              <a:rPr lang="en-US" dirty="0"/>
              <a:t>, and deep below to unearth the mysteries of this forsaken township. </a:t>
            </a:r>
          </a:p>
          <a:p>
            <a:r>
              <a:rPr lang="en-US" dirty="0"/>
              <a:t>Inspired by the writing of H.P. Lovecraft, beings from beyond madness. </a:t>
            </a:r>
          </a:p>
          <a:p>
            <a:r>
              <a:rPr lang="en-US" dirty="0"/>
              <a:t>Harness the Power of Illumination to light up maps to create safe zones, and defeat your foes.</a:t>
            </a:r>
          </a:p>
          <a:p>
            <a:endParaRPr lang="en-US" dirty="0"/>
          </a:p>
        </p:txBody>
      </p:sp>
      <p:pic>
        <p:nvPicPr>
          <p:cNvPr id="5" name="Picture 10" descr="http://cdn.wccftech.com/wp-content/uploads/2015/06/alone-in-the-dark-illumination_nac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91440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86722" name="Picture 2" descr="https://steamcommunity.com/linkfilter/?url=http://cdn.akamai.steamstatic.com/steam/apps/275060/ss_191c32a5e8376a2a40b77050b8cad36cf6c11b90.1920x1080.jpg?t=144736017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6600" y="1143000"/>
            <a:ext cx="3251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86724" name="Picture 4" descr="https://steamcommunity.com/linkfilter/?url=http://cdn.akamai.steamstatic.com/steam/apps/275060/ss_f5c9d0e3cdfbcad7d84ddc9475db902b086f9e91.1920x1080.jpg?t=144736017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00" y="1143000"/>
            <a:ext cx="325120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9CC1FBF3-2EF9-4356-AC40-1ADCC5EAB17D}"/>
              </a:ext>
            </a:extLst>
          </p:cNvPr>
          <p:cNvSpPr>
            <a:spLocks noGrp="1"/>
          </p:cNvSpPr>
          <p:nvPr>
            <p:ph type="ftr" sz="quarter" idx="11"/>
          </p:nvPr>
        </p:nvSpPr>
        <p:spPr>
          <a:xfrm>
            <a:off x="3276600" y="6492875"/>
            <a:ext cx="2514600" cy="365125"/>
          </a:xfrm>
        </p:spPr>
        <p:txBody>
          <a:bodyPr/>
          <a:lstStyle/>
          <a:p>
            <a:pPr>
              <a:defRPr/>
            </a:pPr>
            <a:r>
              <a:rPr lang="en-US" sz="800" dirty="0"/>
              <a:t>Property of Atari Interactive, Inc. and Atari, Inc. All Rights Reserved.  Confidential </a:t>
            </a:r>
          </a:p>
        </p:txBody>
      </p:sp>
      <p:sp>
        <p:nvSpPr>
          <p:cNvPr id="7" name="Slide Number Placeholder 6">
            <a:extLst>
              <a:ext uri="{FF2B5EF4-FFF2-40B4-BE49-F238E27FC236}">
                <a16:creationId xmlns:a16="http://schemas.microsoft.com/office/drawing/2014/main" id="{F7998924-D762-4B9F-933E-1BE668B88F07}"/>
              </a:ext>
            </a:extLst>
          </p:cNvPr>
          <p:cNvSpPr>
            <a:spLocks noGrp="1"/>
          </p:cNvSpPr>
          <p:nvPr>
            <p:ph type="sldNum" sz="quarter" idx="12"/>
          </p:nvPr>
        </p:nvSpPr>
        <p:spPr/>
        <p:txBody>
          <a:bodyPr/>
          <a:lstStyle/>
          <a:p>
            <a:pPr>
              <a:defRPr/>
            </a:pPr>
            <a:fld id="{AF15303D-36A2-45CC-B7D7-8289935320F0}" type="slidenum">
              <a:rPr lang="en-US" altLang="en-US" sz="800" b="1" smtClean="0"/>
              <a:pPr>
                <a:defRPr/>
              </a:pPr>
              <a:t>14</a:t>
            </a:fld>
            <a:endParaRPr lang="en-US" altLang="en-US" sz="800" b="1" dirty="0"/>
          </a:p>
        </p:txBody>
      </p:sp>
    </p:spTree>
    <p:extLst>
      <p:ext uri="{BB962C8B-B14F-4D97-AF65-F5344CB8AC3E}">
        <p14:creationId xmlns:p14="http://schemas.microsoft.com/office/powerpoint/2010/main" val="642987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461963" indent="-461963"/>
            <a:r>
              <a:rPr lang="en-US" altLang="en-US" dirty="0">
                <a:cs typeface="Aharoni" pitchFamily="2" charset="-79"/>
              </a:rPr>
              <a:t>	Alpha 1</a:t>
            </a:r>
          </a:p>
        </p:txBody>
      </p:sp>
      <p:sp>
        <p:nvSpPr>
          <p:cNvPr id="58371" name="Rectangle 1"/>
          <p:cNvSpPr>
            <a:spLocks noChangeArrowheads="1"/>
          </p:cNvSpPr>
          <p:nvPr/>
        </p:nvSpPr>
        <p:spPr bwMode="auto">
          <a:xfrm>
            <a:off x="533400" y="4500563"/>
            <a:ext cx="7772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600"/>
              <a:t>-Major Havoc must search out enemy space stations, defeat their space defenses, dock with the mothership and then destroy each robot-infested mothership by setting off the reactor.</a:t>
            </a:r>
          </a:p>
        </p:txBody>
      </p:sp>
      <p:pic>
        <p:nvPicPr>
          <p:cNvPr id="58372" name="Picture 2" descr="Alpha 1 - marqu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3" y="1754188"/>
            <a:ext cx="40005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4" descr="http://www.arcade-history.com/images/game/69_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84455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Slide Number Placeholder 1"/>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1pPr>
            <a:lvl2pPr marL="742950" indent="-285750">
              <a:spcBef>
                <a:spcPts val="400"/>
              </a:spcBef>
              <a:buClr>
                <a:schemeClr val="accent2"/>
              </a:buClr>
              <a:buFont typeface="Wingdings" panose="05000000000000000000" pitchFamily="2" charset="2"/>
              <a:buChar char=""/>
              <a:defRPr sz="1600">
                <a:solidFill>
                  <a:schemeClr val="tx2"/>
                </a:solidFill>
                <a:latin typeface="Calibri" panose="020F0502020204030204" pitchFamily="34" charset="0"/>
                <a:ea typeface="MS PGothic" panose="020B0600070205080204" pitchFamily="34" charset="-128"/>
              </a:defRPr>
            </a:lvl2pPr>
            <a:lvl3pPr marL="1143000" indent="-228600">
              <a:spcBef>
                <a:spcPct val="20000"/>
              </a:spcBef>
              <a:buClr>
                <a:schemeClr val="accent2"/>
              </a:buClr>
              <a:buFont typeface="Wingdings" panose="05000000000000000000" pitchFamily="2" charset="2"/>
              <a:buChar char="§"/>
              <a:defRPr sz="1400">
                <a:solidFill>
                  <a:schemeClr val="tx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9pPr>
          </a:lstStyle>
          <a:p>
            <a:pPr algn="r" eaLnBrk="1" hangingPunct="1">
              <a:spcBef>
                <a:spcPct val="0"/>
              </a:spcBef>
              <a:buFontTx/>
              <a:buNone/>
            </a:pPr>
            <a:fld id="{75733D94-0B1F-47BF-869A-29BC09AF3A73}" type="slidenum">
              <a:rPr lang="en-US" altLang="en-US" sz="800" b="1">
                <a:solidFill>
                  <a:srgbClr val="898989"/>
                </a:solidFill>
                <a:latin typeface="Century Gothic" panose="020B0502020202020204" pitchFamily="34" charset="0"/>
              </a:rPr>
              <a:pPr algn="r" eaLnBrk="1" hangingPunct="1">
                <a:spcBef>
                  <a:spcPct val="0"/>
                </a:spcBef>
                <a:buFontTx/>
                <a:buNone/>
              </a:pPr>
              <a:t>15</a:t>
            </a:fld>
            <a:endParaRPr lang="en-US" altLang="en-US" sz="800" b="1" dirty="0">
              <a:solidFill>
                <a:srgbClr val="898989"/>
              </a:solidFill>
              <a:latin typeface="Century Gothic" panose="020B0502020202020204" pitchFamily="34" charset="0"/>
            </a:endParaRPr>
          </a:p>
        </p:txBody>
      </p:sp>
      <p:sp>
        <p:nvSpPr>
          <p:cNvPr id="2" name="Rectangle 1">
            <a:extLst>
              <a:ext uri="{FF2B5EF4-FFF2-40B4-BE49-F238E27FC236}">
                <a16:creationId xmlns:a16="http://schemas.microsoft.com/office/drawing/2014/main" id="{07DAC52B-F4B7-4A2F-B5C0-D26C0DABC291}"/>
              </a:ext>
            </a:extLst>
          </p:cNvPr>
          <p:cNvSpPr/>
          <p:nvPr/>
        </p:nvSpPr>
        <p:spPr>
          <a:xfrm>
            <a:off x="3200400" y="6471872"/>
            <a:ext cx="2590800" cy="338554"/>
          </a:xfrm>
          <a:prstGeom prst="rect">
            <a:avLst/>
          </a:prstGeom>
        </p:spPr>
        <p:txBody>
          <a:bodyPr wrap="square">
            <a:spAutoFit/>
          </a:bodyPr>
          <a:lstStyle/>
          <a:p>
            <a:pPr lvl="0" algn="ctr" eaLnBrk="1" fontAlgn="auto" hangingPunct="1">
              <a:spcBef>
                <a:spcPts val="0"/>
              </a:spcBef>
              <a:spcAft>
                <a:spcPts val="0"/>
              </a:spcAft>
              <a:defRPr/>
            </a:pPr>
            <a:r>
              <a:rPr lang="en-US" sz="800" b="1" dirty="0">
                <a:solidFill>
                  <a:prstClr val="black">
                    <a:tint val="75000"/>
                  </a:prstClr>
                </a:solidFill>
                <a:latin typeface="Century Gothic" pitchFamily="34" charset="0"/>
                <a:ea typeface="+mn-ea"/>
              </a:rPr>
              <a:t>Property of Atari Interactive, Inc. and Atari, Inc. All Rights Reserved.  Confidential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0" y="0"/>
            <a:ext cx="7315200" cy="685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461963" indent="-461963"/>
            <a:r>
              <a:rPr lang="en-US" altLang="en-US" dirty="0">
                <a:cs typeface="Aharoni" pitchFamily="2" charset="-79"/>
              </a:rPr>
              <a:t>	Anti-Aircraft</a:t>
            </a:r>
          </a:p>
        </p:txBody>
      </p:sp>
      <p:sp>
        <p:nvSpPr>
          <p:cNvPr id="59395" name="Rectangle 1"/>
          <p:cNvSpPr>
            <a:spLocks noChangeArrowheads="1"/>
          </p:cNvSpPr>
          <p:nvPr/>
        </p:nvSpPr>
        <p:spPr bwMode="auto">
          <a:xfrm>
            <a:off x="457200" y="4114800"/>
            <a:ext cx="7772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400" i="1" dirty="0"/>
              <a:t>-</a:t>
            </a:r>
            <a:r>
              <a:rPr lang="en-US" altLang="en-US" sz="1400" b="1" i="1" dirty="0"/>
              <a:t>Anti-Aircraft</a:t>
            </a:r>
            <a:r>
              <a:rPr lang="en-US" altLang="en-US" sz="1400" dirty="0"/>
              <a:t> is a two-player arcade game by Atari, </a:t>
            </a:r>
            <a:r>
              <a:rPr lang="en-US" altLang="en-US" sz="1400" dirty="0" err="1"/>
              <a:t>Inc</a:t>
            </a:r>
            <a:r>
              <a:rPr lang="en-US" altLang="en-US" sz="1400" dirty="0"/>
              <a:t>, originally released in 1975. The game is sometimes referred to as </a:t>
            </a:r>
            <a:r>
              <a:rPr lang="en-US" altLang="en-US" sz="1400" b="1" i="1" dirty="0"/>
              <a:t>Anti-Aircraft II</a:t>
            </a:r>
            <a:r>
              <a:rPr lang="en-US" altLang="en-US" sz="1400" dirty="0"/>
              <a:t>, denoting the two-player aspect of the game.</a:t>
            </a:r>
          </a:p>
          <a:p>
            <a:r>
              <a:rPr lang="en-US" altLang="en-US" sz="1400" dirty="0">
                <a:solidFill>
                  <a:srgbClr val="252525"/>
                </a:solidFill>
              </a:rPr>
              <a:t>-</a:t>
            </a:r>
            <a:r>
              <a:rPr lang="en-US" altLang="en-US" sz="1400" dirty="0"/>
              <a:t>Planes fly overhead, either singly or in pairs, in random directions in the aircraft flight area. The object is to shoot down more planes than the player's opponent during the time limit.</a:t>
            </a:r>
            <a:endParaRPr lang="en-US" altLang="en-US" sz="1400" baseline="30000" dirty="0"/>
          </a:p>
          <a:p>
            <a:r>
              <a:rPr lang="en-US" altLang="en-US" sz="1400" dirty="0"/>
              <a:t>-Each player controls an anti-aircraft gun located in the lower left and right corners of the screen, respectively. A player's gun is controlled by three buttons located in each player's control station, which consists of a button for moving up, down, and firing. The up and down buttons move the gun to any one of three predefined positions.</a:t>
            </a:r>
          </a:p>
        </p:txBody>
      </p:sp>
      <p:pic>
        <p:nvPicPr>
          <p:cNvPr id="59396" name="Picture 4" descr="http://flyers.arcade-museum.com/flyers_video/atari/110219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5" y="776288"/>
            <a:ext cx="22987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6" descr="http://i.ytimg.com/vi/GgH7-aFQWQo/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0813" y="125253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8" descr="http://www.arcade-museum.com/images/118/11812416307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727075"/>
            <a:ext cx="1898650"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Slide Number Placeholder 1"/>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1pPr>
            <a:lvl2pPr marL="742950" indent="-285750">
              <a:spcBef>
                <a:spcPts val="400"/>
              </a:spcBef>
              <a:buClr>
                <a:schemeClr val="accent2"/>
              </a:buClr>
              <a:buFont typeface="Wingdings" panose="05000000000000000000" pitchFamily="2" charset="2"/>
              <a:buChar char=""/>
              <a:defRPr sz="1600">
                <a:solidFill>
                  <a:schemeClr val="tx2"/>
                </a:solidFill>
                <a:latin typeface="Calibri" panose="020F0502020204030204" pitchFamily="34" charset="0"/>
                <a:ea typeface="MS PGothic" panose="020B0600070205080204" pitchFamily="34" charset="-128"/>
              </a:defRPr>
            </a:lvl2pPr>
            <a:lvl3pPr marL="1143000" indent="-228600">
              <a:spcBef>
                <a:spcPct val="20000"/>
              </a:spcBef>
              <a:buClr>
                <a:schemeClr val="accent2"/>
              </a:buClr>
              <a:buFont typeface="Wingdings" panose="05000000000000000000" pitchFamily="2" charset="2"/>
              <a:buChar char="§"/>
              <a:defRPr sz="1400">
                <a:solidFill>
                  <a:schemeClr val="tx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9pPr>
          </a:lstStyle>
          <a:p>
            <a:pPr algn="r" eaLnBrk="1" hangingPunct="1">
              <a:spcBef>
                <a:spcPct val="0"/>
              </a:spcBef>
              <a:buFontTx/>
              <a:buNone/>
            </a:pPr>
            <a:fld id="{531BC00D-C845-4465-B9B8-38772E55AF80}" type="slidenum">
              <a:rPr lang="en-US" altLang="en-US" sz="800" b="1">
                <a:solidFill>
                  <a:srgbClr val="898989"/>
                </a:solidFill>
                <a:latin typeface="Century Gothic" panose="020B0502020202020204" pitchFamily="34" charset="0"/>
              </a:rPr>
              <a:pPr algn="r" eaLnBrk="1" hangingPunct="1">
                <a:spcBef>
                  <a:spcPct val="0"/>
                </a:spcBef>
                <a:buFontTx/>
                <a:buNone/>
              </a:pPr>
              <a:t>16</a:t>
            </a:fld>
            <a:endParaRPr lang="en-US" altLang="en-US" sz="800" b="1" dirty="0">
              <a:solidFill>
                <a:srgbClr val="898989"/>
              </a:solidFill>
              <a:latin typeface="Century Gothic" panose="020B0502020202020204" pitchFamily="34" charset="0"/>
            </a:endParaRPr>
          </a:p>
        </p:txBody>
      </p:sp>
      <p:sp>
        <p:nvSpPr>
          <p:cNvPr id="8" name="Rectangle 7">
            <a:extLst>
              <a:ext uri="{FF2B5EF4-FFF2-40B4-BE49-F238E27FC236}">
                <a16:creationId xmlns:a16="http://schemas.microsoft.com/office/drawing/2014/main" id="{13B21205-9FE3-480D-A000-20CCF73909F5}"/>
              </a:ext>
            </a:extLst>
          </p:cNvPr>
          <p:cNvSpPr/>
          <p:nvPr/>
        </p:nvSpPr>
        <p:spPr>
          <a:xfrm>
            <a:off x="3200400" y="6471872"/>
            <a:ext cx="2590800" cy="338554"/>
          </a:xfrm>
          <a:prstGeom prst="rect">
            <a:avLst/>
          </a:prstGeom>
        </p:spPr>
        <p:txBody>
          <a:bodyPr wrap="square">
            <a:spAutoFit/>
          </a:bodyPr>
          <a:lstStyle/>
          <a:p>
            <a:pPr lvl="0" algn="ctr" eaLnBrk="1" fontAlgn="auto" hangingPunct="1">
              <a:spcBef>
                <a:spcPts val="0"/>
              </a:spcBef>
              <a:spcAft>
                <a:spcPts val="0"/>
              </a:spcAft>
              <a:defRPr/>
            </a:pPr>
            <a:r>
              <a:rPr lang="en-US" sz="800" b="1" dirty="0">
                <a:solidFill>
                  <a:prstClr val="black">
                    <a:tint val="75000"/>
                  </a:prstClr>
                </a:solidFill>
                <a:latin typeface="Century Gothic" pitchFamily="34" charset="0"/>
                <a:ea typeface="+mn-ea"/>
              </a:rPr>
              <a:t>Property of Atari Interactive, Inc. and Atari, Inc. All Rights Reserved.  Confidential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txBox="1">
            <a:spLocks/>
          </p:cNvSpPr>
          <p:nvPr/>
        </p:nvSpPr>
        <p:spPr bwMode="auto">
          <a:xfrm>
            <a:off x="9525" y="284163"/>
            <a:ext cx="5916613"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Tx/>
              <a:buNone/>
            </a:pPr>
            <a:endParaRPr lang="en-US" altLang="en-US" sz="2400" b="1">
              <a:solidFill>
                <a:schemeClr val="bg1"/>
              </a:solidFill>
            </a:endParaRPr>
          </a:p>
        </p:txBody>
      </p:sp>
      <p:pic>
        <p:nvPicPr>
          <p:cNvPr id="60419" name="Picture 2" descr="http://www.atari2600homebrew.com/uploads/1/1/0/7/11070919/9132394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7913" y="892175"/>
            <a:ext cx="191293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 descr="http://videogamecritic.com/images/2600/aquaven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9113" y="1230313"/>
            <a:ext cx="3313112"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8" descr="Aquaventure - Screensh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60475"/>
            <a:ext cx="3313113"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Rectangle 2"/>
          <p:cNvSpPr>
            <a:spLocks noChangeArrowheads="1"/>
          </p:cNvSpPr>
          <p:nvPr/>
        </p:nvSpPr>
        <p:spPr bwMode="auto">
          <a:xfrm>
            <a:off x="569913" y="3581400"/>
            <a:ext cx="82296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 typeface="Arial" panose="020B0604020202020204" pitchFamily="34" charset="0"/>
              <a:buNone/>
            </a:pPr>
            <a:r>
              <a:rPr lang="en-US" altLang="en-US" sz="1600" dirty="0"/>
              <a:t>-Released in 1983, your goal is to dive to the bottom of an undersea cavern and retrieve fantastic treasure.  </a:t>
            </a:r>
          </a:p>
          <a:p>
            <a:pPr>
              <a:spcBef>
                <a:spcPct val="0"/>
              </a:spcBef>
              <a:buFont typeface="Arial" panose="020B0604020202020204" pitchFamily="34" charset="0"/>
              <a:buNone/>
            </a:pPr>
            <a:r>
              <a:rPr lang="en-US" altLang="en-US" sz="1600" dirty="0"/>
              <a:t>-Along the way you must avoid fish, sea horses, and other underwater creatures.  </a:t>
            </a:r>
          </a:p>
          <a:p>
            <a:pPr>
              <a:spcBef>
                <a:spcPct val="0"/>
              </a:spcBef>
              <a:buFont typeface="Arial" panose="020B0604020202020204" pitchFamily="34" charset="0"/>
              <a:buNone/>
            </a:pPr>
            <a:r>
              <a:rPr lang="en-US" altLang="en-US" sz="1600" dirty="0"/>
              <a:t>-Your diver is armed with a spear gun which he can use to temporarily kill one of the creatures.</a:t>
            </a:r>
          </a:p>
          <a:p>
            <a:pPr>
              <a:spcBef>
                <a:spcPct val="0"/>
              </a:spcBef>
              <a:buFont typeface="Arial" panose="020B0604020202020204" pitchFamily="34" charset="0"/>
              <a:buNone/>
            </a:pPr>
            <a:r>
              <a:rPr lang="en-US" altLang="en-US" sz="1600" dirty="0"/>
              <a:t>-After retrieving the treasure and returning it to the top of the cavern, a mermaid will appear.  </a:t>
            </a:r>
          </a:p>
          <a:p>
            <a:pPr>
              <a:spcBef>
                <a:spcPct val="0"/>
              </a:spcBef>
              <a:buFont typeface="Arial" panose="020B0604020202020204" pitchFamily="34" charset="0"/>
              <a:buNone/>
            </a:pPr>
            <a:r>
              <a:rPr lang="en-US" altLang="en-US" sz="1600" dirty="0"/>
              <a:t>-At the top of the screen there is a turtle which shows how much air you have left. If the turtle reaches the Air sign at the far end of the screen before you complete the level you lose a life.</a:t>
            </a:r>
          </a:p>
          <a:p>
            <a:pPr>
              <a:spcBef>
                <a:spcPct val="0"/>
              </a:spcBef>
              <a:buFont typeface="Arial" panose="020B0604020202020204" pitchFamily="34" charset="0"/>
              <a:buNone/>
            </a:pPr>
            <a:r>
              <a:rPr lang="en-US" altLang="en-US" sz="1600" dirty="0"/>
              <a:t>-Gameplay Video: </a:t>
            </a:r>
            <a:r>
              <a:rPr lang="en-US" altLang="en-US" sz="1600" dirty="0">
                <a:hlinkClick r:id="rId5"/>
              </a:rPr>
              <a:t>https://www.youtube.com/watch?v=wOTySfy40P0 </a:t>
            </a:r>
            <a:endParaRPr lang="en-US" altLang="en-US" sz="1600" dirty="0"/>
          </a:p>
        </p:txBody>
      </p:sp>
      <p:sp>
        <p:nvSpPr>
          <p:cNvPr id="60423"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a:t>
            </a:r>
            <a:r>
              <a:rPr lang="en-US" altLang="en-US" dirty="0" err="1"/>
              <a:t>Aquaventure</a:t>
            </a:r>
            <a:endParaRPr lang="en-US" altLang="en-US" dirty="0"/>
          </a:p>
        </p:txBody>
      </p:sp>
      <p:sp>
        <p:nvSpPr>
          <p:cNvPr id="3" name="Footer Placeholder 2">
            <a:extLst>
              <a:ext uri="{FF2B5EF4-FFF2-40B4-BE49-F238E27FC236}">
                <a16:creationId xmlns:a16="http://schemas.microsoft.com/office/drawing/2014/main" id="{6F5304C2-5399-46A8-89F6-897425DC879F}"/>
              </a:ext>
            </a:extLst>
          </p:cNvPr>
          <p:cNvSpPr>
            <a:spLocks noGrp="1"/>
          </p:cNvSpPr>
          <p:nvPr>
            <p:ph type="ftr" sz="quarter" idx="11"/>
          </p:nvPr>
        </p:nvSpPr>
        <p:spPr>
          <a:xfrm>
            <a:off x="3276600" y="6416675"/>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B177DE41-CBBB-42EC-B516-B5DEEBC57185}"/>
              </a:ext>
            </a:extLst>
          </p:cNvPr>
          <p:cNvSpPr>
            <a:spLocks noGrp="1"/>
          </p:cNvSpPr>
          <p:nvPr>
            <p:ph type="sldNum" sz="quarter" idx="12"/>
          </p:nvPr>
        </p:nvSpPr>
        <p:spPr/>
        <p:txBody>
          <a:bodyPr/>
          <a:lstStyle/>
          <a:p>
            <a:pPr>
              <a:defRPr/>
            </a:pPr>
            <a:fld id="{AF15303D-36A2-45CC-B7D7-8289935320F0}" type="slidenum">
              <a:rPr lang="en-US" altLang="en-US" sz="800" b="1" smtClean="0"/>
              <a:pPr>
                <a:defRPr/>
              </a:pPr>
              <a:t>17</a:t>
            </a:fld>
            <a:endParaRPr lang="en-US" altLang="en-US" sz="8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C2D2E5-1AAC-4A0A-98EA-C78675F7552A}"/>
              </a:ext>
            </a:extLst>
          </p:cNvPr>
          <p:cNvSpPr>
            <a:spLocks noGrp="1"/>
          </p:cNvSpPr>
          <p:nvPr>
            <p:ph type="ftr" sz="quarter" idx="11"/>
          </p:nvPr>
        </p:nvSpPr>
        <p:spPr>
          <a:xfrm>
            <a:off x="3352800" y="6356350"/>
            <a:ext cx="2514600" cy="365125"/>
          </a:xfrm>
        </p:spPr>
        <p:txBody>
          <a:bodyPr/>
          <a:lstStyle/>
          <a:p>
            <a:pPr>
              <a:defRPr/>
            </a:pPr>
            <a:r>
              <a:rPr lang="en-US" sz="800" b="1" dirty="0"/>
              <a:t>Property of Atari Interactive, Inc. and Atari, Inc. All Rights Reserved.  Confidential </a:t>
            </a:r>
          </a:p>
        </p:txBody>
      </p:sp>
      <p:sp>
        <p:nvSpPr>
          <p:cNvPr id="3" name="Slide Number Placeholder 2">
            <a:extLst>
              <a:ext uri="{FF2B5EF4-FFF2-40B4-BE49-F238E27FC236}">
                <a16:creationId xmlns:a16="http://schemas.microsoft.com/office/drawing/2014/main" id="{F33FCCFA-1510-4855-966F-57412F973226}"/>
              </a:ext>
            </a:extLst>
          </p:cNvPr>
          <p:cNvSpPr>
            <a:spLocks noGrp="1"/>
          </p:cNvSpPr>
          <p:nvPr>
            <p:ph type="sldNum" sz="quarter" idx="12"/>
          </p:nvPr>
        </p:nvSpPr>
        <p:spPr/>
        <p:txBody>
          <a:bodyPr/>
          <a:lstStyle/>
          <a:p>
            <a:pPr>
              <a:defRPr/>
            </a:pPr>
            <a:fld id="{E90054EC-8684-4F71-8E45-B1F039C16B07}" type="slidenum">
              <a:rPr lang="en-US" altLang="en-US" sz="800" b="1" smtClean="0"/>
              <a:pPr>
                <a:defRPr/>
              </a:pPr>
              <a:t>18</a:t>
            </a:fld>
            <a:endParaRPr lang="en-US" altLang="en-US" sz="800" b="1" dirty="0"/>
          </a:p>
        </p:txBody>
      </p:sp>
      <p:sp>
        <p:nvSpPr>
          <p:cNvPr id="5" name="Rectangle 4">
            <a:extLst>
              <a:ext uri="{FF2B5EF4-FFF2-40B4-BE49-F238E27FC236}">
                <a16:creationId xmlns:a16="http://schemas.microsoft.com/office/drawing/2014/main" id="{BC96C318-5C14-488C-B5F5-46A7E5314195}"/>
              </a:ext>
            </a:extLst>
          </p:cNvPr>
          <p:cNvSpPr/>
          <p:nvPr/>
        </p:nvSpPr>
        <p:spPr>
          <a:xfrm>
            <a:off x="304800" y="76200"/>
            <a:ext cx="1604927" cy="461665"/>
          </a:xfrm>
          <a:prstGeom prst="rect">
            <a:avLst/>
          </a:prstGeom>
        </p:spPr>
        <p:txBody>
          <a:bodyPr wrap="none">
            <a:spAutoFit/>
          </a:bodyPr>
          <a:lstStyle/>
          <a:p>
            <a:r>
              <a:rPr lang="en-US" sz="2400" b="1" dirty="0">
                <a:solidFill>
                  <a:prstClr val="white"/>
                </a:solidFill>
                <a:latin typeface="Arial"/>
                <a:cs typeface="Aharoni" pitchFamily="2" charset="-79"/>
              </a:rPr>
              <a:t>Asteroids</a:t>
            </a:r>
            <a:endParaRPr lang="en-US" dirty="0"/>
          </a:p>
        </p:txBody>
      </p:sp>
      <p:pic>
        <p:nvPicPr>
          <p:cNvPr id="6" name="Picture 5">
            <a:extLst>
              <a:ext uri="{FF2B5EF4-FFF2-40B4-BE49-F238E27FC236}">
                <a16:creationId xmlns:a16="http://schemas.microsoft.com/office/drawing/2014/main" id="{C0AF679A-7904-4C71-92CE-D5461AC363F6}"/>
              </a:ext>
            </a:extLst>
          </p:cNvPr>
          <p:cNvPicPr>
            <a:picLocks noChangeAspect="1"/>
          </p:cNvPicPr>
          <p:nvPr/>
        </p:nvPicPr>
        <p:blipFill>
          <a:blip r:embed="rId2"/>
          <a:stretch>
            <a:fillRect/>
          </a:stretch>
        </p:blipFill>
        <p:spPr>
          <a:xfrm>
            <a:off x="7750963" y="914400"/>
            <a:ext cx="1164437" cy="1597290"/>
          </a:xfrm>
          <a:prstGeom prst="rect">
            <a:avLst/>
          </a:prstGeom>
        </p:spPr>
      </p:pic>
      <p:sp>
        <p:nvSpPr>
          <p:cNvPr id="7" name="TextBox 8">
            <a:extLst>
              <a:ext uri="{FF2B5EF4-FFF2-40B4-BE49-F238E27FC236}">
                <a16:creationId xmlns:a16="http://schemas.microsoft.com/office/drawing/2014/main" id="{3A76BE0A-BF31-4D7D-869E-ECA9AC9DB5C8}"/>
              </a:ext>
            </a:extLst>
          </p:cNvPr>
          <p:cNvSpPr txBox="1">
            <a:spLocks noChangeArrowheads="1"/>
          </p:cNvSpPr>
          <p:nvPr/>
        </p:nvSpPr>
        <p:spPr bwMode="auto">
          <a:xfrm>
            <a:off x="0" y="685800"/>
            <a:ext cx="8472487" cy="2308324"/>
          </a:xfrm>
          <a:prstGeom prst="rect">
            <a:avLst/>
          </a:prstGeom>
          <a:noFill/>
          <a:ln w="9525">
            <a:noFill/>
            <a:miter lim="800000"/>
            <a:headEnd/>
            <a:tailEnd/>
          </a:ln>
        </p:spPr>
        <p:txBody>
          <a:bodyPr>
            <a:spAutoFit/>
          </a:bodyPr>
          <a:lstStyle/>
          <a:p>
            <a:pPr algn="l">
              <a:buClr>
                <a:srgbClr val="FF0000"/>
              </a:buClr>
            </a:pPr>
            <a:endParaRPr lang="en-US" sz="1600" dirty="0">
              <a:cs typeface="Times New Roman" pitchFamily="18" charset="0"/>
            </a:endParaRPr>
          </a:p>
          <a:p>
            <a:pPr algn="l">
              <a:buClr>
                <a:srgbClr val="FF0000"/>
              </a:buClr>
              <a:buFont typeface="Wingdings" pitchFamily="2" charset="2"/>
              <a:buChar char="Ø"/>
            </a:pPr>
            <a:r>
              <a:rPr lang="en-US" sz="1600" dirty="0">
                <a:cs typeface="Times New Roman" pitchFamily="18" charset="0"/>
              </a:rPr>
              <a:t> </a:t>
            </a:r>
            <a:r>
              <a:rPr lang="en-US" sz="1600" dirty="0">
                <a:latin typeface="+mn-lt"/>
                <a:ea typeface="Arial Unicode MS" pitchFamily="34" charset="-128"/>
                <a:cs typeface="Arial Unicode MS" pitchFamily="34" charset="-128"/>
              </a:rPr>
              <a:t>Released in 1979 and known as one of Atari’s legendary, genre-defining games</a:t>
            </a:r>
          </a:p>
          <a:p>
            <a:pPr algn="l">
              <a:buClr>
                <a:srgbClr val="FF0000"/>
              </a:buClr>
              <a:buFont typeface="Wingdings" pitchFamily="2" charset="2"/>
              <a:buChar char="Ø"/>
            </a:pPr>
            <a:endParaRPr lang="en-US" sz="1600" dirty="0">
              <a:latin typeface="+mn-lt"/>
              <a:ea typeface="Arial Unicode MS" pitchFamily="34" charset="-128"/>
              <a:cs typeface="Arial Unicode MS" pitchFamily="34" charset="-128"/>
            </a:endParaRPr>
          </a:p>
          <a:p>
            <a:pPr algn="l">
              <a:buClr>
                <a:srgbClr val="FF0000"/>
              </a:buClr>
              <a:buFont typeface="Wingdings" pitchFamily="2" charset="2"/>
              <a:buChar char="Ø"/>
            </a:pPr>
            <a:r>
              <a:rPr lang="en-US" sz="1600" dirty="0">
                <a:latin typeface="+mn-lt"/>
                <a:ea typeface="Arial Unicode MS" pitchFamily="34" charset="-128"/>
                <a:cs typeface="Arial Unicode MS" pitchFamily="34" charset="-128"/>
              </a:rPr>
              <a:t> Atari’s best selling arcade game of all time generating over $525M in revenue</a:t>
            </a:r>
          </a:p>
          <a:p>
            <a:pPr algn="l">
              <a:buClr>
                <a:srgbClr val="FF0000"/>
              </a:buClr>
              <a:buFont typeface="Wingdings" pitchFamily="2" charset="2"/>
              <a:buChar char="Ø"/>
            </a:pPr>
            <a:endParaRPr lang="en-US" sz="1600" dirty="0">
              <a:latin typeface="+mn-lt"/>
              <a:ea typeface="Arial Unicode MS" pitchFamily="34" charset="-128"/>
              <a:cs typeface="Arial Unicode MS" pitchFamily="34" charset="-128"/>
            </a:endParaRPr>
          </a:p>
          <a:p>
            <a:pPr>
              <a:buClr>
                <a:srgbClr val="FF0000"/>
              </a:buClr>
              <a:buFont typeface="Wingdings" pitchFamily="2" charset="2"/>
              <a:buChar char="Ø"/>
            </a:pPr>
            <a:r>
              <a:rPr lang="en-US" sz="1600" dirty="0">
                <a:latin typeface="+mn-lt"/>
                <a:ea typeface="Arial Unicode MS" pitchFamily="34" charset="-128"/>
                <a:cs typeface="Arial Unicode MS" pitchFamily="34" charset="-128"/>
              </a:rPr>
              <a:t> </a:t>
            </a:r>
            <a:r>
              <a:rPr lang="en-US" sz="1600" i="1" dirty="0"/>
              <a:t>Asteroids</a:t>
            </a:r>
            <a:r>
              <a:rPr lang="en-US" sz="1600" dirty="0"/>
              <a:t> was ranked fourth on </a:t>
            </a:r>
            <a:r>
              <a:rPr lang="en-US" sz="1600" i="1" dirty="0">
                <a:hlinkClick r:id="rId3" tooltip="Retro Gamer"/>
              </a:rPr>
              <a:t>Retro Gamer</a:t>
            </a:r>
            <a:r>
              <a:rPr lang="en-US" sz="1600" dirty="0"/>
              <a:t>'s list of "Top 25 Arcade Games"</a:t>
            </a:r>
            <a:endParaRPr lang="en-US" sz="1600" dirty="0">
              <a:latin typeface="+mn-lt"/>
              <a:ea typeface="Arial Unicode MS" pitchFamily="34" charset="-128"/>
              <a:cs typeface="Arial Unicode MS" pitchFamily="34" charset="-128"/>
            </a:endParaRPr>
          </a:p>
          <a:p>
            <a:pPr algn="l">
              <a:buClr>
                <a:srgbClr val="FF0000"/>
              </a:buClr>
              <a:buFont typeface="Wingdings" pitchFamily="2" charset="2"/>
              <a:buChar char="Ø"/>
            </a:pPr>
            <a:endParaRPr lang="en-US" sz="1600" dirty="0">
              <a:latin typeface="+mn-lt"/>
              <a:ea typeface="Arial Unicode MS" pitchFamily="34" charset="-128"/>
              <a:cs typeface="Arial Unicode MS" pitchFamily="34" charset="-128"/>
            </a:endParaRPr>
          </a:p>
          <a:p>
            <a:pPr algn="l">
              <a:buClr>
                <a:srgbClr val="FF0000"/>
              </a:buClr>
              <a:buFont typeface="Wingdings" pitchFamily="2" charset="2"/>
              <a:buChar char="Ø"/>
            </a:pPr>
            <a:r>
              <a:rPr lang="en-US" sz="1600" dirty="0">
                <a:latin typeface="+mn-lt"/>
                <a:ea typeface="Arial Unicode MS" pitchFamily="34" charset="-128"/>
                <a:cs typeface="Arial Unicode MS" pitchFamily="34" charset="-128"/>
              </a:rPr>
              <a:t> Top Seller in Apple </a:t>
            </a:r>
            <a:r>
              <a:rPr lang="en-US" sz="1600" dirty="0" err="1">
                <a:latin typeface="+mn-lt"/>
                <a:ea typeface="Arial Unicode MS" pitchFamily="34" charset="-128"/>
                <a:cs typeface="Arial Unicode MS" pitchFamily="34" charset="-128"/>
              </a:rPr>
              <a:t>Appstore</a:t>
            </a:r>
            <a:r>
              <a:rPr lang="en-US" sz="1600" dirty="0">
                <a:latin typeface="+mn-lt"/>
                <a:ea typeface="Arial Unicode MS" pitchFamily="34" charset="-128"/>
                <a:cs typeface="Arial Unicode MS" pitchFamily="34" charset="-128"/>
              </a:rPr>
              <a:t> and Google Play in Atari’s Greatest Hits</a:t>
            </a:r>
          </a:p>
          <a:p>
            <a:pPr algn="l">
              <a:buClr>
                <a:srgbClr val="FF0000"/>
              </a:buClr>
            </a:pPr>
            <a:endParaRPr lang="en-US" sz="1600" dirty="0">
              <a:latin typeface="+mn-lt"/>
              <a:ea typeface="Arial Unicode MS" pitchFamily="34" charset="-128"/>
              <a:cs typeface="Arial Unicode MS" pitchFamily="34" charset="-128"/>
            </a:endParaRPr>
          </a:p>
        </p:txBody>
      </p:sp>
      <p:pic>
        <p:nvPicPr>
          <p:cNvPr id="8" name="Picture 7">
            <a:extLst>
              <a:ext uri="{FF2B5EF4-FFF2-40B4-BE49-F238E27FC236}">
                <a16:creationId xmlns:a16="http://schemas.microsoft.com/office/drawing/2014/main" id="{2614D60A-936B-4435-A2D2-9DBD34C533AA}"/>
              </a:ext>
            </a:extLst>
          </p:cNvPr>
          <p:cNvPicPr>
            <a:picLocks noChangeAspect="1"/>
          </p:cNvPicPr>
          <p:nvPr/>
        </p:nvPicPr>
        <p:blipFill>
          <a:blip r:embed="rId4"/>
          <a:stretch>
            <a:fillRect/>
          </a:stretch>
        </p:blipFill>
        <p:spPr>
          <a:xfrm>
            <a:off x="482798" y="3392174"/>
            <a:ext cx="2597647" cy="1499746"/>
          </a:xfrm>
          <a:prstGeom prst="rect">
            <a:avLst/>
          </a:prstGeom>
        </p:spPr>
      </p:pic>
      <p:pic>
        <p:nvPicPr>
          <p:cNvPr id="9" name="Picture 8">
            <a:extLst>
              <a:ext uri="{FF2B5EF4-FFF2-40B4-BE49-F238E27FC236}">
                <a16:creationId xmlns:a16="http://schemas.microsoft.com/office/drawing/2014/main" id="{C5DDE06F-5934-4519-AFE3-52FB7DB5FB8C}"/>
              </a:ext>
            </a:extLst>
          </p:cNvPr>
          <p:cNvPicPr>
            <a:picLocks noChangeAspect="1"/>
          </p:cNvPicPr>
          <p:nvPr/>
        </p:nvPicPr>
        <p:blipFill>
          <a:blip r:embed="rId5"/>
          <a:stretch>
            <a:fillRect/>
          </a:stretch>
        </p:blipFill>
        <p:spPr>
          <a:xfrm>
            <a:off x="3442851" y="3392174"/>
            <a:ext cx="5029636" cy="1499746"/>
          </a:xfrm>
          <a:prstGeom prst="rect">
            <a:avLst/>
          </a:prstGeom>
        </p:spPr>
      </p:pic>
      <p:sp>
        <p:nvSpPr>
          <p:cNvPr id="10" name="TextBox 12">
            <a:extLst>
              <a:ext uri="{FF2B5EF4-FFF2-40B4-BE49-F238E27FC236}">
                <a16:creationId xmlns:a16="http://schemas.microsoft.com/office/drawing/2014/main" id="{57094086-19CF-4976-8B87-4C6787F978AC}"/>
              </a:ext>
            </a:extLst>
          </p:cNvPr>
          <p:cNvSpPr txBox="1">
            <a:spLocks noChangeArrowheads="1"/>
          </p:cNvSpPr>
          <p:nvPr/>
        </p:nvSpPr>
        <p:spPr bwMode="auto">
          <a:xfrm>
            <a:off x="3771900" y="5029200"/>
            <a:ext cx="1600200" cy="276225"/>
          </a:xfrm>
          <a:prstGeom prst="rect">
            <a:avLst/>
          </a:prstGeom>
          <a:noFill/>
          <a:ln w="9525">
            <a:noFill/>
            <a:miter lim="800000"/>
            <a:headEnd/>
            <a:tailEnd/>
          </a:ln>
        </p:spPr>
        <p:txBody>
          <a:bodyPr>
            <a:spAutoFit/>
          </a:bodyPr>
          <a:lstStyle/>
          <a:p>
            <a:pPr algn="l"/>
            <a:r>
              <a:rPr lang="en-US" sz="1200" dirty="0">
                <a:cs typeface="Times New Roman" pitchFamily="18" charset="0"/>
              </a:rPr>
              <a:t>Original Gameplay</a:t>
            </a:r>
          </a:p>
        </p:txBody>
      </p:sp>
      <p:sp>
        <p:nvSpPr>
          <p:cNvPr id="12" name="TextBox 13">
            <a:extLst>
              <a:ext uri="{FF2B5EF4-FFF2-40B4-BE49-F238E27FC236}">
                <a16:creationId xmlns:a16="http://schemas.microsoft.com/office/drawing/2014/main" id="{6CBB4821-8456-42DD-902B-DC31D9FDAA3C}"/>
              </a:ext>
            </a:extLst>
          </p:cNvPr>
          <p:cNvSpPr txBox="1">
            <a:spLocks noChangeArrowheads="1"/>
          </p:cNvSpPr>
          <p:nvPr/>
        </p:nvSpPr>
        <p:spPr bwMode="auto">
          <a:xfrm>
            <a:off x="6404533" y="5037083"/>
            <a:ext cx="1905000" cy="276225"/>
          </a:xfrm>
          <a:prstGeom prst="rect">
            <a:avLst/>
          </a:prstGeom>
          <a:noFill/>
          <a:ln w="9525">
            <a:noFill/>
            <a:miter lim="800000"/>
            <a:headEnd/>
            <a:tailEnd/>
          </a:ln>
        </p:spPr>
        <p:txBody>
          <a:bodyPr>
            <a:spAutoFit/>
          </a:bodyPr>
          <a:lstStyle/>
          <a:p>
            <a:pPr algn="l"/>
            <a:r>
              <a:rPr lang="en-US" sz="1200" dirty="0">
                <a:cs typeface="Times New Roman" pitchFamily="18" charset="0"/>
              </a:rPr>
              <a:t>PSP Gameplay 2007</a:t>
            </a:r>
          </a:p>
        </p:txBody>
      </p:sp>
      <p:sp>
        <p:nvSpPr>
          <p:cNvPr id="13" name="TextBox 12">
            <a:extLst>
              <a:ext uri="{FF2B5EF4-FFF2-40B4-BE49-F238E27FC236}">
                <a16:creationId xmlns:a16="http://schemas.microsoft.com/office/drawing/2014/main" id="{53692876-3F8F-47D2-A350-77F0A685F32D}"/>
              </a:ext>
            </a:extLst>
          </p:cNvPr>
          <p:cNvSpPr txBox="1"/>
          <p:nvPr/>
        </p:nvSpPr>
        <p:spPr>
          <a:xfrm>
            <a:off x="856639" y="5037083"/>
            <a:ext cx="1572866" cy="461665"/>
          </a:xfrm>
          <a:prstGeom prst="rect">
            <a:avLst/>
          </a:prstGeom>
          <a:noFill/>
        </p:spPr>
        <p:txBody>
          <a:bodyPr wrap="none" rtlCol="0">
            <a:spAutoFit/>
          </a:bodyPr>
          <a:lstStyle/>
          <a:p>
            <a:pPr algn="ctr"/>
            <a:r>
              <a:rPr lang="en-US" sz="1200" dirty="0"/>
              <a:t>Globally recognized,</a:t>
            </a:r>
          </a:p>
          <a:p>
            <a:pPr algn="ctr"/>
            <a:r>
              <a:rPr lang="en-US" sz="1200" dirty="0"/>
              <a:t>iconic imagery</a:t>
            </a:r>
          </a:p>
        </p:txBody>
      </p:sp>
    </p:spTree>
    <p:extLst>
      <p:ext uri="{BB962C8B-B14F-4D97-AF65-F5344CB8AC3E}">
        <p14:creationId xmlns:p14="http://schemas.microsoft.com/office/powerpoint/2010/main" val="898538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txBox="1">
            <a:spLocks/>
          </p:cNvSpPr>
          <p:nvPr/>
        </p:nvSpPr>
        <p:spPr bwMode="auto">
          <a:xfrm>
            <a:off x="9525" y="284163"/>
            <a:ext cx="5916613"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Tx/>
              <a:buNone/>
            </a:pPr>
            <a:endParaRPr lang="en-US" altLang="en-US" sz="2400" b="1">
              <a:solidFill>
                <a:schemeClr val="bg1"/>
              </a:solidFill>
            </a:endParaRPr>
          </a:p>
        </p:txBody>
      </p:sp>
      <p:pic>
        <p:nvPicPr>
          <p:cNvPr id="61443" name="Picture 2" descr="http://consol-games.net/uploads/posts/2011-08/1314176724_6f199f4cc59882240fedd5ce738c0a2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3288" y="869950"/>
            <a:ext cx="201295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descr="http://www.realmofgaming.com/screenshots/psp/AtariClassicsEvolved/Atari_Classics_Evolved-PSPScreenshots18029Missile%20Command%202%20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313" y="1357313"/>
            <a:ext cx="3646487"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Rectangle 1"/>
          <p:cNvSpPr>
            <a:spLocks noChangeArrowheads="1"/>
          </p:cNvSpPr>
          <p:nvPr/>
        </p:nvSpPr>
        <p:spPr bwMode="auto">
          <a:xfrm>
            <a:off x="461963" y="3968750"/>
            <a:ext cx="7975600" cy="2584450"/>
          </a:xfrm>
          <a:prstGeom prst="rect">
            <a:avLst/>
          </a:prstGeom>
          <a:noFill/>
          <a:ln>
            <a:noFill/>
          </a:ln>
          <a:extLst>
            <a:ext uri="{909E8E84-426E-40dd-AFC4-6F175D3DCCD1}"/>
            <a:ext uri="{91240B29-F687-4f45-9708-019B960494DF}"/>
          </a:extLst>
        </p:spPr>
        <p:txBody>
          <a:bodyPr>
            <a:spAutoFit/>
          </a:bodyPr>
          <a:lstStyle>
            <a:lvl1pPr marL="285750" indent="-28575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marL="0" indent="0">
              <a:spcBef>
                <a:spcPct val="0"/>
              </a:spcBef>
              <a:buFont typeface="Arial" panose="020B0604020202020204" pitchFamily="34" charset="0"/>
              <a:buNone/>
              <a:defRPr/>
            </a:pPr>
            <a:r>
              <a:rPr lang="en-US" altLang="en-US" sz="1600" i="1" dirty="0">
                <a:solidFill>
                  <a:srgbClr val="000000"/>
                </a:solidFill>
              </a:rPr>
              <a:t>-</a:t>
            </a:r>
            <a:r>
              <a:rPr lang="en-US" altLang="en-US" sz="1600" b="1" i="1" dirty="0">
                <a:solidFill>
                  <a:srgbClr val="000000"/>
                </a:solidFill>
              </a:rPr>
              <a:t>Atari Classics Evolved</a:t>
            </a:r>
            <a:r>
              <a:rPr lang="en-US" altLang="en-US" sz="1600" dirty="0">
                <a:solidFill>
                  <a:srgbClr val="000000"/>
                </a:solidFill>
              </a:rPr>
              <a:t>, released in 2007, features games including </a:t>
            </a:r>
            <a:r>
              <a:rPr lang="en-US" altLang="en-US" sz="1600" b="1" i="1" dirty="0">
                <a:solidFill>
                  <a:srgbClr val="000000"/>
                </a:solidFill>
              </a:rPr>
              <a:t>Asteroids</a:t>
            </a:r>
            <a:r>
              <a:rPr lang="en-US" altLang="en-US" sz="1600" dirty="0">
                <a:solidFill>
                  <a:srgbClr val="000000"/>
                </a:solidFill>
              </a:rPr>
              <a:t>, </a:t>
            </a:r>
            <a:r>
              <a:rPr lang="en-US" altLang="en-US" sz="1600" b="1" i="1" dirty="0">
                <a:solidFill>
                  <a:srgbClr val="000000"/>
                </a:solidFill>
              </a:rPr>
              <a:t>Asteroids Deluxe, </a:t>
            </a:r>
            <a:r>
              <a:rPr lang="en-US" altLang="en-US" sz="1600" b="1" i="1" dirty="0" err="1">
                <a:solidFill>
                  <a:srgbClr val="000000"/>
                </a:solidFill>
              </a:rPr>
              <a:t>Battlezone</a:t>
            </a:r>
            <a:r>
              <a:rPr lang="en-US" altLang="en-US" sz="1600" b="1" i="1" dirty="0">
                <a:solidFill>
                  <a:srgbClr val="000000"/>
                </a:solidFill>
              </a:rPr>
              <a:t>, Centipede, Lunar Lander, Millipede, Missile Command, Super Breakout, Tempest, Warlords </a:t>
            </a:r>
            <a:r>
              <a:rPr lang="en-US" altLang="en-US" sz="1600" dirty="0">
                <a:solidFill>
                  <a:srgbClr val="000000"/>
                </a:solidFill>
              </a:rPr>
              <a:t>and</a:t>
            </a:r>
            <a:r>
              <a:rPr lang="en-US" altLang="en-US" sz="1600" b="1" i="1" dirty="0">
                <a:solidFill>
                  <a:srgbClr val="000000"/>
                </a:solidFill>
              </a:rPr>
              <a:t> Pong. </a:t>
            </a:r>
          </a:p>
          <a:p>
            <a:pPr marL="0" indent="0">
              <a:spcBef>
                <a:spcPct val="0"/>
              </a:spcBef>
              <a:buFont typeface="Arial" panose="020B0604020202020204" pitchFamily="34" charset="0"/>
              <a:buNone/>
              <a:defRPr/>
            </a:pPr>
            <a:r>
              <a:rPr lang="en-US" altLang="en-US" sz="1600" dirty="0">
                <a:solidFill>
                  <a:srgbClr val="000000"/>
                </a:solidFill>
              </a:rPr>
              <a:t>-The titles are presented in both their original and evolved versions maintaining original gameplay while providing up-to-date graphics. </a:t>
            </a:r>
          </a:p>
          <a:p>
            <a:pPr marL="0" indent="0">
              <a:spcBef>
                <a:spcPct val="0"/>
              </a:spcBef>
              <a:buFont typeface="Arial" panose="020B0604020202020204" pitchFamily="34" charset="0"/>
              <a:buNone/>
              <a:defRPr/>
            </a:pPr>
            <a:r>
              <a:rPr lang="en-US" altLang="en-US" sz="1600" dirty="0">
                <a:solidFill>
                  <a:srgbClr val="000000"/>
                </a:solidFill>
              </a:rPr>
              <a:t>-In addition to the "evolved" titles, an additional 60 original Atari 2600 titles can be played. </a:t>
            </a:r>
          </a:p>
          <a:p>
            <a:pPr marL="0" indent="0">
              <a:spcBef>
                <a:spcPct val="0"/>
              </a:spcBef>
              <a:buFont typeface="Arial" panose="020B0604020202020204" pitchFamily="34" charset="0"/>
              <a:buNone/>
              <a:defRPr/>
            </a:pPr>
            <a:r>
              <a:rPr lang="en-US" altLang="en-US" sz="1600" dirty="0">
                <a:solidFill>
                  <a:srgbClr val="000000"/>
                </a:solidFill>
              </a:rPr>
              <a:t>-Online leaderboards are also available for the original coin operated games.</a:t>
            </a:r>
          </a:p>
          <a:p>
            <a:pPr marL="0" indent="0">
              <a:spcBef>
                <a:spcPct val="0"/>
              </a:spcBef>
              <a:buFont typeface="Arial" panose="020B0604020202020204" pitchFamily="34" charset="0"/>
              <a:buNone/>
              <a:defRPr/>
            </a:pPr>
            <a:r>
              <a:rPr lang="en-US" altLang="en-US" sz="1600" dirty="0">
                <a:solidFill>
                  <a:srgbClr val="000000"/>
                </a:solidFill>
              </a:rPr>
              <a:t>-Gameplay Video:</a:t>
            </a:r>
            <a:r>
              <a:rPr lang="en-US" sz="1600" dirty="0"/>
              <a:t> </a:t>
            </a:r>
            <a:r>
              <a:rPr lang="en-US" sz="1600" dirty="0">
                <a:hlinkClick r:id="rId4"/>
              </a:rPr>
              <a:t>https://www.youtube.com/watch?v=sTACKXuCsjM </a:t>
            </a:r>
            <a:endParaRPr lang="en-US" altLang="en-US" sz="1600" dirty="0">
              <a:solidFill>
                <a:srgbClr val="000000"/>
              </a:solidFill>
            </a:endParaRPr>
          </a:p>
          <a:p>
            <a:pPr>
              <a:spcBef>
                <a:spcPct val="0"/>
              </a:spcBef>
              <a:buFontTx/>
              <a:buChar char="-"/>
              <a:defRPr/>
            </a:pPr>
            <a:endParaRPr lang="en-US" altLang="en-US" sz="1600" dirty="0"/>
          </a:p>
        </p:txBody>
      </p:sp>
      <p:pic>
        <p:nvPicPr>
          <p:cNvPr id="61446" name="Picture 8" descr="http://ecx.images-amazon.com/images/I/41w8f71MM3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88" y="1357313"/>
            <a:ext cx="3465512"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Atari Classics: Evolved</a:t>
            </a:r>
          </a:p>
        </p:txBody>
      </p:sp>
      <p:sp>
        <p:nvSpPr>
          <p:cNvPr id="3" name="Footer Placeholder 2">
            <a:extLst>
              <a:ext uri="{FF2B5EF4-FFF2-40B4-BE49-F238E27FC236}">
                <a16:creationId xmlns:a16="http://schemas.microsoft.com/office/drawing/2014/main" id="{9D51A0F9-6EEA-4623-B6CF-3C2346DEA81F}"/>
              </a:ext>
            </a:extLst>
          </p:cNvPr>
          <p:cNvSpPr>
            <a:spLocks noGrp="1"/>
          </p:cNvSpPr>
          <p:nvPr>
            <p:ph type="ftr" sz="quarter" idx="11"/>
          </p:nvPr>
        </p:nvSpPr>
        <p:spPr>
          <a:xfrm>
            <a:off x="33528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2A20B3CA-FFA7-43C0-B9E3-3636E299A9AF}"/>
              </a:ext>
            </a:extLst>
          </p:cNvPr>
          <p:cNvSpPr>
            <a:spLocks noGrp="1"/>
          </p:cNvSpPr>
          <p:nvPr>
            <p:ph type="sldNum" sz="quarter" idx="12"/>
          </p:nvPr>
        </p:nvSpPr>
        <p:spPr/>
        <p:txBody>
          <a:bodyPr/>
          <a:lstStyle/>
          <a:p>
            <a:pPr>
              <a:defRPr/>
            </a:pPr>
            <a:fld id="{AF15303D-36A2-45CC-B7D7-8289935320F0}" type="slidenum">
              <a:rPr lang="en-US" altLang="en-US" sz="800" b="1" smtClean="0"/>
              <a:pPr>
                <a:defRPr/>
              </a:pPr>
              <a:t>19</a:t>
            </a:fld>
            <a:endParaRPr lang="en-US" altLang="en-US" sz="8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4"/>
          <p:cNvSpPr>
            <a:spLocks noGrp="1"/>
          </p:cNvSpPr>
          <p:nvPr>
            <p:ph type="title"/>
          </p:nvPr>
        </p:nvSpPr>
        <p:spPr>
          <a:xfrm>
            <a:off x="0" y="0"/>
            <a:ext cx="9144000" cy="685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IP List (Highlighted Links are Included in Deck)</a:t>
            </a:r>
          </a:p>
        </p:txBody>
      </p:sp>
      <p:sp>
        <p:nvSpPr>
          <p:cNvPr id="4" name="Rectangle 3"/>
          <p:cNvSpPr/>
          <p:nvPr/>
        </p:nvSpPr>
        <p:spPr>
          <a:xfrm>
            <a:off x="0" y="700314"/>
            <a:ext cx="9144000" cy="6172200"/>
          </a:xfrm>
          <a:prstGeom prst="rect">
            <a:avLst/>
          </a:prstGeom>
        </p:spPr>
        <p:txBody>
          <a:bodyPr numCol="6">
            <a:spAutoFit/>
          </a:bodyPr>
          <a:lstStyle/>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 action="ppaction://hlinksldjump"/>
              </a:rPr>
              <a:t>3D Asteroids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3" action="ppaction://hlinksldjump"/>
              </a:rPr>
              <a:t>3D Tic-Tac-Toe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4" action="ppaction://hlinksldjump"/>
              </a:rPr>
              <a:t>A Game of Concentration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5" action="ppaction://hlinksldjump"/>
              </a:rPr>
              <a:t>Act of War: Direct Action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6" action="ppaction://hlinksldjump"/>
              </a:rPr>
              <a:t>Act of War: High Treason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7" action="ppaction://hlinksldjump"/>
              </a:rPr>
              <a:t>Adventure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8" action="ppaction://hlinksldjump"/>
              </a:rPr>
              <a:t>Adventure II</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9" action="ppaction://hlinksldjump"/>
              </a:rPr>
              <a:t>Agent X *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Airborne Ranger</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0" action="ppaction://hlinksldjump"/>
              </a:rPr>
              <a:t>Air-Sea Battle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1" action="ppaction://hlinksldjump"/>
              </a:rPr>
              <a:t>Akka </a:t>
            </a: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1" action="ppaction://hlinksldjump"/>
              </a:rPr>
              <a:t>Arrh</a:t>
            </a: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1" action="ppaction://hlinksldjump"/>
              </a:rPr>
              <a:t> *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2" action="ppaction://hlinksldjump"/>
              </a:rPr>
              <a:t>Alien Brigade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3" action="ppaction://hlinksldjump"/>
              </a:rPr>
              <a:t>Alone In the Dark</a:t>
            </a:r>
            <a:endPar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14" action="ppaction://hlinksldjump"/>
              </a:rPr>
              <a:t>Alone in the Dark: Illumination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5" action="ppaction://hlinksldjump"/>
              </a:rPr>
              <a:t>Alpha 1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6" action="ppaction://hlinksldjump"/>
              </a:rPr>
              <a:t>Anti-Aircraft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6" action="ppaction://hlinksldjump"/>
              </a:rPr>
              <a:t>Aquaventure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7" action="ppaction://hlinksldjump"/>
              </a:rPr>
              <a:t>Asteroids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Asteroids Deluxe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Asteroids On-line </a:t>
            </a: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Asteroids: Gunner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Asteroids: Gunner+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Atari 80 Classic Games in One!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Atari Anniversary Advance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Atari Anniversary Edition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Atari Anthology</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Atari Arcade Hits: Volume 1</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Atari Arcade Hits: Volume 2</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Atari Baseball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Atari Basketball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Atari Casino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8" action="ppaction://hlinksldjump"/>
              </a:rPr>
              <a:t>Atari Classics: Evolved</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Atari Football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9" action="ppaction://hlinksldjump"/>
              </a:rPr>
              <a:t>Atari Greatest Hits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0" action="ppaction://hlinksldjump"/>
              </a:rPr>
              <a:t>Atari Greatest Hits: Volume 1</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1" action="ppaction://hlinksldjump"/>
              </a:rPr>
              <a:t>Atari Greatest Hits: Volume 2</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Atari Mini Golf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2" action="ppaction://hlinksldjump"/>
              </a:rPr>
              <a:t>Atari Outlaw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Atari Revival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Atari Soccer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Atari Video Cube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3" action="ppaction://hlinksldjump"/>
              </a:rPr>
              <a:t>Avalanche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4" action="ppaction://hlinksldjump"/>
              </a:rPr>
              <a:t>Backgammon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5" action="ppaction://hlinksldjump"/>
              </a:rPr>
              <a:t>Barroom Baseball</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Basic Programming</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Basketball</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6" action="ppaction://hlinksldjump"/>
              </a:rPr>
              <a:t>Basketbrawl</a:t>
            </a:r>
            <a:endPar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Bionic Breakthrough</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7" action="ppaction://hlinksldjump"/>
              </a:rPr>
              <a:t>Black Belt</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Black Jack</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8" action="ppaction://hlinksldjump"/>
              </a:rPr>
              <a:t>Black Widow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Boogie Demo</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Booty</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Bowling</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Boxing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Brain Games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9" action="ppaction://hlinksldjump"/>
              </a:rPr>
              <a:t>Breakout</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Breakout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Breakout Boost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30" action="ppaction://hlinksldjump"/>
              </a:rPr>
              <a:t>Canyon Bomber</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31" action="ppaction://hlinksldjump"/>
              </a:rPr>
              <a:t>Casino</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32" action="ppaction://hlinksldjump"/>
              </a:rPr>
              <a:t>Castles and Catapults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33" action="ppaction://hlinksldjump"/>
              </a:rPr>
              <a:t>Caverns of Mars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34" action="ppaction://hlinksldjump"/>
              </a:rPr>
              <a:t>Centipede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Centipede: Infestation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Centipede: Origins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Championship Soccer</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35" action="ppaction://hlinksldjump"/>
              </a:rPr>
              <a:t>Circus Atari</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36" action="ppaction://hlinksldjump"/>
              </a:rPr>
              <a:t>Cloak &amp; Dagger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37" action="ppaction://hlinksldjump"/>
              </a:rPr>
              <a:t>Cloud 9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38" action="ppaction://hlinksldjump"/>
              </a:rPr>
              <a:t>Codebreaker</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39" action="ppaction://hlinksldjump"/>
              </a:rPr>
              <a:t>Combat</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40" action="ppaction://hlinksldjump"/>
              </a:rPr>
              <a:t>Cops 'N Robbers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41" action="ppaction://hlinksldjump"/>
              </a:rPr>
              <a:t>Countermeasure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42" action="ppaction://hlinksldjump"/>
              </a:rPr>
              <a:t>Crash 'N Score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43" action="ppaction://hlinksldjump"/>
              </a:rPr>
              <a:t>Crystal Castles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44" action="ppaction://hlinksldjump"/>
              </a:rPr>
              <a:t>Dark Chambers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45" action="ppaction://hlinksldjump"/>
              </a:rPr>
              <a:t>Demons to Diamonds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46" action="ppaction://hlinksldjump"/>
              </a:rPr>
              <a:t>Desert Falcon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Destroyer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47" action="ppaction://hlinksldjump"/>
              </a:rPr>
              <a:t>Doctor Pong "aka Puppy Pong"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48" action="ppaction://hlinksldjump"/>
              </a:rPr>
              <a:t>Dodge </a:t>
            </a: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48" action="ppaction://hlinksldjump"/>
              </a:rPr>
              <a:t>’Em</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Dominos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Double Dunk</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Drag Race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Fast Freddie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49" action="ppaction://hlinksldjump"/>
              </a:rPr>
              <a:t>Fatal Run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50" action="ppaction://hlinksldjump"/>
              </a:rPr>
              <a:t>Final Legacy</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Fire Truck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Firefox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Flag Capture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Flyball</a:t>
            </a: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51" action="ppaction://hlinksldjump"/>
              </a:rPr>
              <a:t>Food Fight (Charley Chuck's)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Football</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52" action="ppaction://hlinksldjump"/>
              </a:rPr>
              <a:t>Frisky Tom</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Frog Pond</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Fun With Numbers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Gerry the Germ Goes Body </a:t>
            </a: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Poppin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Goal 4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Golf</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53" action="ppaction://hlinksldjump"/>
              </a:rPr>
              <a:t>Gotcha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54" action="ppaction://hlinksldjump"/>
              </a:rPr>
              <a:t>Gran </a:t>
            </a: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54" action="ppaction://hlinksldjump"/>
              </a:rPr>
              <a:t>Trak</a:t>
            </a: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54" action="ppaction://hlinksldjump"/>
              </a:rPr>
              <a:t> 10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Gran </a:t>
            </a: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Trak</a:t>
            </a: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20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55" action="ppaction://hlinksldjump"/>
              </a:rPr>
              <a:t>Gravitar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Hangman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56" action="ppaction://hlinksldjump"/>
              </a:rPr>
              <a:t>Haunted House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57" action="ppaction://hlinksldjump"/>
              </a:rPr>
              <a:t>HiWay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Holey </a:t>
            </a: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Moley</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Home Run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58" action="ppaction://hlinksldjump"/>
              </a:rPr>
              <a:t>Human Cannonball</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Hunt &amp; Score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 Robot</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Indy 4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Indy 500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Jet Fighter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LeMans</a:t>
            </a: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59" action="ppaction://hlinksldjump"/>
              </a:rPr>
              <a:t>Liberator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60" action="ppaction://hlinksldjump"/>
              </a:rPr>
              <a:t>Lunar Battle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61" action="ppaction://hlinksldjump"/>
              </a:rPr>
              <a:t>Lunar Lander </a:t>
            </a: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62" action="ppaction://hlinksldjump"/>
              </a:rPr>
              <a:t>Major Havoc </a:t>
            </a: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Maze Craze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63" action="ppaction://hlinksldjump"/>
              </a:rPr>
              <a:t>Meebzork</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64" action="ppaction://hlinksldjump"/>
              </a:rPr>
              <a:t>Meltdown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Micro-gammon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65" action="ppaction://hlinksldjump"/>
              </a:rPr>
              <a:t>Millipede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66" action="ppaction://hlinksldjump"/>
              </a:rPr>
              <a:t>Mind Maze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Miniature Golf</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67" action="ppaction://hlinksldjump"/>
              </a:rPr>
              <a:t>Minimum</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66" action="ppaction://hlinksldjump"/>
              </a:rPr>
              <a:t>Missile Command</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Missile Command 2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Missile Command 3D</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Monstercise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68" action="ppaction://hlinksldjump"/>
              </a:rPr>
              <a:t>Monte Carlo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69" action="ppaction://hlinksldjump"/>
              </a:rPr>
              <a:t>Motor Psycho</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MotoRodeo</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62" action="ppaction://hlinksldjump"/>
              </a:rPr>
              <a:t>Night Driver</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70" action="ppaction://hlinksldjump"/>
              </a:rPr>
              <a:t>Ninja Golf</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71" action="ppaction://hlinksldjump"/>
              </a:rPr>
              <a:t>Off the Wall</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72" action="ppaction://hlinksldjump"/>
              </a:rPr>
              <a:t>Orbit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Outlaw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Outlaw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Peek-A-Boo</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Pin Pong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73" action="ppaction://hlinksldjump"/>
              </a:rPr>
              <a:t>Planet Smashers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74" action="ppaction://hlinksldjump"/>
              </a:rPr>
              <a:t>Pong </a:t>
            </a: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Pong Doubles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Pong Tournament</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Pong World</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Pong: The Next Level</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75" action="ppaction://hlinksldjump"/>
              </a:rPr>
              <a:t>Pool Shark *</a:t>
            </a:r>
            <a:endPar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0"/>
              </a:spcBef>
              <a:spcAft>
                <a:spcPts val="0"/>
              </a:spcAft>
              <a:defRPr/>
            </a:pPr>
            <a:r>
              <a:rPr lang="en-US" sz="9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Pridefest</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Pursuit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76" action="ppaction://hlinksldjump"/>
              </a:rPr>
              <a:t>Quadra Pong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Quadrun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Quantum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Quiz Show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77" action="ppaction://hlinksldjump"/>
              </a:rPr>
              <a:t>Qwak!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78" action="ppaction://hlinksldjump"/>
              </a:rPr>
              <a:t>Radar Lock</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Realsports</a:t>
            </a: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Baseball</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Realsports</a:t>
            </a: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Basketball</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Realsports</a:t>
            </a: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Boxing</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Realsports</a:t>
            </a: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Football</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Realsports</a:t>
            </a: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Soccer</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Realsports</a:t>
            </a: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Tennis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Realsports</a:t>
            </a: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Volleyball</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Rebound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79" action="ppaction://hlinksldjump"/>
              </a:rPr>
              <a:t>Red Baron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Retro Atari Classics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Return to Haunted House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Roadrunner</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80" action="ppaction://hlinksldjump"/>
              </a:rPr>
              <a:t>RollerCoaster Tycoon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Runaway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Saboteur</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Save Mary</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Scrapyard Dog</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Secret Quest</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81" action="ppaction://hlinksldjump"/>
              </a:rPr>
              <a:t>Sentinel</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Shark Jaws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Shooting Arcade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82" action="ppaction://hlinksldjump"/>
              </a:rPr>
              <a:t>Sky Diver</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83" action="ppaction://hlinksldjump"/>
              </a:rPr>
              <a:t>Sky Raider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Slot Machine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Slot Racers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Smokey Joe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Soccer</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Solar War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84" action="ppaction://hlinksldjump"/>
              </a:rPr>
              <a:t>Solaris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85" action="ppaction://hlinksldjump"/>
              </a:rPr>
              <a:t>Space Duel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Space Race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Space War</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Space War 2000</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Spike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Spitfire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Sprint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Sprint 4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Sprint 8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Sprintmaster</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86" action="ppaction://hlinksldjump"/>
              </a:rPr>
              <a:t>Star Raiders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Star Raiders II</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Star Ship</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Steeplechase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Steeplechase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Stellar Track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Stock Car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Street Racer</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Stunt Cycle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87" action="ppaction://hlinksldjump"/>
              </a:rPr>
              <a:t>Submarine Commander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Subs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Super Asteroids &amp; Missile Command</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Super Baseball</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9" action="ppaction://hlinksldjump"/>
              </a:rPr>
              <a:t>Super Breakout</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Super Bunny Breakout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Super Football</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Superbug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Surround</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88" action="ppaction://hlinksldjump"/>
              </a:rPr>
              <a:t>Swordquest: </a:t>
            </a: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88" action="ppaction://hlinksldjump"/>
              </a:rPr>
              <a:t>Earthworld</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89" action="ppaction://hlinksldjump"/>
              </a:rPr>
              <a:t>Swordquest: </a:t>
            </a: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89" action="ppaction://hlinksldjump"/>
              </a:rPr>
              <a:t>Fireworld</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86" action="ppaction://hlinksldjump"/>
              </a:rPr>
              <a:t>Swordquest: </a:t>
            </a: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86" action="ppaction://hlinksldjump"/>
              </a:rPr>
              <a:t>Waterworld</a:t>
            </a: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86" action="ppaction://hlinksldjump"/>
              </a:rPr>
              <a:t>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90" action="ppaction://hlinksldjump"/>
              </a:rPr>
              <a:t>Tank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Tank II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Tank III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Telepathy</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91" action="ppaction://hlinksldjump"/>
              </a:rPr>
              <a:t>Tempest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92" action="ppaction://hlinksldjump"/>
              </a:rPr>
              <a:t>Tempest 2000</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Tempest: Menace of the Arcade Dwellers - Online version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Tournament Table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93" action="ppaction://hlinksldjump"/>
              </a:rPr>
              <a:t>Triple Hunt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Tubes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94" action="ppaction://hlinksldjump"/>
              </a:rPr>
              <a:t>Typo Attack</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95" action="ppaction://hlinksldjump"/>
              </a:rPr>
              <a:t>Ultra Tank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Video Checkers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Video Chess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Video Olympics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Video Pinball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96" action="ppaction://hlinksldjump"/>
              </a:rPr>
              <a:t>Warlords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97" action="ppaction://hlinksldjump"/>
              </a:rPr>
              <a:t>Wizard</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98" action="ppaction://hlinksldjump"/>
              </a:rPr>
              <a:t>Wolf Pack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Xari</a:t>
            </a: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Arena</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99" action="ppaction://hlinksldjump"/>
              </a:rPr>
              <a:t>Yar's Return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91" action="ppaction://hlinksldjump"/>
              </a:rPr>
              <a:t>Yar's Revenge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n-US" sz="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100" action="ppaction://hlinksldjump"/>
              </a:rPr>
              <a:t>Zulu</a:t>
            </a: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968625" y="2305050"/>
            <a:ext cx="7315200" cy="685800"/>
          </a:xfrm>
        </p:spPr>
        <p:txBody>
          <a:bodyPr/>
          <a:lstStyle/>
          <a:p>
            <a:pPr indent="0"/>
            <a:r>
              <a:rPr lang="en-US" altLang="en-US"/>
              <a:t>Atari Greatest Hits</a:t>
            </a:r>
          </a:p>
        </p:txBody>
      </p:sp>
      <p:pic>
        <p:nvPicPr>
          <p:cNvPr id="62467" name="Picture 2" descr="https://lh3.ggpht.com/VuRH3GMdhFW8zjk7q4OOsfnDt1dyD84wUjy7R_m9V_Bof3ciptxufbKl2QfaPG-WB8Y=w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93345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1"/>
          <p:cNvSpPr>
            <a:spLocks noChangeArrowheads="1"/>
          </p:cNvSpPr>
          <p:nvPr/>
        </p:nvSpPr>
        <p:spPr bwMode="auto">
          <a:xfrm>
            <a:off x="998538" y="4073525"/>
            <a:ext cx="78406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 typeface="Arial" panose="020B0604020202020204" pitchFamily="34" charset="0"/>
              <a:buNone/>
            </a:pPr>
            <a:r>
              <a:rPr lang="en-US" altLang="en-US" sz="1600">
                <a:solidFill>
                  <a:srgbClr val="333333"/>
                </a:solidFill>
              </a:rPr>
              <a:t>-Download for free on App Store and Google Play </a:t>
            </a:r>
          </a:p>
          <a:p>
            <a:pPr>
              <a:spcBef>
                <a:spcPct val="0"/>
              </a:spcBef>
              <a:buFont typeface="Arial" panose="020B0604020202020204" pitchFamily="34" charset="0"/>
              <a:buNone/>
            </a:pPr>
            <a:r>
              <a:rPr lang="en-US" altLang="en-US" sz="1600">
                <a:solidFill>
                  <a:srgbClr val="333333"/>
                </a:solidFill>
              </a:rPr>
              <a:t>-Over 9 million downloads in the App Store</a:t>
            </a:r>
          </a:p>
          <a:p>
            <a:pPr>
              <a:spcBef>
                <a:spcPct val="0"/>
              </a:spcBef>
              <a:buFont typeface="Arial" panose="020B0604020202020204" pitchFamily="34" charset="0"/>
              <a:buNone/>
            </a:pPr>
            <a:r>
              <a:rPr lang="en-US" altLang="en-US" sz="1600">
                <a:solidFill>
                  <a:srgbClr val="333333"/>
                </a:solidFill>
              </a:rPr>
              <a:t>-Relive the Golden Age of Gaming with a collection of the most popular retro games from the 70s and 80s, including </a:t>
            </a:r>
            <a:r>
              <a:rPr lang="en-US" altLang="en-US" sz="1600" b="1" i="1">
                <a:solidFill>
                  <a:srgbClr val="333333"/>
                </a:solidFill>
              </a:rPr>
              <a:t>Asteroids, Centipede, Warlords, Tempest</a:t>
            </a:r>
            <a:r>
              <a:rPr lang="en-US" altLang="en-US" sz="1600">
                <a:solidFill>
                  <a:srgbClr val="333333"/>
                </a:solidFill>
              </a:rPr>
              <a:t>, and many more. </a:t>
            </a:r>
          </a:p>
          <a:p>
            <a:pPr>
              <a:spcBef>
                <a:spcPct val="0"/>
              </a:spcBef>
              <a:buFont typeface="Arial" panose="020B0604020202020204" pitchFamily="34" charset="0"/>
              <a:buNone/>
            </a:pPr>
            <a:r>
              <a:rPr lang="en-US" altLang="en-US" sz="1600">
                <a:solidFill>
                  <a:srgbClr val="333333"/>
                </a:solidFill>
              </a:rPr>
              <a:t>-This extensive catalog pays homage to each of the originals, with controls designed to mimic what Atari fans remember from 30 years ago! </a:t>
            </a:r>
          </a:p>
        </p:txBody>
      </p:sp>
      <p:sp>
        <p:nvSpPr>
          <p:cNvPr id="62469" name="Title 1"/>
          <p:cNvSpPr txBox="1">
            <a:spLocks/>
          </p:cNvSpPr>
          <p:nvPr/>
        </p:nvSpPr>
        <p:spPr bwMode="auto">
          <a:xfrm>
            <a:off x="9525" y="284163"/>
            <a:ext cx="5916613"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461963" indent="-461963">
              <a:defRPr sz="2400" b="1">
                <a:solidFill>
                  <a:schemeClr val="bg1"/>
                </a:solidFill>
                <a:latin typeface="+mj-lt"/>
                <a:cs typeface="Aharoni" pitchFamily="2" charset="-79"/>
              </a:defRPr>
            </a:lvl1pPr>
            <a:lvl2pPr marL="461963" indent="-461963">
              <a:defRPr sz="2400" b="1">
                <a:solidFill>
                  <a:schemeClr val="bg1"/>
                </a:solidFill>
                <a:latin typeface="Arial" charset="0"/>
                <a:cs typeface="Aharoni" pitchFamily="2" charset="-79"/>
              </a:defRPr>
            </a:lvl2pPr>
            <a:lvl3pPr marL="461963" indent="-461963">
              <a:defRPr sz="2400" b="1">
                <a:solidFill>
                  <a:schemeClr val="bg1"/>
                </a:solidFill>
                <a:latin typeface="Arial" charset="0"/>
                <a:cs typeface="Aharoni" pitchFamily="2" charset="-79"/>
              </a:defRPr>
            </a:lvl3pPr>
            <a:lvl4pPr marL="461963" indent="-461963">
              <a:defRPr sz="2400" b="1">
                <a:solidFill>
                  <a:schemeClr val="bg1"/>
                </a:solidFill>
                <a:latin typeface="Arial" charset="0"/>
                <a:cs typeface="Aharoni" pitchFamily="2" charset="-79"/>
              </a:defRPr>
            </a:lvl4pPr>
            <a:lvl5pPr marL="461963" indent="-461963">
              <a:defRPr sz="2400" b="1">
                <a:solidFill>
                  <a:schemeClr val="bg1"/>
                </a:solidFill>
                <a:latin typeface="Arial" charset="0"/>
                <a:cs typeface="Aharoni" pitchFamily="2" charset="-79"/>
              </a:defRPr>
            </a:lvl5pPr>
            <a:lvl6pPr marL="919163" fontAlgn="base">
              <a:spcBef>
                <a:spcPct val="0"/>
              </a:spcBef>
              <a:spcAft>
                <a:spcPct val="0"/>
              </a:spcAft>
              <a:defRPr sz="2800" b="1">
                <a:solidFill>
                  <a:schemeClr val="bg1"/>
                </a:solidFill>
                <a:latin typeface="Arial" charset="0"/>
                <a:cs typeface="Aharoni" pitchFamily="2" charset="-79"/>
              </a:defRPr>
            </a:lvl6pPr>
            <a:lvl7pPr marL="1376363" fontAlgn="base">
              <a:spcBef>
                <a:spcPct val="0"/>
              </a:spcBef>
              <a:spcAft>
                <a:spcPct val="0"/>
              </a:spcAft>
              <a:defRPr sz="2800" b="1">
                <a:solidFill>
                  <a:schemeClr val="bg1"/>
                </a:solidFill>
                <a:latin typeface="Arial" charset="0"/>
                <a:cs typeface="Aharoni" pitchFamily="2" charset="-79"/>
              </a:defRPr>
            </a:lvl7pPr>
            <a:lvl8pPr marL="1833563" fontAlgn="base">
              <a:spcBef>
                <a:spcPct val="0"/>
              </a:spcBef>
              <a:spcAft>
                <a:spcPct val="0"/>
              </a:spcAft>
              <a:defRPr sz="2800" b="1">
                <a:solidFill>
                  <a:schemeClr val="bg1"/>
                </a:solidFill>
                <a:latin typeface="Arial" charset="0"/>
                <a:cs typeface="Aharoni" pitchFamily="2" charset="-79"/>
              </a:defRPr>
            </a:lvl8pPr>
            <a:lvl9pPr marL="2290763" fontAlgn="base">
              <a:spcBef>
                <a:spcPct val="0"/>
              </a:spcBef>
              <a:spcAft>
                <a:spcPct val="0"/>
              </a:spcAft>
              <a:defRPr sz="2800" b="1">
                <a:solidFill>
                  <a:schemeClr val="bg1"/>
                </a:solidFill>
                <a:latin typeface="Arial" charset="0"/>
                <a:cs typeface="Aharoni" pitchFamily="2" charset="-79"/>
              </a:defRPr>
            </a:lvl9pPr>
          </a:lstStyle>
          <a:p>
            <a:r>
              <a:rPr lang="en-US" altLang="en-US" dirty="0"/>
              <a:t>	Atari Greatest Hits (Mobile)</a:t>
            </a:r>
          </a:p>
        </p:txBody>
      </p:sp>
      <p:pic>
        <p:nvPicPr>
          <p:cNvPr id="62470" name="Picture 6" descr="iPhone Screensho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638" y="955675"/>
            <a:ext cx="159702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8" descr="iPhone Screensho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933450"/>
            <a:ext cx="1595438"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5BB02E60-E162-45D0-BB05-90B98742DF91}"/>
              </a:ext>
            </a:extLst>
          </p:cNvPr>
          <p:cNvSpPr>
            <a:spLocks noGrp="1"/>
          </p:cNvSpPr>
          <p:nvPr>
            <p:ph type="ftr" sz="quarter" idx="11"/>
          </p:nvPr>
        </p:nvSpPr>
        <p:spPr>
          <a:xfrm>
            <a:off x="32766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5AC4DB22-0258-4765-8F3D-AF22837EB444}"/>
              </a:ext>
            </a:extLst>
          </p:cNvPr>
          <p:cNvSpPr>
            <a:spLocks noGrp="1"/>
          </p:cNvSpPr>
          <p:nvPr>
            <p:ph type="sldNum" sz="quarter" idx="12"/>
          </p:nvPr>
        </p:nvSpPr>
        <p:spPr/>
        <p:txBody>
          <a:bodyPr/>
          <a:lstStyle/>
          <a:p>
            <a:pPr>
              <a:defRPr/>
            </a:pPr>
            <a:fld id="{AF15303D-36A2-45CC-B7D7-8289935320F0}" type="slidenum">
              <a:rPr lang="en-US" altLang="en-US" sz="800" b="1" smtClean="0"/>
              <a:pPr>
                <a:defRPr/>
              </a:pPr>
              <a:t>20</a:t>
            </a:fld>
            <a:endParaRPr lang="en-US" altLang="en-US" sz="8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Atari Greatest Hits Volume 1</a:t>
            </a:r>
          </a:p>
        </p:txBody>
      </p:sp>
      <p:pic>
        <p:nvPicPr>
          <p:cNvPr id="63491" name="Picture 2" descr="http://media.ign.com/games/image/object/081/081548/Ataris-Greatest-Hits-Vol-1_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8363" y="1314450"/>
            <a:ext cx="2306637"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descr="http://www.mobygames.com/images/shots/l/534651-atari-greatest-hits-volume-1-nintendo-ds-screenshot-haunt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238" y="765175"/>
            <a:ext cx="2116137"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6" descr="http://www.mobygames.com/images/shots/l/534645-atari-greatest-hits-volume-1-nintendo-ds-screenshot-tempes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765175"/>
            <a:ext cx="2133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Rectangle 2"/>
          <p:cNvSpPr>
            <a:spLocks noChangeArrowheads="1"/>
          </p:cNvSpPr>
          <p:nvPr/>
        </p:nvSpPr>
        <p:spPr bwMode="auto">
          <a:xfrm>
            <a:off x="731838" y="4335463"/>
            <a:ext cx="7877175" cy="2338387"/>
          </a:xfrm>
          <a:prstGeom prst="rect">
            <a:avLst/>
          </a:prstGeom>
          <a:noFill/>
          <a:ln>
            <a:noFill/>
          </a:ln>
          <a:extLst>
            <a:ext uri="{909E8E84-426E-40dd-AFC4-6F175D3DCCD1}"/>
            <a:ext uri="{91240B29-F687-4f45-9708-019B960494DF}"/>
          </a:extLst>
        </p:spPr>
        <p:txBody>
          <a:bodyPr>
            <a:spAutoFit/>
          </a:bodyPr>
          <a:lstStyle>
            <a:lvl1pPr marL="285750" indent="-28575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marL="0" indent="0">
              <a:spcBef>
                <a:spcPct val="0"/>
              </a:spcBef>
              <a:buFont typeface="Arial" panose="020B0604020202020204" pitchFamily="34" charset="0"/>
              <a:buNone/>
              <a:defRPr/>
            </a:pPr>
            <a:r>
              <a:rPr lang="en-US" altLang="en-US" sz="1600" dirty="0"/>
              <a:t>-Released in 2010, </a:t>
            </a:r>
            <a:r>
              <a:rPr lang="en-US" altLang="en-US" sz="1600" b="1" i="1" dirty="0"/>
              <a:t>Atari Greatest Hits Volume 1</a:t>
            </a:r>
            <a:r>
              <a:rPr lang="en-US" altLang="en-US" sz="1600" dirty="0"/>
              <a:t> delivers 50 iconic Atari games to the Nintendo DS.</a:t>
            </a:r>
          </a:p>
          <a:p>
            <a:pPr marL="0" indent="0">
              <a:spcBef>
                <a:spcPct val="0"/>
              </a:spcBef>
              <a:buFont typeface="Arial" panose="020B0604020202020204" pitchFamily="34" charset="0"/>
              <a:buNone/>
              <a:defRPr/>
            </a:pPr>
            <a:r>
              <a:rPr lang="en-US" altLang="en-US" sz="1600" dirty="0"/>
              <a:t>-The compilation game simply gives you the best of Atari's vast catalog of classic games</a:t>
            </a:r>
          </a:p>
          <a:p>
            <a:pPr marL="0" indent="0">
              <a:spcBef>
                <a:spcPct val="0"/>
              </a:spcBef>
              <a:buFont typeface="Arial" panose="020B0604020202020204" pitchFamily="34" charset="0"/>
              <a:buNone/>
              <a:defRPr/>
            </a:pPr>
            <a:r>
              <a:rPr lang="en-US" altLang="en-US" sz="1600" dirty="0"/>
              <a:t>-With 50 all-time favorites including </a:t>
            </a:r>
            <a:r>
              <a:rPr lang="en-US" altLang="en-US" sz="1600" b="1" i="1" dirty="0"/>
              <a:t>Pong, Asteroids, Centipede</a:t>
            </a:r>
            <a:r>
              <a:rPr lang="en-US" altLang="en-US" sz="1600" dirty="0"/>
              <a:t> and</a:t>
            </a:r>
            <a:r>
              <a:rPr lang="en-US" altLang="en-US" sz="1600" b="1" i="1" dirty="0"/>
              <a:t> Missile Command </a:t>
            </a:r>
            <a:r>
              <a:rPr lang="en-US" altLang="en-US" sz="1600" dirty="0"/>
              <a:t>and available single cartridge multiplayer, the fun never ends for lovers of retro gaming.</a:t>
            </a:r>
          </a:p>
          <a:p>
            <a:pPr marL="0" indent="0">
              <a:spcBef>
                <a:spcPct val="0"/>
              </a:spcBef>
              <a:buFont typeface="Arial" panose="020B0604020202020204" pitchFamily="34" charset="0"/>
              <a:buNone/>
              <a:defRPr/>
            </a:pPr>
            <a:r>
              <a:rPr lang="en-US" altLang="en-US" sz="1600" dirty="0"/>
              <a:t>-Gameplay Video: </a:t>
            </a:r>
            <a:r>
              <a:rPr lang="en-US" sz="1600" dirty="0">
                <a:hlinkClick r:id="rId5"/>
              </a:rPr>
              <a:t>https://www.youtube.com/watch?v=a5BxeFwozKw </a:t>
            </a:r>
            <a:endParaRPr lang="en-US" altLang="en-US" sz="1600" dirty="0"/>
          </a:p>
          <a:p>
            <a:pPr>
              <a:spcBef>
                <a:spcPct val="0"/>
              </a:spcBef>
              <a:buFontTx/>
              <a:buChar char="-"/>
              <a:defRPr/>
            </a:pPr>
            <a:endParaRPr lang="en-US" altLang="en-US" sz="1600" dirty="0">
              <a:solidFill>
                <a:srgbClr val="CCCCCC"/>
              </a:solidFill>
            </a:endParaRPr>
          </a:p>
        </p:txBody>
      </p:sp>
      <p:sp>
        <p:nvSpPr>
          <p:cNvPr id="3" name="Footer Placeholder 2">
            <a:extLst>
              <a:ext uri="{FF2B5EF4-FFF2-40B4-BE49-F238E27FC236}">
                <a16:creationId xmlns:a16="http://schemas.microsoft.com/office/drawing/2014/main" id="{EF51F23C-2F0B-4CA4-96E7-4200CAF82BA1}"/>
              </a:ext>
            </a:extLst>
          </p:cNvPr>
          <p:cNvSpPr>
            <a:spLocks noGrp="1"/>
          </p:cNvSpPr>
          <p:nvPr>
            <p:ph type="ftr" sz="quarter" idx="11"/>
          </p:nvPr>
        </p:nvSpPr>
        <p:spPr>
          <a:xfrm>
            <a:off x="3276600" y="6416675"/>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036C0C8C-A12B-4FE9-960B-BC4179A74DC8}"/>
              </a:ext>
            </a:extLst>
          </p:cNvPr>
          <p:cNvSpPr>
            <a:spLocks noGrp="1"/>
          </p:cNvSpPr>
          <p:nvPr>
            <p:ph type="sldNum" sz="quarter" idx="12"/>
          </p:nvPr>
        </p:nvSpPr>
        <p:spPr/>
        <p:txBody>
          <a:bodyPr/>
          <a:lstStyle/>
          <a:p>
            <a:pPr>
              <a:defRPr/>
            </a:pPr>
            <a:fld id="{AF15303D-36A2-45CC-B7D7-8289935320F0}" type="slidenum">
              <a:rPr lang="en-US" altLang="en-US" sz="800" b="1" smtClean="0"/>
              <a:pPr>
                <a:defRPr/>
              </a:pPr>
              <a:t>21</a:t>
            </a:fld>
            <a:endParaRPr lang="en-US" altLang="en-US" sz="8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9525" y="0"/>
            <a:ext cx="9134475" cy="6857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Atari Greatest Hits Volume 2</a:t>
            </a:r>
          </a:p>
        </p:txBody>
      </p:sp>
      <p:pic>
        <p:nvPicPr>
          <p:cNvPr id="64515" name="Picture 2" descr="http://ecx.images-amazon.com/images/I/618BgiyEXu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1093788"/>
            <a:ext cx="264795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descr="http://s2.n4g.com/media/11/news/720000/722923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1412875"/>
            <a:ext cx="3344863"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Rectangle 1"/>
          <p:cNvSpPr>
            <a:spLocks noChangeArrowheads="1"/>
          </p:cNvSpPr>
          <p:nvPr/>
        </p:nvSpPr>
        <p:spPr bwMode="auto">
          <a:xfrm>
            <a:off x="1335088" y="3622675"/>
            <a:ext cx="75628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 typeface="Arial" panose="020B0604020202020204" pitchFamily="34" charset="0"/>
              <a:buNone/>
            </a:pPr>
            <a:r>
              <a:rPr lang="en-US" altLang="en-US" sz="1600">
                <a:solidFill>
                  <a:srgbClr val="000000"/>
                </a:solidFill>
              </a:rPr>
              <a:t>-Released in 2011, Atari Greatest Hits Volume 2, delivers 50 more iconic Atari games to the Nintendo DS. The compilation game simply gives you the best of Atari's arcade and 2600 games. </a:t>
            </a:r>
          </a:p>
          <a:p>
            <a:pPr>
              <a:spcBef>
                <a:spcPct val="0"/>
              </a:spcBef>
              <a:buFont typeface="Arial" panose="020B0604020202020204" pitchFamily="34" charset="0"/>
              <a:buNone/>
            </a:pPr>
            <a:r>
              <a:rPr lang="en-US" altLang="en-US" sz="1600">
                <a:solidFill>
                  <a:srgbClr val="000000"/>
                </a:solidFill>
              </a:rPr>
              <a:t>-With 50 games on one cartridge and available multiplayer and iconic favorites, the fun never ends. For those who love the classic gaming experience, this handheld breakthrough is sure to guarantee hours of fun on the go.</a:t>
            </a:r>
          </a:p>
          <a:p>
            <a:pPr>
              <a:spcBef>
                <a:spcPct val="0"/>
              </a:spcBef>
              <a:buFont typeface="Arial" panose="020B0604020202020204" pitchFamily="34" charset="0"/>
              <a:buNone/>
            </a:pPr>
            <a:r>
              <a:rPr lang="en-US" altLang="en-US" sz="1600">
                <a:solidFill>
                  <a:srgbClr val="000000"/>
                </a:solidFill>
              </a:rPr>
              <a:t>-Up to 4 player single and multi-cartridge multiplayer for head-to-head titles such as </a:t>
            </a:r>
            <a:r>
              <a:rPr lang="en-US" altLang="en-US" sz="1600" b="1" i="1">
                <a:solidFill>
                  <a:srgbClr val="000000"/>
                </a:solidFill>
              </a:rPr>
              <a:t>Warlords, Street Racer, Video Olympics </a:t>
            </a:r>
            <a:r>
              <a:rPr lang="en-US" altLang="en-US" sz="1600">
                <a:solidFill>
                  <a:srgbClr val="000000"/>
                </a:solidFill>
              </a:rPr>
              <a:t>and</a:t>
            </a:r>
            <a:r>
              <a:rPr lang="en-US" altLang="en-US" sz="1600" b="1" i="1">
                <a:solidFill>
                  <a:srgbClr val="000000"/>
                </a:solidFill>
              </a:rPr>
              <a:t> Casino</a:t>
            </a:r>
            <a:r>
              <a:rPr lang="en-US" altLang="en-US" sz="1600">
                <a:solidFill>
                  <a:srgbClr val="000000"/>
                </a:solidFill>
              </a:rPr>
              <a:t>.</a:t>
            </a:r>
            <a:endParaRPr lang="en-US" altLang="en-US" sz="1600">
              <a:solidFill>
                <a:srgbClr val="CCCCCC"/>
              </a:solidFill>
            </a:endParaRPr>
          </a:p>
          <a:p>
            <a:pPr>
              <a:spcBef>
                <a:spcPct val="0"/>
              </a:spcBef>
              <a:buFont typeface="Arial" panose="020B0604020202020204" pitchFamily="34" charset="0"/>
              <a:buNone/>
            </a:pPr>
            <a:r>
              <a:rPr lang="en-US" altLang="en-US" sz="1600">
                <a:solidFill>
                  <a:srgbClr val="000000"/>
                </a:solidFill>
              </a:rPr>
              <a:t>-Special video interview series with Nolan Bushnell, founder of Atari.</a:t>
            </a:r>
          </a:p>
          <a:p>
            <a:pPr>
              <a:spcBef>
                <a:spcPct val="0"/>
              </a:spcBef>
              <a:buFont typeface="Arial" panose="020B0604020202020204" pitchFamily="34" charset="0"/>
              <a:buNone/>
            </a:pPr>
            <a:r>
              <a:rPr lang="en-US" altLang="en-US" sz="1600">
                <a:solidFill>
                  <a:srgbClr val="000000"/>
                </a:solidFill>
              </a:rPr>
              <a:t>-Gameplay Video: </a:t>
            </a:r>
            <a:r>
              <a:rPr lang="en-US" altLang="en-US" sz="1600">
                <a:hlinkClick r:id="rId4"/>
              </a:rPr>
              <a:t>https://www.youtube.com/watch?v=Jj9sha17fI4 </a:t>
            </a:r>
            <a:endParaRPr lang="en-US" altLang="en-US" sz="1600">
              <a:solidFill>
                <a:srgbClr val="CCCCCC"/>
              </a:solidFill>
            </a:endParaRPr>
          </a:p>
        </p:txBody>
      </p:sp>
      <p:sp>
        <p:nvSpPr>
          <p:cNvPr id="3" name="Footer Placeholder 2">
            <a:extLst>
              <a:ext uri="{FF2B5EF4-FFF2-40B4-BE49-F238E27FC236}">
                <a16:creationId xmlns:a16="http://schemas.microsoft.com/office/drawing/2014/main" id="{7083EFE9-A868-4ED9-A01F-490DD53E6AD2}"/>
              </a:ext>
            </a:extLst>
          </p:cNvPr>
          <p:cNvSpPr>
            <a:spLocks noGrp="1"/>
          </p:cNvSpPr>
          <p:nvPr>
            <p:ph type="ftr" sz="quarter" idx="11"/>
          </p:nvPr>
        </p:nvSpPr>
        <p:spPr>
          <a:xfrm>
            <a:off x="32766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63165184-8480-41C4-828F-DD05836457E0}"/>
              </a:ext>
            </a:extLst>
          </p:cNvPr>
          <p:cNvSpPr>
            <a:spLocks noGrp="1"/>
          </p:cNvSpPr>
          <p:nvPr>
            <p:ph type="sldNum" sz="quarter" idx="12"/>
          </p:nvPr>
        </p:nvSpPr>
        <p:spPr/>
        <p:txBody>
          <a:bodyPr/>
          <a:lstStyle/>
          <a:p>
            <a:pPr>
              <a:defRPr/>
            </a:pPr>
            <a:fld id="{AF15303D-36A2-45CC-B7D7-8289935320F0}" type="slidenum">
              <a:rPr lang="en-US" altLang="en-US" sz="800" b="1" smtClean="0"/>
              <a:pPr>
                <a:defRPr/>
              </a:pPr>
              <a:t>22</a:t>
            </a:fld>
            <a:endParaRPr lang="en-US" altLang="en-US" sz="8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Avalanche</a:t>
            </a:r>
          </a:p>
        </p:txBody>
      </p:sp>
      <p:sp>
        <p:nvSpPr>
          <p:cNvPr id="65539" name="Content Placeholder 2"/>
          <p:cNvSpPr txBox="1">
            <a:spLocks/>
          </p:cNvSpPr>
          <p:nvPr/>
        </p:nvSpPr>
        <p:spPr bwMode="auto">
          <a:xfrm>
            <a:off x="457200" y="33004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solidFill>
                <a:srgbClr val="000000"/>
              </a:solidFill>
              <a:ea typeface="MS PGothic" panose="020B0600070205080204" pitchFamily="34" charset="-128"/>
            </a:endParaRPr>
          </a:p>
          <a:p>
            <a:pPr>
              <a:buFont typeface="Arial" panose="020B0604020202020204" pitchFamily="34" charset="0"/>
              <a:buNone/>
            </a:pPr>
            <a:r>
              <a:rPr lang="en-US" altLang="en-US" sz="1600">
                <a:solidFill>
                  <a:srgbClr val="000000"/>
                </a:solidFill>
              </a:rPr>
              <a:t>-</a:t>
            </a:r>
            <a:r>
              <a:rPr lang="en-US" altLang="en-US" sz="1600" b="1" i="1">
                <a:solidFill>
                  <a:srgbClr val="000000"/>
                </a:solidFill>
              </a:rPr>
              <a:t>Avalanche</a:t>
            </a:r>
            <a:r>
              <a:rPr lang="en-US" altLang="en-US" sz="1600">
                <a:solidFill>
                  <a:srgbClr val="000000"/>
                </a:solidFill>
              </a:rPr>
              <a:t> is an arcade game released by Atari in 1978. The object is to catch falling rocks with a controllable set of paddles that diminish in number and size as the rocks fall faster and faster.</a:t>
            </a:r>
          </a:p>
          <a:p>
            <a:pPr>
              <a:buFont typeface="Arial" panose="020B0604020202020204" pitchFamily="34" charset="0"/>
              <a:buNone/>
            </a:pPr>
            <a:r>
              <a:rPr lang="en-US" altLang="en-US" sz="1600">
                <a:solidFill>
                  <a:srgbClr val="000000"/>
                </a:solidFill>
              </a:rPr>
              <a:t>-</a:t>
            </a:r>
            <a:r>
              <a:rPr lang="en-US" altLang="en-US" sz="1600" i="1">
                <a:solidFill>
                  <a:srgbClr val="000000"/>
                </a:solidFill>
              </a:rPr>
              <a:t>Avalanche</a:t>
            </a:r>
            <a:r>
              <a:rPr lang="en-US" altLang="en-US" sz="1600">
                <a:solidFill>
                  <a:srgbClr val="000000"/>
                </a:solidFill>
              </a:rPr>
              <a:t> is for 1 or 2 players, with no simultaneous gameplay. There are six rows of rocks to deal with. The game starts with a six-storied platform and the player loses one platform per row of rocks cleared. The player scores points for those rocks they prevent from reaching the ground. The farther the row of rocks, the smaller and faster they become. The ultimate goal is to get enough points so that the player can continue the game should they lose their first one.</a:t>
            </a:r>
          </a:p>
          <a:p>
            <a:pPr>
              <a:buFont typeface="Arial" panose="020B0604020202020204" pitchFamily="34" charset="0"/>
              <a:buNone/>
            </a:pPr>
            <a:r>
              <a:rPr lang="en-US" altLang="en-US" sz="1600">
                <a:solidFill>
                  <a:srgbClr val="000000"/>
                </a:solidFill>
              </a:rPr>
              <a:t>-Gameplay Video: </a:t>
            </a:r>
            <a:r>
              <a:rPr lang="en-US" altLang="en-US" sz="1600">
                <a:solidFill>
                  <a:srgbClr val="4F81BD"/>
                </a:solidFill>
                <a:hlinkClick r:id="rId2"/>
              </a:rPr>
              <a:t>https://www.youtube.com/watch?v=0VDvRlNuaX4</a:t>
            </a:r>
            <a:endParaRPr lang="en-US" altLang="en-US" sz="1600">
              <a:solidFill>
                <a:srgbClr val="4F81BD"/>
              </a:solidFill>
            </a:endParaRPr>
          </a:p>
          <a:p>
            <a:pPr>
              <a:buFont typeface="Arial" panose="020B0604020202020204" pitchFamily="34" charset="0"/>
              <a:buNone/>
            </a:pPr>
            <a:endParaRPr lang="en-US" altLang="en-US" sz="1600">
              <a:solidFill>
                <a:srgbClr val="4F81BD"/>
              </a:solidFill>
            </a:endParaRPr>
          </a:p>
        </p:txBody>
      </p:sp>
      <p:pic>
        <p:nvPicPr>
          <p:cNvPr id="65540" name="Picture 10" descr="http://www.2600connection.com/interviews/larry_kaplan/interview_larry_kaplan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849313"/>
            <a:ext cx="2438400"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12" descr="https://upload.wikimedia.org/wikipedia/en/thumb/3/30/Avalanche-arcadegame.jpg/256px-Avalanche-arcadegam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66775"/>
            <a:ext cx="1852613"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14" descr="http://gamesdbase.com/Media/SYSTEM/Arcade/Artwork_Preview/big/Avalanche_-_1978_-_Atar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849313"/>
            <a:ext cx="17335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4A346346-FE65-438B-8AA6-36BB2E03C5B1}"/>
              </a:ext>
            </a:extLst>
          </p:cNvPr>
          <p:cNvSpPr>
            <a:spLocks noGrp="1"/>
          </p:cNvSpPr>
          <p:nvPr>
            <p:ph type="ftr" sz="quarter" idx="11"/>
          </p:nvPr>
        </p:nvSpPr>
        <p:spPr>
          <a:xfrm>
            <a:off x="33528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E4AD1CD1-4C3E-4D3C-AA2F-DB408F16BF80}"/>
              </a:ext>
            </a:extLst>
          </p:cNvPr>
          <p:cNvSpPr>
            <a:spLocks noGrp="1"/>
          </p:cNvSpPr>
          <p:nvPr>
            <p:ph type="sldNum" sz="quarter" idx="12"/>
          </p:nvPr>
        </p:nvSpPr>
        <p:spPr/>
        <p:txBody>
          <a:bodyPr/>
          <a:lstStyle/>
          <a:p>
            <a:pPr>
              <a:defRPr/>
            </a:pPr>
            <a:fld id="{AF15303D-36A2-45CC-B7D7-8289935320F0}" type="slidenum">
              <a:rPr lang="en-US" altLang="en-US" sz="800" b="1" smtClean="0"/>
              <a:pPr>
                <a:defRPr/>
              </a:pPr>
              <a:t>23</a:t>
            </a:fld>
            <a:endParaRPr lang="en-US" altLang="en-US" sz="800"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txBox="1">
            <a:spLocks/>
          </p:cNvSpPr>
          <p:nvPr/>
        </p:nvSpPr>
        <p:spPr bwMode="auto">
          <a:xfrm>
            <a:off x="9525" y="284163"/>
            <a:ext cx="5916613"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Tx/>
              <a:buNone/>
            </a:pPr>
            <a:endParaRPr lang="en-US" altLang="en-US" sz="2400" b="1">
              <a:solidFill>
                <a:schemeClr val="bg1"/>
              </a:solidFill>
            </a:endParaRPr>
          </a:p>
        </p:txBody>
      </p:sp>
      <p:pic>
        <p:nvPicPr>
          <p:cNvPr id="66563" name="Picture 2" descr="http://www.atarimania.com/2600/boxes/hi_res/backgammon_color_pal_cart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962025"/>
            <a:ext cx="2019300"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descr="http://coolrom.com/screenshots/atari2600/Backgammon%2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513" y="1017588"/>
            <a:ext cx="3036887"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8" descr="http://4.bp.blogspot.com/-uT7nQrPvQ7U/T7xd6sjsEtI/AAAAAAAABV4/iTNX4QQLWPQ/s1600/Nowheret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017588"/>
            <a:ext cx="3276600"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3"/>
          <p:cNvSpPr>
            <a:spLocks noChangeArrowheads="1"/>
          </p:cNvSpPr>
          <p:nvPr/>
        </p:nvSpPr>
        <p:spPr bwMode="auto">
          <a:xfrm>
            <a:off x="838200" y="4038600"/>
            <a:ext cx="721677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 typeface="Arial" panose="020B0604020202020204" pitchFamily="34" charset="0"/>
              <a:buNone/>
            </a:pPr>
            <a:r>
              <a:rPr lang="en-US" altLang="en-US" sz="1600">
                <a:solidFill>
                  <a:srgbClr val="0B0C0E"/>
                </a:solidFill>
              </a:rPr>
              <a:t>-Released in 1978 on the Atari 2600, </a:t>
            </a:r>
            <a:r>
              <a:rPr lang="en-US" altLang="en-US" sz="1600" b="1" i="1">
                <a:solidFill>
                  <a:srgbClr val="0B0C0E"/>
                </a:solidFill>
              </a:rPr>
              <a:t>Backgammon</a:t>
            </a:r>
            <a:r>
              <a:rPr lang="en-US" altLang="en-US" sz="1600">
                <a:solidFill>
                  <a:srgbClr val="0B0C0E"/>
                </a:solidFill>
              </a:rPr>
              <a:t> is a simple, classic board game that involves moving pieces from one side of the board to the other. </a:t>
            </a:r>
          </a:p>
          <a:p>
            <a:pPr>
              <a:spcBef>
                <a:spcPct val="0"/>
              </a:spcBef>
              <a:buFont typeface="Arial" panose="020B0604020202020204" pitchFamily="34" charset="0"/>
              <a:buNone/>
            </a:pPr>
            <a:r>
              <a:rPr lang="en-US" altLang="en-US" sz="1600">
                <a:solidFill>
                  <a:srgbClr val="0B0C0E"/>
                </a:solidFill>
              </a:rPr>
              <a:t>-The board is nicely rendered on the screen and you can easily see what’s going on as the pieces are being moved.</a:t>
            </a:r>
          </a:p>
          <a:p>
            <a:pPr>
              <a:spcBef>
                <a:spcPct val="0"/>
              </a:spcBef>
              <a:buFont typeface="Arial" panose="020B0604020202020204" pitchFamily="34" charset="0"/>
              <a:buNone/>
            </a:pPr>
            <a:r>
              <a:rPr lang="en-US" altLang="en-US" sz="1600">
                <a:solidFill>
                  <a:srgbClr val="0B0C0E"/>
                </a:solidFill>
              </a:rPr>
              <a:t>-Eight play variations let you compete against the computer or another person.</a:t>
            </a:r>
          </a:p>
          <a:p>
            <a:pPr>
              <a:spcBef>
                <a:spcPct val="0"/>
              </a:spcBef>
              <a:buFont typeface="Arial" panose="020B0604020202020204" pitchFamily="34" charset="0"/>
              <a:buNone/>
            </a:pPr>
            <a:r>
              <a:rPr lang="en-US" altLang="en-US" sz="1600">
                <a:solidFill>
                  <a:srgbClr val="0B0C0E"/>
                </a:solidFill>
              </a:rPr>
              <a:t>-Gameplay Video: </a:t>
            </a:r>
            <a:r>
              <a:rPr lang="en-US" altLang="en-US" sz="1600">
                <a:hlinkClick r:id="rId5"/>
              </a:rPr>
              <a:t>https://www.youtube.com/watch?v=aK0PFA3oJkc </a:t>
            </a:r>
            <a:endParaRPr lang="en-US" altLang="en-US" sz="1600">
              <a:solidFill>
                <a:srgbClr val="0B0C0E"/>
              </a:solidFill>
            </a:endParaRPr>
          </a:p>
        </p:txBody>
      </p:sp>
      <p:sp>
        <p:nvSpPr>
          <p:cNvPr id="66567"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Backgammon</a:t>
            </a:r>
          </a:p>
        </p:txBody>
      </p:sp>
      <p:sp>
        <p:nvSpPr>
          <p:cNvPr id="3" name="Footer Placeholder 2">
            <a:extLst>
              <a:ext uri="{FF2B5EF4-FFF2-40B4-BE49-F238E27FC236}">
                <a16:creationId xmlns:a16="http://schemas.microsoft.com/office/drawing/2014/main" id="{297BAF82-FF71-4090-A376-742DA7AC0CDC}"/>
              </a:ext>
            </a:extLst>
          </p:cNvPr>
          <p:cNvSpPr>
            <a:spLocks noGrp="1"/>
          </p:cNvSpPr>
          <p:nvPr>
            <p:ph type="ftr" sz="quarter" idx="11"/>
          </p:nvPr>
        </p:nvSpPr>
        <p:spPr>
          <a:xfrm>
            <a:off x="3238500" y="6356350"/>
            <a:ext cx="25527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3522F0DD-D625-4E35-92CD-9A6EFA7915FC}"/>
              </a:ext>
            </a:extLst>
          </p:cNvPr>
          <p:cNvSpPr>
            <a:spLocks noGrp="1"/>
          </p:cNvSpPr>
          <p:nvPr>
            <p:ph type="sldNum" sz="quarter" idx="12"/>
          </p:nvPr>
        </p:nvSpPr>
        <p:spPr/>
        <p:txBody>
          <a:bodyPr/>
          <a:lstStyle/>
          <a:p>
            <a:pPr>
              <a:defRPr/>
            </a:pPr>
            <a:fld id="{AF15303D-36A2-45CC-B7D7-8289935320F0}" type="slidenum">
              <a:rPr lang="en-US" altLang="en-US" sz="800" b="1" smtClean="0"/>
              <a:pPr>
                <a:defRPr/>
              </a:pPr>
              <a:t>24</a:t>
            </a:fld>
            <a:endParaRPr lang="en-US" altLang="en-US" sz="8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Barroom Baseball</a:t>
            </a:r>
          </a:p>
        </p:txBody>
      </p:sp>
      <p:sp>
        <p:nvSpPr>
          <p:cNvPr id="44037" name="Rectangle 1"/>
          <p:cNvSpPr>
            <a:spLocks noChangeArrowheads="1"/>
          </p:cNvSpPr>
          <p:nvPr/>
        </p:nvSpPr>
        <p:spPr bwMode="auto">
          <a:xfrm>
            <a:off x="231775" y="3709988"/>
            <a:ext cx="8759825" cy="2554287"/>
          </a:xfrm>
          <a:prstGeom prst="rect">
            <a:avLst/>
          </a:prstGeom>
          <a:noFill/>
          <a:ln>
            <a:noFill/>
          </a:ln>
          <a:extLst>
            <a:ext uri="{909E8E84-426E-40dd-AFC4-6F175D3DCCD1}"/>
            <a:ext uri="{91240B29-F687-4f45-9708-019B960494DF}"/>
          </a:extLst>
        </p:spPr>
        <p:txBody>
          <a:bodyPr>
            <a:spAutoFit/>
          </a:bodyPr>
          <a:lstStyle>
            <a:lvl1pPr marL="285750" indent="-28575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marL="0" indent="0">
              <a:spcBef>
                <a:spcPct val="0"/>
              </a:spcBef>
              <a:buFont typeface="Arial" panose="020B0604020202020204" pitchFamily="34" charset="0"/>
              <a:buNone/>
              <a:defRPr/>
            </a:pPr>
            <a:r>
              <a:rPr lang="en-US" altLang="en-US" sz="1600" dirty="0">
                <a:solidFill>
                  <a:srgbClr val="252525"/>
                </a:solidFill>
              </a:rPr>
              <a:t>-An unreleased Atari title from 1983</a:t>
            </a:r>
            <a:r>
              <a:rPr lang="en-US" altLang="en-US" sz="1600" b="1" i="1" dirty="0">
                <a:solidFill>
                  <a:srgbClr val="252525"/>
                </a:solidFill>
              </a:rPr>
              <a:t>, Barroom Baseball </a:t>
            </a:r>
            <a:r>
              <a:rPr lang="en-US" altLang="en-US" sz="1600" dirty="0">
                <a:solidFill>
                  <a:srgbClr val="252525"/>
                </a:solidFill>
              </a:rPr>
              <a:t>was a game prototype never intended for home use.</a:t>
            </a:r>
          </a:p>
          <a:p>
            <a:pPr marL="0" indent="0">
              <a:spcBef>
                <a:spcPct val="0"/>
              </a:spcBef>
              <a:buFont typeface="Arial" panose="020B0604020202020204" pitchFamily="34" charset="0"/>
              <a:buNone/>
              <a:defRPr/>
            </a:pPr>
            <a:r>
              <a:rPr lang="en-US" altLang="en-US" sz="1600" dirty="0">
                <a:solidFill>
                  <a:srgbClr val="252525"/>
                </a:solidFill>
              </a:rPr>
              <a:t>-Virtually identical to </a:t>
            </a:r>
            <a:r>
              <a:rPr lang="en-US" altLang="en-US" sz="1600" b="1" i="1" dirty="0" err="1">
                <a:solidFill>
                  <a:srgbClr val="252525"/>
                </a:solidFill>
              </a:rPr>
              <a:t>Realsports</a:t>
            </a:r>
            <a:r>
              <a:rPr lang="en-US" altLang="en-US" sz="1600" b="1" i="1" dirty="0">
                <a:solidFill>
                  <a:srgbClr val="252525"/>
                </a:solidFill>
              </a:rPr>
              <a:t> Baseball, Barroom Baseball </a:t>
            </a:r>
            <a:r>
              <a:rPr lang="en-US" altLang="en-US" sz="1600" dirty="0">
                <a:solidFill>
                  <a:srgbClr val="252525"/>
                </a:solidFill>
              </a:rPr>
              <a:t>was specifically designed to be used in arcade cabinets in bars, running off a coin-operated timer.</a:t>
            </a:r>
          </a:p>
          <a:p>
            <a:pPr marL="0" indent="0">
              <a:spcBef>
                <a:spcPct val="0"/>
              </a:spcBef>
              <a:buFont typeface="Arial" panose="020B0604020202020204" pitchFamily="34" charset="0"/>
              <a:buNone/>
              <a:defRPr/>
            </a:pPr>
            <a:r>
              <a:rPr lang="en-US" altLang="en-US" sz="1600" dirty="0">
                <a:solidFill>
                  <a:srgbClr val="252525"/>
                </a:solidFill>
              </a:rPr>
              <a:t>-Three minutes of playtime cost $.25, and players could pay at the end of three minutes for additional gameplay time.</a:t>
            </a:r>
          </a:p>
          <a:p>
            <a:pPr marL="0" indent="0">
              <a:spcBef>
                <a:spcPct val="0"/>
              </a:spcBef>
              <a:buFont typeface="Arial" panose="020B0604020202020204" pitchFamily="34" charset="0"/>
              <a:buNone/>
              <a:defRPr/>
            </a:pPr>
            <a:r>
              <a:rPr lang="en-US" altLang="en-US" sz="1600" dirty="0">
                <a:solidFill>
                  <a:srgbClr val="252525"/>
                </a:solidFill>
              </a:rPr>
              <a:t>-A robust baseball experience, featuring complete feature-filled gameplay including hitting, pitching, catching, throwing, base running and stealing, and more.</a:t>
            </a:r>
          </a:p>
          <a:p>
            <a:pPr marL="0" indent="0">
              <a:spcBef>
                <a:spcPct val="0"/>
              </a:spcBef>
              <a:buFont typeface="Arial" panose="020B0604020202020204" pitchFamily="34" charset="0"/>
              <a:buNone/>
              <a:defRPr/>
            </a:pPr>
            <a:r>
              <a:rPr lang="en-US" altLang="en-US" sz="1600" dirty="0">
                <a:solidFill>
                  <a:srgbClr val="252525"/>
                </a:solidFill>
              </a:rPr>
              <a:t>-Gameplay Video: </a:t>
            </a:r>
            <a:r>
              <a:rPr lang="en-US" altLang="en-US" sz="1600" dirty="0">
                <a:solidFill>
                  <a:srgbClr val="252525"/>
                </a:solidFill>
                <a:hlinkClick r:id="rId3"/>
              </a:rPr>
              <a:t>https://youtu.be/OG3vl1xGXs0</a:t>
            </a:r>
            <a:endParaRPr lang="en-US" altLang="en-US" sz="1600" dirty="0">
              <a:solidFill>
                <a:srgbClr val="252525"/>
              </a:solidFill>
            </a:endParaRPr>
          </a:p>
          <a:p>
            <a:pPr>
              <a:spcBef>
                <a:spcPct val="0"/>
              </a:spcBef>
              <a:buFontTx/>
              <a:buChar char="-"/>
              <a:defRPr/>
            </a:pPr>
            <a:endParaRPr lang="en-US" altLang="en-US" sz="1600" dirty="0">
              <a:solidFill>
                <a:srgbClr val="252525"/>
              </a:solidFill>
            </a:endParaRPr>
          </a:p>
        </p:txBody>
      </p:sp>
      <p:pic>
        <p:nvPicPr>
          <p:cNvPr id="6758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1189038"/>
            <a:ext cx="281622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1775" y="1189038"/>
            <a:ext cx="281622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75375" y="1189038"/>
            <a:ext cx="281622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FBE22341-F386-48D4-8B79-A5086A2EF469}"/>
              </a:ext>
            </a:extLst>
          </p:cNvPr>
          <p:cNvSpPr>
            <a:spLocks noGrp="1"/>
          </p:cNvSpPr>
          <p:nvPr>
            <p:ph type="ftr" sz="quarter" idx="11"/>
          </p:nvPr>
        </p:nvSpPr>
        <p:spPr>
          <a:xfrm>
            <a:off x="33528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EE07D3D5-AA2D-4266-8C9E-B57550DCA5A5}"/>
              </a:ext>
            </a:extLst>
          </p:cNvPr>
          <p:cNvSpPr>
            <a:spLocks noGrp="1"/>
          </p:cNvSpPr>
          <p:nvPr>
            <p:ph type="sldNum" sz="quarter" idx="12"/>
          </p:nvPr>
        </p:nvSpPr>
        <p:spPr/>
        <p:txBody>
          <a:bodyPr/>
          <a:lstStyle/>
          <a:p>
            <a:pPr>
              <a:defRPr/>
            </a:pPr>
            <a:fld id="{AF15303D-36A2-45CC-B7D7-8289935320F0}" type="slidenum">
              <a:rPr lang="en-US" altLang="en-US" sz="800" b="1" smtClean="0"/>
              <a:pPr>
                <a:defRPr/>
              </a:pPr>
              <a:t>25</a:t>
            </a:fld>
            <a:endParaRPr lang="en-US" altLang="en-US" sz="8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a:t>
            </a:r>
            <a:r>
              <a:rPr lang="en-US" altLang="en-US" dirty="0" err="1"/>
              <a:t>Basketbrawl</a:t>
            </a:r>
            <a:endParaRPr lang="en-US" altLang="en-US" dirty="0"/>
          </a:p>
        </p:txBody>
      </p:sp>
      <p:sp>
        <p:nvSpPr>
          <p:cNvPr id="69635" name="Content Placeholder 2"/>
          <p:cNvSpPr txBox="1">
            <a:spLocks/>
          </p:cNvSpPr>
          <p:nvPr/>
        </p:nvSpPr>
        <p:spPr bwMode="auto">
          <a:xfrm>
            <a:off x="457200" y="3529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solidFill>
                <a:srgbClr val="000000"/>
              </a:solidFill>
              <a:ea typeface="MS PGothic" panose="020B0600070205080204" pitchFamily="34" charset="-128"/>
            </a:endParaRPr>
          </a:p>
          <a:p>
            <a:pPr>
              <a:buFont typeface="Arial" panose="020B0604020202020204" pitchFamily="34" charset="0"/>
              <a:buNone/>
            </a:pPr>
            <a:r>
              <a:rPr lang="en-US" altLang="en-US" sz="1600">
                <a:solidFill>
                  <a:srgbClr val="000000"/>
                </a:solidFill>
              </a:rPr>
              <a:t>-</a:t>
            </a:r>
            <a:r>
              <a:rPr lang="en-US" altLang="en-US" sz="1600" b="1" i="1">
                <a:solidFill>
                  <a:srgbClr val="000000"/>
                </a:solidFill>
              </a:rPr>
              <a:t>Basketbrawl</a:t>
            </a:r>
            <a:r>
              <a:rPr lang="en-US" altLang="en-US" sz="1600">
                <a:solidFill>
                  <a:srgbClr val="000000"/>
                </a:solidFill>
              </a:rPr>
              <a:t> is a video game released for the Atari 7800 in 1990 and the Atari Lynx in 1992. It is a sports simulation while also a “beat-em up” at the same time. </a:t>
            </a:r>
          </a:p>
          <a:p>
            <a:pPr>
              <a:buFont typeface="Arial" panose="020B0604020202020204" pitchFamily="34" charset="0"/>
              <a:buNone/>
            </a:pPr>
            <a:r>
              <a:rPr lang="en-US" altLang="en-US" sz="1600">
                <a:solidFill>
                  <a:srgbClr val="000000"/>
                </a:solidFill>
              </a:rPr>
              <a:t>-Released in 1990, this Atari game featured six selectable characters, each with their own strengths and weaknesses, not just two generic teams like most Atari sports games. It also featured three different courts and a referee that throws knives at the athletes. The two man teams try to score and/or knock each other out with either fists or the ball.</a:t>
            </a:r>
          </a:p>
          <a:p>
            <a:pPr>
              <a:buFont typeface="Arial" panose="020B0604020202020204" pitchFamily="34" charset="0"/>
              <a:buNone/>
            </a:pPr>
            <a:r>
              <a:rPr lang="en-US" altLang="en-US" sz="1600">
                <a:solidFill>
                  <a:srgbClr val="000000"/>
                </a:solidFill>
              </a:rPr>
              <a:t>-The most interesting aspect of the game is when a teammate is knocked out and you are forced to keep playing games as long as possible alone.</a:t>
            </a:r>
          </a:p>
          <a:p>
            <a:pPr>
              <a:buFont typeface="Arial" panose="020B0604020202020204" pitchFamily="34" charset="0"/>
              <a:buNone/>
            </a:pPr>
            <a:r>
              <a:rPr lang="en-US" altLang="en-US" sz="1600">
                <a:solidFill>
                  <a:srgbClr val="000000"/>
                </a:solidFill>
              </a:rPr>
              <a:t>-Gameplay Video: </a:t>
            </a:r>
            <a:r>
              <a:rPr lang="en-US" altLang="en-US" sz="1600">
                <a:solidFill>
                  <a:srgbClr val="4F81BD"/>
                </a:solidFill>
                <a:hlinkClick r:id="rId2"/>
              </a:rPr>
              <a:t>https://www.youtube.com/watch?v=ZmgStnd3_HQ</a:t>
            </a:r>
            <a:endParaRPr lang="en-US" altLang="en-US" sz="1600">
              <a:solidFill>
                <a:srgbClr val="4F81BD"/>
              </a:solidFill>
            </a:endParaRPr>
          </a:p>
          <a:p>
            <a:pPr>
              <a:buFont typeface="Arial" panose="020B0604020202020204" pitchFamily="34" charset="0"/>
              <a:buNone/>
            </a:pPr>
            <a:endParaRPr lang="en-US" altLang="en-US" sz="1600">
              <a:solidFill>
                <a:srgbClr val="4F81BD"/>
              </a:solidFill>
            </a:endParaRPr>
          </a:p>
        </p:txBody>
      </p:sp>
      <p:pic>
        <p:nvPicPr>
          <p:cNvPr id="69636" name="Picture 2" descr="http://atariage.com/7800/screenshots/s_Basketbrawl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990600"/>
            <a:ext cx="32766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4" descr="http://www.mobygames.com/images/shots/l/56353-basketbrawl-atari-7800-screenshot-a-game-in-progres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87450"/>
            <a:ext cx="248285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AutoShape 6" descr="data:image/jpeg;base64,/9j/4AAQSkZJRgABAQAAAQABAAD/2wCEAAkGBhQSERUUEhQWFRUWGBsYGRgXGB4fHBweHxwcGhwgHBwcIScgHBwjHR0YIC8gJCcqLCwuHx8xNTAqNSYrLCkBCQoKDgwOGg8PGi0lHyUqLDYuLykvLC0sLzQsKiwsKTQsLSwsLSo0LCwvLCwsKiwsLCwsLCwsLC8sKSwsLCwsLP/AABEIAQkAvgMBIgACEQEDEQH/xAAbAAACAwEBAQAAAAAAAAAAAAAEBQIDBgEAB//EAFEQAAICAAQDBQQFCQQIAwYHAAECAxEABBIhBTFBBhMiUWEycYGRFCNCUqFicnOCkrGywdEHFSTwMzRDU6LC0vGz0+EWRFSEk6MXY3SDlLTi/8QAGgEAAgMBAQAAAAAAAAAAAAAAAwQBAgUABv/EADgRAAEEAAQCBwcDAgcAAAAAAAEAAgMRBBIhMUFREyJhcYGhsQUykcHR4fAUIzNS8QZCYmOCkrL/2gAMAwEAAhEDEQA/ANmiFeTP+0cER5hh9pv2j/XA2rEteJVUaM033j8ziQzDH7TftH+uAhJiYfHLkYMyw+037Rwn4z25iy0ndSmYtpDeAAijY6uN9jg5ZMZvtF2O+lzCXvu78AWtGrkWN3rHn5dMVddaJjDiIvqU0Fa39qGW8sz+yv8A5mJZX+0bLyOqATjV9pwoVQNyWPeGlABJ9BjC9p+z65RkQS94zAsRo06RdD7Ruzq+WOcK4G8uVzEyAto0qALs+INJXnpXT8CcBzuultfocKYxICaO3xrkthm/7T4Vao4pZB94sEB9wNn5gH0wdwPt1BmXEfjikPsq5BDeisOvoQL6WcfPezTZXvrzlmPSarX7Vjno8XLVXrWBOHZJ5Z1SANqL+E9QA1hmI5UKJPpiBI5Wf7PgpzaIobnb6d6+t8d7RxZRAZSSWvSi7s1c+ZoAeZPz5YzcP9qEZangdV8xIGP7JVf34ynbDiJlzk7k2FdkX0VCVH8z7ycH8f7G/RstHLrLNaiRSBQLAnw1vsdt7vntyxJe43XBDjwMDGsEvvOX0fKZtJUWSMhkYbEXv0rfcEHYg0RjL8W/tCijYrFH31c21aUv8k0S3voDyvnjJ8H440WWzUQJGtV0+hLBHI96GvgMR7LcEXNTGNiVVVLsV9qhSgC7AssLJB5YkyE0Aqs9nxxF75tWj+62nA+28WYcRspikbZbIKsfIMAKPoRv5k7YdZfOpJq0G9JANgiidxzHlj5Nx3hn0ed4rJCkU3IkEBlO3I0fnj6hwfPmbLwyMbZ0F+rAU1D3gnFo3E6FK47CsiDZIvdKOJxWTit8wo3LKB5lhXn54g+YXVoLLq+7Y1fs3fLflgqy1YXxU0mIJMG9lg29eEg7+W17+mKPpSFSwdSo2LBhQPkTdA8tscuUpGwO3u/DEpZwLtgKq7YCr5XZ2vpfPFK5lGJVXQsOahgSOm4Bsb+eJXKJyyk8vlieWySLuxIHL2q/ljgG+IZltvjjly0GrAnGeJCDLyzGj3cbNR6kDwj4tQ+OCA2FvaDhbZmNYrpDKjSmyG7tTqIQge0WCe7ELkkl47nDlRIHijlim+jzoYtX1nehNSnVsNLoa67774MbtBNHnI4JCjoNEUsipp+ulErxULOkaUUVvuxvmKqn7KSDv1jkLJM2XluZ2ZxJHIC9sVJIZAKJPMAct8Rz3Y8yjMuZHWeWZpYyJHEalSO51INiVUAE0as1yGOsKV2TtHmFnY97EUGd+irlu7Gt1tAWRw2rUA+rlpFe4Yc9muIySwmSVwfHKvshQAksi2SPyQvyvC+HgEiztmFZFl+kvMPa0mKRUWSNjVg+ElSAaNeZxZ/csq5KTLpImp3lOolgAskjORsLvSdPLqcVLgOKu1mYgFYHjvFDmJ5Jd6Y+EeSjZR8gPiTja8VaTIcMjSM6ZCyq7DmGYM7kHobGgHmANt6wBwrsK0c0byyxFEYMVBNkjcDcAVqq9+V41nEo4Z42ilZSrflqCCNwQb2IP/rgDBoTeq3MViI80bGC2jfRfO+yeQy88zDNPQ0FlBfTqa97Y+Qs1e/PocAPmjl53bLStSOwRwfaUE6brZgRViqOHOb7DkE6M1lmHTW+k/EDUPxwVwnshAjBszmYHA37tHFH85mINeYA38xigB2TpnjBc8uJBHu0VneOQMJ5ARRc669JAJBXwcDGi7TdsY8xlEjUMJGKGSxQXSNwD9q2oj050cOe0mRyubAJzESSLsHDodudMNQsXuORG/nWMzD2RTV487lQvUq9n5Gh+OLEEWBxQmSxTNY+QEFvYfogOGcLaSDMyAGokU/HWGPyRWOLuyfGlys+twdDIUahZG4YGuu6gfH0rG64bmcpl4xHHNEFHO5FJYnmW8yflVCqGMvxXszlWYtBm4YwfsMwIH5pUk16EGvPE5CKIVW4psxfHK0hp20P52pF2h4qMxmJJQKU0BfPSqhRfqauvXG1myrRZCDxpHNFoaMvdCRrtaUFiSryLQBN+7CvgvAcpE4kmzUMhXdVBAS+YJvdq8qA875YecR4tA/dsmahV4pO8UsdSk6XQhgGU0VdtwwINH0wSNhBspL2hM1zWxRg01K04dGJou5+jzpoV443f240y30csfA49uidvPkeS/KwxoG/xCkNDHH3qlrF5YZcPoMBcjUPARIoNAc7wfqh75ZnzyNIpXkqBSoV1ZaHiGrvZjYYDdSQxWzTl48rHHoGcU3Fl4yWZm3gfXY1OdKty7sEKvMeWD5TyWNYUw8ZE6s0WXL5cQVEHoERvJqJMaDUEewntBRvvsA58t37NEz5aJH0a1VGIqKN2Kg93CGADI4BclAt+gJzzZSR5H+lKC8jPzYgBsv9HI06tN/a11q6ct8Un6KylHzaNEzM2lVIOpoe4Pjs7AFiBp5nckbYiiozBL85ku+BczITIsSOAkxLusNxMF7rUQXSSTUFIIujtjQ8Kybozsa0O0jqdTXTymQAxtEpQ01G2O45eSzMd1LvJnY3OqNqKPotFkS9Bk2LCSzpKi1G3PDrIZ6IhUSRGYLyUEbDbYG6HLaziLXZgisU5kbfHF5xRPy+OJUp6MKu0HE3hWMxkAtJpNgGxoduvLdRvhkDfTCTtXlXkjjWK9feXsNWkaJBZHpY57XWByAFpB2V2XrW9H0KBPaWfzX9gY8e0U33h+wv9MWZTsvO9CkW6A1SICdvugk3z2o4tl7KMDRzGUU8jqlN/LRhX9LB/SPJZbXY1xoFyDPHJj9ofsr/AExFuLy/e/4V/phnF2ajEb681ljISNFS+ACjeqxZN1QArb12FfswK3z2VH65/rjjBCNmDyT0OGxb/flLf+x9Ag2z0h5t+A/pitAWNAFieiiz8AMNZ+x6x0JM3l1JAItW3B5Eb8sG8A4ZBl51mbOwtpDeFQRepSvtFugYnl5Y5sbAaygfBPDCSBhc3EvJ4AB2vjayk8Y3GoqfgaPuIv5np8MVRxfeKtsOSsu/X7RHlt/XbS5ngEDuzHiEALEkgR+f/wC7iX/slEI+9Odj7u9OoQ7X5bS88QAeQTrYGAAPnls94+SzYiXbbqB16mhgrivB2y8ndyqA1Xs1jmR/LDROC5Ta88pFi6gYGr3olzXvo4Y8ebJ5mbvWzmixWkRE+Z5mup8sdZrhan9MBIOvMW1rqd+HBY2SEA+EAg9HLbH0YA7HyPKtjRxNYEuyTW+1bbna7328gRjUZPsvlpWKx5t2IUuR3IB0ggXv6ke/AUmQ4eOedlv0jU/8uJ6/MI/R4Z1i5Se9yX5rhSpl0zDFdDlwBRsaWZST0rwk88MJuxbEI0KCVJFVg3hGnUoanttuexFg+/bFfHe0OShy0UaRz51Yy5Kewh1sWJlYLe1sAqije/LD/I9uMr9Fy+bdhBHI6xKhAOhlbTppKARAoYkAUpXbcDEvfI3VmtngsqSCNvVcHcfeLvDisZnsjHHI8ZCsUJUlRYsc6Jq6Njl0wVwrgCZgSlQi90qsdS871ChRP3Tv7saCXspki0xOZmQRsNZZowoLk6QGaM6rrnZvbc3gvhORyUEU7JmiyMER31KdHtaK0p7RJO5B5e+yB0nFyLJg8GY/22Pzac+zt48F8/Cx/wC7HyGPd1H/ALtf2RjZ5bgvDFQymeSSNCENlqtgdI8ESv0PI1tvgzhphYo2Uhy0i98kcn1L61UgsWDykclUn2cVzv5orvZ+CokRvFcyQPibWIyHDVmkWONF1NYFgAbKW5+4HBGRiEM6sw0qmtGYDbUVBAscz1w/1ZHLZwn68SRSNzI7tSbBOwB0gMf6GsM+H8Lg7mZVlGZhnkL6gykKAqqqh0PtqQTqoEXVedXy5G5iQl/0OHikDg19EaXXbflt2pQOKxH/AGi/E1+/HmzCuPCwb3EH92C+NcFyUUQZ4pVCsFuJt3LKrXqcksoBqwR4gwrCzJNlrP0dZlO2rvWB23qqJ9cGbJdXSJJh4ujMkYdQ5gV6qvNcMz0l6oswQemkgfIUMCjstmj/AO7S/sj+uHXAYWng79s9MF1tHpjJY6hvRbVXKjy64ex5qMIsarNNpJNvIdRJJPi0bkb0ByAoYUcYx7x8/stQ4qWLqxhp50CB6gLN9nuzWYTMwu0DoqurMzBQABz62TW1DE+Ldms1JPIy5d6LbEmMX0vd+RrFvayfuss2biaVQjorxd42nxEC1JNgWRt+7ro85HU2iOKIhj4CbbUN97L10OOJYGg0av8AOCCcVN0ucEZq1Fbeaxo7H5v/AHDftxf+ZiQ7HZv/AHJHveL/AK8bBUM2WmAEcbezqrQABR3Ivl4sZ6Ts2xUgZxO8IOnwvo1VtbnkL66TiOpQIG/ajsxk7rDnAV/pJ9EZx7s5mJe50RhtEKIx1oBqAAIGognlzrrhV/7EZs/7Nf8A6qfyJw34bm3bLRB3dZYNOVnTcVKigsQQaYEMCCNjhrnMwJFREL2szQsTYJaPTGSNzY32xZ+W3Et2+aUhxc0bGta4Vrw5LJHsTmhzWMe+ZcNx2amOSEA7oyGZpKEmwHhrfTudjsBtYxfxHhuXlmJKTSuAqUG0qdA034QWN15jHstw5AyPFCIipmjkCljatl5CNRYkkh4wN+V+uIa6MktHz4Ik2Ilc1rnO1FHYb/G/JAcM7JOnfd/l+8KKrRBZwqO1nUt7MDVGyK5jFnd55N4MplcuB9sGJiB5l3c/OsGQ8PU9wTf1jlW5dGUbbeRxN+HiXKZvLV/pQ8S/nd3Iy+/dAcUjkzuDaruPjyUyTvaC51OPaDXLa64clR2f4pmGzMuVzRR5ljfQ5AsE6G06wN0Nq3s7aevLGa4f2jk/u5JMvNGpillSdEAZgXkYxe2hsaVbr1HwOyHFLzXDc2T/AKxBCHP5VGCS/jp+WECcL+jx8Vh06QmZywArpolIPuYEN8cH1ykcQiNDTNE8AU/LYrS9QdOz5p/nuKZzLoZHzEMwRkWSLSp9tDIFcd0uxTybrgLM8IyOTmMeudlSUTLAsalULd3Jp1yNRU0oNLdVd88d7QnwZ/8AT5P/APpYdcZnUZ7JShQCs3dMQParuaJ8zpk/DHG2kgditEWyhrnCic40oXQB5d45qjJSQTy6o4KTOyNBMHb2WhgM2XKBKCjZhW/L0wv4FKPogjMaMJhmjIzA6rhhWWKqNCmdjywy4LlimdmhA3izcMy/m94YmO3/AOVOPlgDgSVl5R1jkzQ/aycg/fHiRrRPIoTmmNsjWEgWwjXn+D4LvBpB9DEWiMrJFnXclQWLwrG0RvoVEjV7sFdnc93Q4cgChZpJjIaGpiGeJLb0D18sAcCP+FP5Jzg+DZMH96Yjm7jyPD5x/s5Zf/FLj+A4pdAHs+abLM8ksbuLz5sdXyRGa/s1WQBDmEZGJUfUvVi7GpZKBFNzI3Bwr4Hw2XJ/T8lHmY4PHGY8xJYrVGC3dqCW1UyDX9nmPERW2XiEMWZlyxzKNNJLJKsXJgr04QUKO1tubJY16p+0GTGaklWDLyvNEwjeXUkcZIAFfWN9ZQFWukit+mLBxzFgb9Fjh4xDx079Oen5SrtZcmkWbz8bTB9RdVLLXIAbIegYk72zDlWB8nw2KKzFmFnJoEKmnTXXdmu7PywGOyGc/wBx/wDdh/8AMxfkuFSwFu9TQTpoakbbxX7DEDfzxdmYu1aj4gRRwObHNfZohux/Gni4jLkpIkMOczE8iMeavpY+EcuYUbi/LGnzXFZMvlkkRygizcBlA+1E7d26n0sg/DGJ7Q8YhjfK5mLL900GajkZu9d7W/EKcnnQ3xvOP8M7yPP5cb95DKU9WA71PxrA767HeBQJYizPGQRoCAfPZW5zgqTrm8pJehxvRo+CQOKPywF2G/1Xhn6AfxSYacNzfeSZaZgR9IhjZgdjbpTA+t4A7PxfR4ckkm3dRFGrzWSVD+IwK8rMp4O+aiszw4cW/KkY0Z7vMKPsyKfhqZf6H4YGlzAaSWHRGoWDL5iMqPEQzPFLqNmwHA8sMsiRI+ZC7h1JHzNficZzjGYnjOWny2VOaOifKyRqSPCzRyoSVBIAIb/0wONgdpzBrwJRHuc2iOBHmPsmk8Vd+/8AvZIJv2sv3bfHVCcM81AEnjF7a5Zj+s7SfhVfDGb4RxfNTJmY83llyzQtBpRQ3suJjepmOre9xtzw7zEskjtaaXOXkCDfc92+n5knBHn9zKeOVUYOpmHDN6Jb2hlY5bONl3ZC0C5mMqSD4dE45ea6gR78VZntrB3eblyc8MshRWEZB0guwoMToBG7LSsSNr8sQ7D59ZclkJHoqYTl5L5UhaE3fTQVvDngwjg7iJYsouqhL3EY03qpd6F7aTuDveLtLG2HcHGvH+6rTnU4bEC/D+yU9kuOtm8tlpZEjRhmJEIiFL4Xj5AlvPzx3PdomRso9RqhzMgk0rR1wzvC298ijE0cAdiSwy7h61LxHMA0KF3ETQ994XTkvDxGMjxZXicjj0jnLAfDUAfiMSRReRwr0R8LldJE1+xsfHZGcd4HJlstHEdOuLNziBVYFjFI3eR+EGx4xVdNvPEe0yjveK0QS0mRLAH2WMMgZfhQO3nXTHI+DwKgMbT/AEk5QZ1HBUJ4XAdRp8WpT5+hwXxfMd/wo5hqMzOkcjAAau7aTSTQ56XG+LE+9fEJ2OMB0IYbDH0dKNk3ty0S/PZyHM6ooRIkuZkg1NKyCMGOLuRRBsAjffn08sW8fzutZ2AZTl+IaKZaNDLxC68maEsPQjEu0ufkeHORs7MkcmS0KTsobKFmodLO+KeKMWl4qv3f7vmHxhWM/wAQxJunXyCiNzc8DmihncK33oE347LRZqdY+NoylSJo9Jog7lSBddbSM/EYA4ZAL4qp5xmV1+KZlP3NhZnsnFl48tmIFYMjws5LWG1RJMpGwAFrKtDyw3J05ri6jk0Ejj3abB+Ul4pdH4+YRXMaY+qb6oGunuPA9Cl/ZRQcnnr5ohcfrQzRn8LxbmYA/BEHVG1/AzSR3/xH5YD7Jy1BxBfPLFvkHH/Ngzhx1ZZIP97kM2w9WjzIdf3tiGDM2uw+qJiz0Uxd/uM/86pH234K2YfJ5qJZO8aCBy8auTaeFrKg0woEddsV5x89K7OBmbYkn6qarJJNALtuRQG21VjW9leMuI+HoCNEkuYy7e/SZYv6fHAkfafMyZGeRpalhmQFgFWlYaK2AHt364IaIBNpVhcx72Ma3QgEm71JA+6HyUOYGRzAaOfUZUKgpLrrQAaFaqGkAnlviHDIWWMBwwYkkhwdQ3rcNuNgNj54WN2xzH/xP/EuNAuo7tbN1J5k9T88Ehyk2Epj2yRNyuy9Z16fmyR9quGZL6PmI0fMmUI2kNo06l8QBpAa26HGs4VxFpYMlmEbxywRgtt7aju3u9ud4UZvsqJJHb6ZlgGPLxcuW+/OufxxV2GYjhxhJBfJ5qWGxyonWCPQtqrC8oPRG+FHRS8s6RhaSbFHNfzWtGcZH71pEnMbtEwVrKMBqI/JauldcS+grC8EaWypG2nWdRP+kYFifaNnmeeFSf63xBOkqZbOoPevdSfiBhyqnvcuCCD3VEHnycbj5Yo5uR2ThbT56oDTmGbiMw8kA/E2jSTMKoLDKLPpGwJEccpG3IGmHxxnYP7SuHlVIzM0Yci4u7YspJrxMCEIHmCdunTGj4Pk3EeWilBR2ySRuCNw3clDY8wRjO8Q/suV4zAMzGGcGgmXq2UnqJKHiUqb9cXaxpsEbOPGt1N0LzUco0q7payfUIp4mYkRutWfyiPx2OCMzmAr5eQH2Cit6WqOL/VYn44X8OzPfZJMwWH+IggPPcuAuv8AEN8jix8oTHLIHBVkgpRdq0alJL6bq8fLy36YDlLcw4gehKsHB2U8CfUC/NZXsnD3SZ/K1X0TOtpH5EoIWvT6sfP1wZxrtjlMtPLDPcJUxSQmONnaSN4gx1EtVq972Pdgg5ELxCSYOCM/l2tNJBWXLLC53POxr6YZ5fOFXjCxWZcvIDJpvS2XJKqfCRTJIeZ+yABgxawyEkXbQfh+BCa5zYwAap1fFJuB5+OVM1JEGVG4lK4DVfijiLciRRYMRvyrC2WTVxnikAGn6Tl2Ki+ckFUeXM6HNepxrs/OHgjf7bt4jXPQCvTbkVwm4pwRF4vks5HMFDmeWTvSFXu6AIXwg2db7MfjiY3B73UdwPRXcBEwOrUE14FAcGzCn+7ZG9kZifJP6rmY9aX6av54GyqN/d+dgPtQyRyV7m7p/lpBxfwWGPTPEyTyxLNFLG2XUEhonZkPi9kMunc8xeLspmQ2bzLmGTu8yssfdrWosw1lQd1DAqxverHOxckFwbz1C02yxxSzOBGW2uGo3Bsjv1IVfaTh0iQ5qVl+rmbJGNrB1aMsyNsDYptt69MR4nlWGfzVrST8LV0YEHWYe6JOx5jSV+GAs1xiVI4oVybfRgHWaGSUd4rs4cSAiMFNBYePSQwYijRprwlo3Q9xl2WaPKyxqk7g6dUw78ahoU7TDdtPJa6nBS06k8lnidhDGNOofYvTQ126bIWVu8ymg73k0kH/AMtmpI2/+3Nv6AYtzedZFWfu3cZnI9wzKDQkH1Rs+f1YNc8Qy3FFy+Tmy0+cykNikHeJI41NcqsIg5AZfx8sc7O5hMzl8xlslxKUSALKHijkRUCsS4XUyk69W4AXcA4HlLqsVonnYiOIPAId1yQBeoNcR4fBA5HvYhIFglfv8sY9kfYsfa2U3Wnl64fcG4TKs/DXYd3HFl853wktCEZ66jzkRt623vGR+jyH2+L8Rb80N/OfE5O1EeUzkLMMzmYjkXyz3WtyXY3WogbFOv7sWjDW7G0LGyzzM68RaLBJ8h6pt2dzcCRhJ5jGYM3HmYyqF9ehWRh4QdmG1+o54M7NcUUZjiBh3DRyTRhhz0OWAK+5yMZqHtIGKrleDgsxVVbNTO1kkKLU6F3JHXDrhnaTNQZh487Hl4YtBUxZSNQ1sAR499uh8XXFQ0gCyNESWVkjn9HG4l4F3QGhHDfzT3hvHWzGVnkdIgyvoFIORRSOfM6id/6YEy3rivK8Ty3dNDlYpEBYOxdiboUNyzHy/HE4WrDMZsXdrExTckpGXL2FL37IzyMzxRBkLGjrjHWyKZgRRvpi3sdwWfLz8SikjKqyQzAggqHFkrqG2ogk15LiPFstIxUxCRjuCIwxPmDS2fMX7sLuzvadMpPnYM/JLF3ncvFqicvQBtQoF7hhz2574A5nvNA4FaMs7pII3veDrtWornqtrFkNU8OZ7yNVGWmy0oZvEQWDxaRW9NzsjpV492h4rDFE+bdpyquq6Y0BYFuQXU4sdTXnywgPa1GF5XhvEM1+UYzGnzUMcFcahzciwocuyUpcpAruis3QyDZ3A2JGwJIHmRZH0M42QoujfJTXVd6mqQf/AOIWXnmGnK565HABKIqrZAsnxUo5/PDPsz2jGbLtGKmgzM5MGoFwhk1g0N2GppASt1hH/c2ZOxy+Y+MTn+WFea/s5lkkEiZfMxvZJMY02T13HhPnXPFg0EEZaRnwBlFsrXVpRIGnxX0qEpEixPBHDEuplQvpb7TkIrsCWJLc6AvoBjIZji/E27tosvkIx9aDG82qg2keM95RsKp8J+z05YhJ/Z+mVy0ciQN9Ia+9eSRSQPFsS7hRto9nfY74UvlGuio/aQj5qxxanNO19pVI48PIy5JQzXa/qU74b2plXORQ55cjEwy88kUkZHdq7ELu7MQCURwaO4cD0xbmO3mSgUoc9qH3Murve3n4UP7RxmZuzscrx98FrUqXudIZgLqwCASDjZ5TsectFImXaP6wKG1RhSNJJ8JU7E3zPkMSYg+iQdO2ggvkijvo5Q4WNhZ+iVv2sfMZYDIGPLkSk6s9o1EaRemIRvQJK+LV9kjDFnR2jlfP5VZkijTaBWUELb1dWDKXbwhCAQBywNwngiLmDHPFeqPUmu6tWpqo01h18/Zw0zPZqMsGQBaItQKUixfLrV7Gx6DmSsYWjSgl5ZsO7UZz30PqvZPtDIxZWdWZftJ4gy/fi1C7HJomBIsVdqXObOSGvGDZAEgJA1GtKyhTRRgRpkWuY2GwZfxYCFQ0TdywZNgpVWUsFbwkaX0gl+RICk7VeLuHZnvEZWXu2AKSoPZHNlZST7BGsjc1ysgKSUcili4HUbInPIZxHsfEk8TA+0GZCul628LK6+VkEdDjPdreysOZjVptSgP3ngUE+OKNSCNS8yl8/wCeNbkJlfUUdW1aWbQwamqjdE1elfkcS4nltcbDrX/b8awGWxqOCI0L5QeyuUjrQruTyHcrfPb2pWHLe/d1NYdcEmGUdmCsWMbx6fCoXUVNmhuRpG23XDzhmTjht3IMignTz0UL3+61DrVfjjNBTXiu6F+d1v8AjgmUJGXHYprKJoHkB9EI2RJ5N/wX/PHv7vYf7Xn0UA/uNficFaPWq/Ju/S7Gnfe6PLlj1Yjo2ckI+2cdX8p8voqMpEI5EcszaHV6oCyrBgLC8rAusXZ+YZnMhn1KZWIpWWlARm2tCT7PU9ccIvHsuProPz2/8OTHFra2RML7SxT5wXSHj6E+qZZThqxXp1m6ssVPK+WlVrn64LU4kVx6PBAABQTr5HSOzPNlTaZ0DNGxVwrUR7r/AJY7w/tFIcjmZWmOoSKqvqAr6tWCgih0O3Ut64nFzxZx7j0yZaQxsEIAoooB9pQfPpeBSMuzfBMQSgAMygnMDfy7lnv/AGszDf8AvDt7mvHhx3Mn/bSfFsUyPKzan1seRJJPn1PQHyxA2D5CvMc/zefnvyxQQDiSgTe33VUULR2kX9PmmuQ7TTx6wW7zWFFvZ01q3AsbnUN/QYDzPFJmKKZZKZmZqYjZAprY3RZ0+CsOuBwR0IP+b/fjsibg72tmhtYIFjflyU/qgbXYMGNCwjjZpHEudvy0HkpzzUGd7bSpJPNjVna+p5DzOC+y0ayyyQ5hiJAquoXSALBLoDRLaVMbWdzbHlsAp4ZDGxEErAANvGwXwsslna2FK2y87G4wXmOCTBFmgWQSKQ0bvpBZ5GCg3sCCzqeQFbcsWRYIuLhdrRZrsgjIyh2WwRZUGrGx5jlscMpcwQ6730evUe0Pc3TyJ8sLeCDVE3idEedxD49ZoIobxNqDhpI8w9mw1lgRqxZJPpcJRkfrpFbWaJBba68+hOwwlipJWV0bb1/NFrYeKPW9AmMWdVmKi9ufv8q9BzPLcDnyW5wyB/FVatSUCxY7jSFLAChqJYnSAy9dsF8HiCgoAQwP2gQSD7JN++j+VqO94XZiUyeJSQZm7tD9yIWSw8iygvfmVH2RhrLmAJ7+SoN6C5neLwbrPmIkB2aNWBNeRY9R5gLR3G42lw3hzaVMwLMo0B2Fd6o8SuVNEsaj6bEH34vzUqQARxARBQdRTwtYA8II3vfnz2J5+ILjklBD91FqII1d2Hc2bK+LwkCgS0ms2TsvNqGYWmm4Z1WFp2oUTzUUPP1HnW3L3YH4hGSrs5IRbpQa1eZYjfT0CDY821AhVXZaRlSm5A2ACLAsGhsFG4U0DQqgACRgfM8aLNTK3PVpWjendQu9mt2qtTnkBQTAZZmhhV2wPvbZTkTXC8CbOUZdOqlS9twppQQdqBvAU3AZHNgxgAKo8R6Cuenc+7lsOm7rh2eWVAykMCNSsPtKeZ99gX+rglsMRO6Rua/z7bLMniF5Sshn+ENEAWK7mgATfn5DYf088Lnwx7Qys+bpgVSJQAdPMtuSLoN0HP7HPAGa4jl1GkF9fmzLQ/VVT8ifjiyzZYADTVXfoenMEc/fX9cejH10H55/8KTHUkDKCDYO4xxD9dB+kP8A4cmIK7B/zt8fQp6xx2LETiUWLrZV0PPA3aQf4Sb83/mU4JhPiwN2k/1Sf8z+YxV3ulFh/kb3j1SdSQfaa+VhiP54sTNyA7SOP12/7eXLHDwx7JUuBfU3X7QOJf3Y17yAeWw/d8cLjEsSj/YeJDtHA+KvhzszGtRf0YBvwYHHVzG9GKIn80qfL7BXrj2R76KaHuHjaSSTQBKKWtDub0DVq8NADf0JxnOPZzMnMM3fhNLMQsRfQpOm6DgMDrBZlIG9ithgzHh4sITvZ8kXVkdr8QtdF2l+hsEmjkWIkU5csI+tUU1BeoGo7ch0xoP7rjdauTumHsJIe7IO+2jxBTzpWVfTfGJ4/wARrOxvLPFNpWvqo7RiVbTad46uGNVZ2F2opb1kPaCT7cIJ6lHHx8L1Xu1HEdK0aOWgzCyFlt1R+V4fTKWkZxGKRdKKq7abIRRbaLUcgAWpRd49PphGvwizRLHfez8ST+4dFAxQvHVO5jkH7B/c94Jh4tExADgE8g9qfLbUBfwvEF7XCmu1UGF7NXNVP0hjl2J2OigbBJ1AKHIF1ZOqrOFXEuItEoaNUVtJSHvL0qDVuwqjpAFRizZF0LAKngBEh2FDWBVeGnBT80okRrzXpgmGV6ICq4PRmAB+d38sUMhqgmY4ADbvosDnW4lCe+M5zQXxvE6MPD1YxsN082TddiK6aLh2fizCJNl5HXvAS8aufCV9sEctqrUtXanqBic2QzCS6443FNqXQQa97CQI3XxtFrrYk72Nnu0DR0USOMsW1Rqi0aNCztdtq9NjgZcK13R2REu02708jykukGlUEbWLHzNk+8m8K8zGxkQFQGDCmU2DuDsd/wB+M9xzg+RmmVi0wknphGh12TVgKIpGBvaiR8sXdmuHLlMwHhmZ8qyu0gdQGRkRnB8Pgb2a1L50b5ikrAW76q0czmuOi0WWhEWamjQ0hcMK+wZVkLKP10SQeVjDTLo4vWQfKvxJFCjy5beQHVRwuBj3esfWyscxKPu6hojT9WMP+yPPDiSfTq1Cq3s7bVe98q3HwxMTmxR53nj+eizpmmR+VvJXgWKO48juPlyxiuLcZhkk0ZaNWC+1KCQvuUDwt7636eeNdw/NBwAGDsBuRdX6GhjI8RzeXd2GW20khtK1HZ56el3zrbyw7d6hZ82jDog9V4gh+ug/Sf8AI+JViCp9dCd/9KOZNew/TljiEjg/52/nBPjiUYxwjHVxZbKtj9oe/FHaT/VJ/wBGcXR+0PfintGP8JP+ib92IdsUWH+RvePVL1WRiS+2/U4vWOuZwP8ASSTZxCTN4w16/KUF2jeILCZ1Z4ROneKvMrpcVsQTvWwIJ5Ag74ynaJ9MpVIjAtOoTTIv2FohZCXUFtWxJog+4aXi8peNljJ70U6BQS2tCHXYC+Yrl1wn7RcMlzE8Ihd8xK6B9BRUCLdgAFtgWd7DG73JJbGnhgclFed9pZelsHgtFkZxJm8s0eS+jo0TmNTGq637vWq6lPjuhpZgGIe+Rw44DnwctGVUM2kamb7x57eeq/n64z2c7MZxosoGE30pSsanUjRRpZQM5jDfYEali2rw0dgLb8X7OtlCO7mkaOUkEuFsP7XioUdVagRRtTzx0zD7wXYSZv8AGU1zGfWt2jut9INLttZ9/Orq8U5XOIw2IvVIrKxvUqkDVoO1WJBXoMJeJ9mSsZaRjISBppmrcjcBQooCybVuWDOziJAkug6112O7PtbDQtWSKJI35HfrhGWg2yNVpV/TsmsCAbAlByemIVbaiKvTQjtjt1588ejXWEItXLnc7eHSpBNVV223o33Ti2OIgQxc3kJkkI6AbmvIE6QPQCuWI8SzoCvpAJLER86vWsQY1ufZzBvc0W88VhDidSgPdRFDioz8ZaSdY0UPQLEeYApdX5JatuoBHphRm+Oh41AQKdWsiMalU+GgdK0B4RV1seWxGGOUy4ghkzEWYUoFMjtJEQW0+QamrZtIquXO7xRls7qiiLRaI5KMbrYG4pQQwBFhaG5Hqerbg4DVUY5hd1UTEAIiGW0sd5H0ViA1qptaN8iCL3FXgmLKJ3ErxrWsOlFi273Z333Js9PTFD1GB3mpRIgVgqaja8jRYAHRQ3PTB0G0SJH4rOo7jkC2xI1DUW22uqatwMLykjQnRQ/LVga/lonhEGpXkcWXJHpWwI92wX9X1x3M8LjCkqqoL1PpUDUoOog1z5X/AN8TyDHSy2NjQIsqOfLUSSL6XR2O2qhVlsy4kCt0J1UpKWbIAJ3W/ao7b1Z66FimjLp6crWO4akk6qUueYohjUFpJBGquaAa21WVvkEeiLB26HCfisX0kRtAqq0kDZm3BthUWlDRFOxk3k3qhsb2PmykqR6Y2j0xkPG7sQyaTYDbFXAFrqLJsfFZBYo892tij7tMmO8aJO7UnZdOlRpN0SfBG17C150SQVCLWkUdktmQgKxBCuEYXzp60H1B1KPQketRVfrYf0o/hfFBnlaJY5JCxURKBpoIqGO+g6J5WT54vX/Sw/pV/hfEFIQhonbl5p8Rjy4srEPdWLrTXkPiHvxDtD/qs/6J/wCE4t+0Pf8AzxDj/wDquY/RP/CcQ7YokXvt7x6rJiWVyQigepJ/HlXzF9LwdlshXtMGPWyAvwReY9X1fDljhlsUfZ+7Xh/ZG3xHzx2JPIsb825egvcDnub9/LFGMawaJDGe05cQSLockUaoDvAB5Kr106KoUfhzxbleL5fKP3stkldOpYiSOu58veR8eghIF718v3+WD4eCOyF20Rr07xiCR5kVQB9d63rld3ODRZSeFbJI+2NvmtRwvjEWYTXC+tetVY9GW7U15jF2eyKZiFkayrfaAuiDYYHlYI9x3B2Jxk+DLloUd1QLqYgk7K6rVFl56NV+C9NqbBOG0UcstMMtFGSAdbhdgevdqbJ35MB6kdB9JegC3f05YLcaSp8tPCCkyF4wbWWMFwvkSF8a/rAepPtFZl4yzO0LAKCRepN73Om1c7km1FAD3HG1zvH4YFUszMNQQFFLkmifs7EgAk1uPLCbtNm4B/iInRpgFXSo1d5qYAaiK0sASdWq62INCgSwgahOYfFvd1XC+1Lm40YWbvYyj1QcWBfIEAKVoc61cyeWGeQKTKsqAlQyCMbboiML50fFJJ1rYDCHjEM2ajZ5FCpGpIAFbnYdSSfUn5YzvZjtW+XYXbDfl0siyB1sgEgb2L3usBjjFWN0xI7rDNovpkpC7a2iPTWhHw1qQCPz9eF+byrMvjcsnhHdAjR4Tt9kEbfZTSuw2wGvbGKQt3koFlfCwqgB677k8vyfXBA47CBeq0NKgUbu11pQGrHK25Dbe8We8hQGNbqUwJWRjJItxoCAv3ia2HmSaHvIxLI8Sj0aYyO8As6KKhjz5eyVYgaD4jsNzieajoKD7RvSq7KvJBXm1t7R9aAs4GlyjCUJs7BiQPZBXR9kFiosFl8vBzGKQw9J1380vLLfVbyTTLZpF+qsKwIWieZIHLqeYHuHTBowh4apE41KV8JB1LVk1p02K1Uj7joteWJ8f4ksI+sZUVxoW3Nn7x0qpbYHoDvpHUHD7nkC6tIyRta/KD4pjxDh6TxmOQWpr3gg2CPUHGSzXDBExjYhGAtDyVwOl9D5XtexokHBUnbqxUMDMfN20J8Abcj3gYW8R4lPOpEhjUjdAikaT6s1sb5GqFdDi5WfOWEalDXtjsCXLCpveRdx+a1/0xz3/GvPriWWepoSekq+/cMMQdklhD++3vWgdABrS/Kjtv5jVz92IKv9cETRWumy/W23+A8j64pjO3KumLLaUnPi+P8APHOOj/Cz/opP4DiyQb/HHONj/DT/AKKT+Bsc7ZEj98d4WWjdeY/eT+8mvcNvIYu1bep2Hv8A82fgeuBoEO24Ow5A+XW+vSht64Njy7kWBspsk6a2G4qzdqWI91GjQwN5IbYWNBE2TFBr9ReqYwxpDmAO8VgEEilhuCU2BAPMFg3urrvioN3kmqanHSvtc/F0JAqrPmL5YXZvNiEyRBUZ2A1BgrBeoatxqI9muQJJJJrAJzreZ/rhOR5XtcJgQG0wULWrjKCZX8K1pC8vDVDUF9lWA2BA2HI4p4H2haeEPKwJLPQIBWgSo8LWLrr64zSTEke/FPZaNnjRV5237zgJc/IesmH4GMSAO2o+VLfZifvdBcK+gkqCOVijyrAnFU70ooU+Bg5VBqJ30jbY7DW2kAk6cXcP7PeGyT7+XyGM7xPOCJnJplGxDDUGrcCiDuDyI3G+Bsc8kZjd80ERs1ER2Wgy57yN4l0jUOTEar9Cp3HL2lU78uuMtP2BVoh3cqlt6P2WsklD92RbrTz25YeZLtLDPEqsvdk0VMiWLJvc3e+972bvfDYr3cWoSggkK6MSyb+TN4gPKwem2Lh7mFAeyxR4818ln4bNG4js6iaAB+e2Nd2Z7LyLMksu+9izZOnl8jWHsGTQOGeNVljULKAtGrIWQbeIHSSQt+YvcYlxOSSQM0YYRqCLU0SPJT672w5DlvyK+QubSqyFl6ImLN652komNCsaldzaBtZ09V1sFsWbjOx6H5t1k0GORPA13RYLdXuNkahXi6E2MZvsxm2lYoBoRK1UNlHQL0s1t7rPrrpMzHFGWJCIos/55lifiSepOD4XpMpDwKGySxcbGPpp1VWdaFWjeUop1aY2YgbkEgKT5gHb+uAe1OWDQ2RujdRyDbH8dPyxnuMMc0KeFUgO6DkdXKzR06iCeQ9LbqPwrNTxI8Ej97AUpNXtpvyB8hsaNjbmuGGva7ZZ2IHR2x+hriqRkjGSpPIUQb5875nY3fMjf1sdVaAA5ch8Nqx76aZFVjzChOX3PDv5nb8BjgNWbPu2ofhe/W7xcLFlNuKkdul/H+n9f/SUEGt4gDTCVSPLriF4sypPeJp9rWtfjjjsr4Q/vN70/DNq0MN6vbfEUmBJHXyOxxZBLbgsKYL1FdPlgXiUurQ42sEfiMctxGyDc4jxgf4ef9FJ/A2LpF3xDio/w836KT+BsQdkSP3h3rHwMNIN8wBtvZobDnZ/d88Mu0HFChdV8KqxjjjN7b2LBPMAEsTZJ994U5dKCgbvpFdQgIHnzcj5fIYH4qpEoTfwKCb+8/iP/Do+Z88JvkzaBaOA9nmFxLzq4/n3QGZyhJ1oal639vzv1PP199Xtk7EBoEMcwaRqbV/syp+7te3ME8+RC3tjubAWBZAtjQF9STyHmcfSO/g4fDEsstK7BdTXRZtyw56U6noAQSbJLWibnHWCbxshwzgYTWu3BLeM8Cy+XhQaj3uoFSdy+4DAryVRzvoaFkk2k/s8njWNtZAIkINkCwPK/XDTtpl1WVJA/jYC0JJNLsGHkvSuRO4vxYx3ChXfL92aQfjgE7btu2yNhmGZrC55ObN8tPJb7jPaoEaIq32voPj/AJAxgYZvpMhc/wChU0o++erH+nuHnd3FptOXlI56dP7RCn/hLYnw+IJEijoo+Z3P43gYsAuO6aZhmCQQjYCz28lpMjw8TIosFjtvp52QQTeoeHS3JgbIrldU0MuVsjUVGxRtxyBpW3FkH2Tsfu86VRykG1NH06/Drh1w7tC8Ta5F1hgFZgSduW637hdE1tgbgOHwUSxStu9R+fnJGzZtnjeddWl4e7JIKAgaihjJW7BY6goNLqI8QXBLZmS07rTT6huwZCwpwAUI3AZxqGzBLHLHuGwJJ44zGGG6MBsynpIoFEcxqU9enLBE3johNEgawdV+NVbwMNual6YcwGG2wwRr9hw8+1Y5blcTx5cOxFQwhBQAFmzQqyeZ/D92EHFpWnk0rXdxnqSAzcmOwPLdR+sftYcZzN6Yi68yBp97bL8rs+7CRez1RBrI2vY9P+2H8U/K0Mb+BL4CMOeZZDrw71XPxB08LPllHKmMh29wj5YGlKlSwlhP5KswNeneAEj8R7tgLk8uJSoP57GrPkBsCdhhtxWONVVIo1kBUs8hGpVAGwA5WxuidvfeyLIjGbZ4p2aOKcdHJxJoacOKV5ZGlBaNWZRzYDbb1OOvEy+0CvvFYDbjSvoVyXjQEqii1J6X0IHu913gjgnETraN1+razXQEHmvltvt6YKcQ9vWq0hL/AIejyEscb+K41/Z03+Vf8rOCMgG76LTV94l+X7rxLP5QxvXNWFqfMbfiLF/AjnS1ZBm71dI3Drp+flh1sjZGhzdl52OF0OIDHjUFa6adgp1IeXNTY/kcKs2o7uOuW/8ALDD6ftTiiR1Ff+mB3y4ZVUHZbxdaqYyUTtiniS/US/on/gbFhXHOID6iX9E/8BxB2V2+8El7NcHAjR2HNQR8gcZPic15rMk/76QfBWKj8FGN7BmNOXiA/wB1H/AuPnHGuHhs3PqLUX1gXt4wH/5sIU3Zegie8y5gL3pCS8QRW3cfPHuIcZWWJox3jgJpXYkLTaxVnYarPLqcROURCCqKPWgT8zZw2jltG3Nd3J16aGxJIGyMWyvDg4geFoCHiM8igrCTagamcDkK2uthyrpipPpBnmA7uNiwdgTYBYX4SAbwRwM/Up7v5nE32zbflwo3y8P8jiCdXaKeic5sTi868qFWOwKrM8OnMUheVGVV1MoB3AZeRKjkSD8DjuXyMjIp+ktRAIpPMX94Yb5VhZV/ZdWRvQMCpPwu/hhTwtyuqF/biJU+69iPTy9KxAeS09iscM1uIyuc6nDQ2dxwVg4W3/xEn7P/APvDns/nGgY/XCVD7Ucqgg/mnUSp9Rz6g4Eim0sraQdJB0nka8/8/Dph5lO1Lqwbu0Jvy9EG1m+a3zPtvXQCud3P0U4jDNboGl3/ACK12QhhcKUj7tm8QWih9aqgfXa/MDBP0FQwejqHIkK34gBvxxg/73lZokkOiI+NaPMLIykXQANgjUTy8rxtsvmm8z7m8Q+YN/8AEfdgudgIzt8VgyRvGrSro+HqRRIYA3y9/qfM4jnkABFbVWLHnFWy/rKbr9zfAA4gjiQfVSBvTY/MbMPjWGHAOFNQGuLTZWS4LlO7ZgfPY+Yv/tgzj/DGkRJoVBlhLHSBu6tRcDzewGr7VsNyRbDNZRtzov1Qi+vQ0epOxPPFEec0mgwDfdcEH5Gj8d8Z4cYiQ8EBaBn6Qh43C+fRwFxaOqqTsF58/U/Ab7csMODcMYSkkO1KbNj82vZILeK+Y5c6wy7X5iCP61kCzkqbVqDE8jIK3vndBqBNkDdhw/KwgP3UiTFjetNF0L0ioyRtZN9bwctpubgUwcaJG5BuheJSI8Dd2QTD4xbeIVzGkqDRQsLPmPgLwwnvY9IB+tTck8rw1hGoSqSSNBsP5Udr9qvdVYTZNVtGTWrHuyF2Yc09lwR8iCee+OwpHWDduXqsTGxESxlxs8+fFbA5qh4l26lSGH9fwwGIhqYr7LEEViWUmB2vfSbHXlvivL+wvuw+how4nnSe5l/Rv/AcdbHc0v1L/o3/AIDjjsrN3CzUWZuKP9Gn8Axl+PyDvVcdRob3iyp+IsfqYY/TNMMf6NP4RhaYu8DKQSWoDzB9qx6ih7tL3QJOMuIEutellqNt8fpv9O9BTix+7FEubKwOPtP9Uv63tfJbHxGLVBBMb+0vy9CD1UjcHAUimRw49hLCepvxN/nyHlhosCRGIc8Vz48wm+VUKqqOgAxDOtU2XbzV4z8PEP4sCwZyueO8TzI0Iw+xKp+BBB/cMADTmWrLMwxAj/KR5FNQcDcQyneEOhCyqKBPJgOSt5EcgfgehHTmBil855Yq0G9EfEujeynH7L2W4jZ0uCkg2Kn+R6/5540WXcxxagLdqCjqWJpR8SRhOnDwyFp9lA2B5j1vp7sNOxvDWNTuzNGtjLh+Z+yX9wFqvqSdtIto4NzsvC1gv9rU1zTrXHmnmb4RaQhGAeAUpa9L2oV7I3WyNQNHe9t7FMfHzAQk6d393VWk/mOPC2Gl4pz8XeRSJzsWB+UviX46gB8cN4nBMkFjelj4bHuYcj9QSpx9qEbSqm1c6S21A1YF8tTb17jz2GJ5zL6WJWmUjWBXXqV+63mBsfQ3YPBcwGoMAyONJVhYI5iwdj0w5HDwR9XakfZLEqR5AtuD5bnGCbrq+8FuvDY3VwSk9p2T7VqBfiNivMltwK9Rhbxf+0qIRGo+8I329jn+Vz6cicXcXyIUSSKt+FrUi6aj9k7EHrt69Tins9lIXkBMMJK6SrCNBvpU3QFXe+wBvDmHnDm2UDE4cOPUAGl8eFfVY2bJ5vMfXzArZLIrXuCPa0j6yrrxaTY5UBYW5qCWNQ0sAZOkgAZPhIlr8Lx9q4nkllUhxfW/tA+YPn88Y3N8NliYsnjvmysUk9xZSpb9r9XDBmINOS7cKHDqnXtWV4X2peJSUlcKQUKv9Yp23ABOobHmpFWPdhv2f7SoZU+xpZCSbKkKR1A1A8qGn44aZLsumZB74FSKO6Rlt/MlNXT72Fj9kRFJIsDVLWhQQatmXSQdTcwR9kczuKxzJI3OIbulp4XsI6TgdNVvU41HIraSrEDfQwagdtxswHvGORLSgA9MYvgnZ7OLuSsctMCNdbdNQCEFfMAnl02xsclfdpZshQCQKBNbmunuwwhJmwx3M/6J9v8AZt/CcWldgT5DFE89Gh0r+uOVgaNr5VHMdC7MSFUBdLHeuZ2rSPK99hyJINjzCotAOTW5CPZ8wDp6ncnqfIADH0ZpWPNjZ9cVhz5n54G2PKKCPipv1J691yBH0XzbNaJ0KukqMAQr921i99wAdSE3amiLsbkg1ZbioRRDMmkL4VNEA15WBfn5+ePqIc+Z+ePTwCRSsgDqeasAwPvB2wQWEu1jGtyi/jt3aBfMn4Uj7xuPccLuI8IcRSbbabsHyIb+WN7m/wCzzLsbiaSA/kHUv7L7/JhgR/7P5+S5sEHbxRHl8HOIIYeFdyMJZAKzWO1Zbh3CWkjRywAYA/5/HBLTQZfb235ADck+g/ycaTI/2a6VCPmpWQfZRAnM3zJb92NJwjs1l8rvDEFbq5tnP67bj3Ch6Yu0tbq0a9qG98kmjnacgvnuQyRzD682sqxqfDCIZbf88hdl9Ls/k8zrP70TokvkAMvLVDagNFADlXTGp3xw3iwkcDen54qhjjIqj8fssx/eS/cm/wDoS/8ARi2DiKA2Un2NgDLzdPXRjQ3joGJMzzy/PFVEMQ4H4/ZYLJs0ZYCKfSGbQe4k9mzp+zsdNY0KccXYmPMA/wD6eX/pw+K4gVxnOwjSbtaTsZmABbt2/ZJM1xeNxeicNyP+Gl3/AODCrIyJFNqWOcI12Po8ux92nkca7TiJTEfo2h+cHVc3GZWlobp3/ZKJeNJy7vMf/wAeX/pwBPxIEV3WYP8A8vJ/040ZjxWVwV0AduVRuKy7N81mIeIslgRZg7qQDBJ0O/TyxLN5zVLHIkM1qyay0TqNKuCDZHS2u/Tn00LriqWMlXA5lTiG4cNN2okxAfu1eMnjWQq1Fa2F4GzkasQYqre62/DF8ea06Fr7APrgYoBLIaHMf1wyk00zGc3obV/n8MU31238vnjj/a9/88Syf2fhjlK6fZHkcdRMWy81938sWQfzxy5VpHi5Y8FQc8FR4hcl6xYtWHDGPrgpOnwxy5J1g9cdEOHs3+fni2Lljlyz3cY8YfS8aVMdk6+7HWpWXbLHyPyxUY2HNW+WNE/P54BfriVyXwozHZCfcOv8tsXDIsfsN8sWt9r4Ytm5n4/vxy5Cnhj/AHG+WKzkm8j8jiyTFb88Ra5RORb7p+WKWybfdPyxY2Knxy5UtlT90/LFfdMu+k7ehwQ/I4Cz/wDo3/Nb9xxK5QlyhaS9LDavZPvwKIGMsnhbmOat5egOMyvMYuyftn4/vxJXUv/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Tx/>
              <a:buNone/>
            </a:pPr>
            <a:endParaRPr lang="en-US" altLang="en-US">
              <a:solidFill>
                <a:srgbClr val="000000"/>
              </a:solidFill>
            </a:endParaRPr>
          </a:p>
        </p:txBody>
      </p:sp>
      <p:sp>
        <p:nvSpPr>
          <p:cNvPr id="69639" name="AutoShape 8" descr="data:image/jpeg;base64,/9j/4AAQSkZJRgABAQAAAQABAAD/2wCEAAkGBhQSERUUEhQWFRUWGBsYGRgXGB4fHBweHxwcGhwgHBwcIScgHBwjHR0YIC8gJCcqLCwuHx8xNTAqNSYrLCkBCQoKDgwOGg8PGi0lHyUqLDYuLykvLC0sLzQsKiwsKTQsLSwsLSo0LCwvLCwsKiwsLCwsLCwsLC8sKSwsLCwsLP/AABEIAQkAvgMBIgACEQEDEQH/xAAbAAACAwEBAQAAAAAAAAAAAAAEBQIDBgEAB//EAFEQAAICAAQDBQQFCQQIAwYHAAECAxEABBIhBTFBBhMiUWEycYGRFCNCUqFicnOCkrGywdEHFSTwMzRDU6LC0vGz0+EWRFSEk6MXY3SDlLTi/8QAGgEAAgMBAQAAAAAAAAAAAAAAAwQBAgUABv/EADgRAAEEAAQCBwcDAgcAAAAAAAEAAgMRBBIhMUFREyJhcYGhsQUykcHR4fAUIzNS8QZCYmOCkrL/2gAMAwEAAhEDEQA/ANmiFeTP+0cER5hh9pv2j/XA2rEteJVUaM033j8ziQzDH7TftH+uAhJiYfHLkYMyw+037Rwn4z25iy0ndSmYtpDeAAijY6uN9jg5ZMZvtF2O+lzCXvu78AWtGrkWN3rHn5dMVddaJjDiIvqU0Fa39qGW8sz+yv8A5mJZX+0bLyOqATjV9pwoVQNyWPeGlABJ9BjC9p+z65RkQS94zAsRo06RdD7Ruzq+WOcK4G8uVzEyAto0qALs+INJXnpXT8CcBzuultfocKYxICaO3xrkthm/7T4Vao4pZB94sEB9wNn5gH0wdwPt1BmXEfjikPsq5BDeisOvoQL6WcfPezTZXvrzlmPSarX7Vjno8XLVXrWBOHZJ5Z1SANqL+E9QA1hmI5UKJPpiBI5Wf7PgpzaIobnb6d6+t8d7RxZRAZSSWvSi7s1c+ZoAeZPz5YzcP9qEZangdV8xIGP7JVf34ynbDiJlzk7k2FdkX0VCVH8z7ycH8f7G/RstHLrLNaiRSBQLAnw1vsdt7vntyxJe43XBDjwMDGsEvvOX0fKZtJUWSMhkYbEXv0rfcEHYg0RjL8W/tCijYrFH31c21aUv8k0S3voDyvnjJ8H440WWzUQJGtV0+hLBHI96GvgMR7LcEXNTGNiVVVLsV9qhSgC7AssLJB5YkyE0Aqs9nxxF75tWj+62nA+28WYcRspikbZbIKsfIMAKPoRv5k7YdZfOpJq0G9JANgiidxzHlj5Nx3hn0ed4rJCkU3IkEBlO3I0fnj6hwfPmbLwyMbZ0F+rAU1D3gnFo3E6FK47CsiDZIvdKOJxWTit8wo3LKB5lhXn54g+YXVoLLq+7Y1fs3fLflgqy1YXxU0mIJMG9lg29eEg7+W17+mKPpSFSwdSo2LBhQPkTdA8tscuUpGwO3u/DEpZwLtgKq7YCr5XZ2vpfPFK5lGJVXQsOahgSOm4Bsb+eJXKJyyk8vlieWySLuxIHL2q/ljgG+IZltvjjly0GrAnGeJCDLyzGj3cbNR6kDwj4tQ+OCA2FvaDhbZmNYrpDKjSmyG7tTqIQge0WCe7ELkkl47nDlRIHijlim+jzoYtX1nehNSnVsNLoa67774MbtBNHnI4JCjoNEUsipp+ulErxULOkaUUVvuxvmKqn7KSDv1jkLJM2XluZ2ZxJHIC9sVJIZAKJPMAct8Rz3Y8yjMuZHWeWZpYyJHEalSO51INiVUAE0as1yGOsKV2TtHmFnY97EUGd+irlu7Gt1tAWRw2rUA+rlpFe4Yc9muIySwmSVwfHKvshQAksi2SPyQvyvC+HgEiztmFZFl+kvMPa0mKRUWSNjVg+ElSAaNeZxZ/csq5KTLpImp3lOolgAskjORsLvSdPLqcVLgOKu1mYgFYHjvFDmJ5Jd6Y+EeSjZR8gPiTja8VaTIcMjSM6ZCyq7DmGYM7kHobGgHmANt6wBwrsK0c0byyxFEYMVBNkjcDcAVqq9+V41nEo4Z42ilZSrflqCCNwQb2IP/rgDBoTeq3MViI80bGC2jfRfO+yeQy88zDNPQ0FlBfTqa97Y+Qs1e/PocAPmjl53bLStSOwRwfaUE6brZgRViqOHOb7DkE6M1lmHTW+k/EDUPxwVwnshAjBszmYHA37tHFH85mINeYA38xigB2TpnjBc8uJBHu0VneOQMJ5ARRc669JAJBXwcDGi7TdsY8xlEjUMJGKGSxQXSNwD9q2oj050cOe0mRyubAJzESSLsHDodudMNQsXuORG/nWMzD2RTV487lQvUq9n5Gh+OLEEWBxQmSxTNY+QEFvYfogOGcLaSDMyAGokU/HWGPyRWOLuyfGlys+twdDIUahZG4YGuu6gfH0rG64bmcpl4xHHNEFHO5FJYnmW8yflVCqGMvxXszlWYtBm4YwfsMwIH5pUk16EGvPE5CKIVW4psxfHK0hp20P52pF2h4qMxmJJQKU0BfPSqhRfqauvXG1myrRZCDxpHNFoaMvdCRrtaUFiSryLQBN+7CvgvAcpE4kmzUMhXdVBAS+YJvdq8qA875YecR4tA/dsmahV4pO8UsdSk6XQhgGU0VdtwwINH0wSNhBspL2hM1zWxRg01K04dGJou5+jzpoV443f240y30csfA49uidvPkeS/KwxoG/xCkNDHH3qlrF5YZcPoMBcjUPARIoNAc7wfqh75ZnzyNIpXkqBSoV1ZaHiGrvZjYYDdSQxWzTl48rHHoGcU3Fl4yWZm3gfXY1OdKty7sEKvMeWD5TyWNYUw8ZE6s0WXL5cQVEHoERvJqJMaDUEewntBRvvsA58t37NEz5aJH0a1VGIqKN2Kg93CGADI4BclAt+gJzzZSR5H+lKC8jPzYgBsv9HI06tN/a11q6ct8Un6KylHzaNEzM2lVIOpoe4Pjs7AFiBp5nckbYiiozBL85ku+BczITIsSOAkxLusNxMF7rUQXSSTUFIIujtjQ8Kybozsa0O0jqdTXTymQAxtEpQ01G2O45eSzMd1LvJnY3OqNqKPotFkS9Bk2LCSzpKi1G3PDrIZ6IhUSRGYLyUEbDbYG6HLaziLXZgisU5kbfHF5xRPy+OJUp6MKu0HE3hWMxkAtJpNgGxoduvLdRvhkDfTCTtXlXkjjWK9feXsNWkaJBZHpY57XWByAFpB2V2XrW9H0KBPaWfzX9gY8e0U33h+wv9MWZTsvO9CkW6A1SICdvugk3z2o4tl7KMDRzGUU8jqlN/LRhX9LB/SPJZbXY1xoFyDPHJj9ofsr/AExFuLy/e/4V/phnF2ajEb681ljISNFS+ACjeqxZN1QArb12FfswK3z2VH65/rjjBCNmDyT0OGxb/flLf+x9Ag2z0h5t+A/pitAWNAFieiiz8AMNZ+x6x0JM3l1JAItW3B5Eb8sG8A4ZBl51mbOwtpDeFQRepSvtFugYnl5Y5sbAaygfBPDCSBhc3EvJ4AB2vjayk8Y3GoqfgaPuIv5np8MVRxfeKtsOSsu/X7RHlt/XbS5ngEDuzHiEALEkgR+f/wC7iX/slEI+9Odj7u9OoQ7X5bS88QAeQTrYGAAPnls94+SzYiXbbqB16mhgrivB2y8ndyqA1Xs1jmR/LDROC5Ta88pFi6gYGr3olzXvo4Y8ebJ5mbvWzmixWkRE+Z5mup8sdZrhan9MBIOvMW1rqd+HBY2SEA+EAg9HLbH0YA7HyPKtjRxNYEuyTW+1bbna7328gRjUZPsvlpWKx5t2IUuR3IB0ggXv6ke/AUmQ4eOedlv0jU/8uJ6/MI/R4Z1i5Se9yX5rhSpl0zDFdDlwBRsaWZST0rwk88MJuxbEI0KCVJFVg3hGnUoanttuexFg+/bFfHe0OShy0UaRz51Yy5Kewh1sWJlYLe1sAqije/LD/I9uMr9Fy+bdhBHI6xKhAOhlbTppKARAoYkAUpXbcDEvfI3VmtngsqSCNvVcHcfeLvDisZnsjHHI8ZCsUJUlRYsc6Jq6Njl0wVwrgCZgSlQi90qsdS871ChRP3Tv7saCXspki0xOZmQRsNZZowoLk6QGaM6rrnZvbc3gvhORyUEU7JmiyMER31KdHtaK0p7RJO5B5e+yB0nFyLJg8GY/22Pzac+zt48F8/Cx/wC7HyGPd1H/ALtf2RjZ5bgvDFQymeSSNCENlqtgdI8ESv0PI1tvgzhphYo2Uhy0i98kcn1L61UgsWDykclUn2cVzv5orvZ+CokRvFcyQPibWIyHDVmkWONF1NYFgAbKW5+4HBGRiEM6sw0qmtGYDbUVBAscz1w/1ZHLZwn68SRSNzI7tSbBOwB0gMf6GsM+H8Lg7mZVlGZhnkL6gykKAqqqh0PtqQTqoEXVedXy5G5iQl/0OHikDg19EaXXbflt2pQOKxH/AGi/E1+/HmzCuPCwb3EH92C+NcFyUUQZ4pVCsFuJt3LKrXqcksoBqwR4gwrCzJNlrP0dZlO2rvWB23qqJ9cGbJdXSJJh4ujMkYdQ5gV6qvNcMz0l6oswQemkgfIUMCjstmj/AO7S/sj+uHXAYWng79s9MF1tHpjJY6hvRbVXKjy64ex5qMIsarNNpJNvIdRJJPi0bkb0ByAoYUcYx7x8/stQ4qWLqxhp50CB6gLN9nuzWYTMwu0DoqurMzBQABz62TW1DE+Ldms1JPIy5d6LbEmMX0vd+RrFvayfuss2biaVQjorxd42nxEC1JNgWRt+7ro85HU2iOKIhj4CbbUN97L10OOJYGg0av8AOCCcVN0ucEZq1Fbeaxo7H5v/AHDftxf+ZiQ7HZv/AHJHveL/AK8bBUM2WmAEcbezqrQABR3Ivl4sZ6Ts2xUgZxO8IOnwvo1VtbnkL66TiOpQIG/ajsxk7rDnAV/pJ9EZx7s5mJe50RhtEKIx1oBqAAIGognlzrrhV/7EZs/7Nf8A6qfyJw34bm3bLRB3dZYNOVnTcVKigsQQaYEMCCNjhrnMwJFREL2szQsTYJaPTGSNzY32xZ+W3Et2+aUhxc0bGta4Vrw5LJHsTmhzWMe+ZcNx2amOSEA7oyGZpKEmwHhrfTudjsBtYxfxHhuXlmJKTSuAqUG0qdA034QWN15jHstw5AyPFCIipmjkCljatl5CNRYkkh4wN+V+uIa6MktHz4Ik2Ilc1rnO1FHYb/G/JAcM7JOnfd/l+8KKrRBZwqO1nUt7MDVGyK5jFnd55N4MplcuB9sGJiB5l3c/OsGQ8PU9wTf1jlW5dGUbbeRxN+HiXKZvLV/pQ8S/nd3Iy+/dAcUjkzuDaruPjyUyTvaC51OPaDXLa64clR2f4pmGzMuVzRR5ljfQ5AsE6G06wN0Nq3s7aevLGa4f2jk/u5JMvNGpillSdEAZgXkYxe2hsaVbr1HwOyHFLzXDc2T/AKxBCHP5VGCS/jp+WECcL+jx8Vh06QmZywArpolIPuYEN8cH1ykcQiNDTNE8AU/LYrS9QdOz5p/nuKZzLoZHzEMwRkWSLSp9tDIFcd0uxTybrgLM8IyOTmMeudlSUTLAsalULd3Jp1yNRU0oNLdVd88d7QnwZ/8AT5P/APpYdcZnUZ7JShQCs3dMQParuaJ8zpk/DHG2kgditEWyhrnCic40oXQB5d45qjJSQTy6o4KTOyNBMHb2WhgM2XKBKCjZhW/L0wv4FKPogjMaMJhmjIzA6rhhWWKqNCmdjywy4LlimdmhA3izcMy/m94YmO3/AOVOPlgDgSVl5R1jkzQ/aycg/fHiRrRPIoTmmNsjWEgWwjXn+D4LvBpB9DEWiMrJFnXclQWLwrG0RvoVEjV7sFdnc93Q4cgChZpJjIaGpiGeJLb0D18sAcCP+FP5Jzg+DZMH96Yjm7jyPD5x/s5Zf/FLj+A4pdAHs+abLM8ksbuLz5sdXyRGa/s1WQBDmEZGJUfUvVi7GpZKBFNzI3Bwr4Hw2XJ/T8lHmY4PHGY8xJYrVGC3dqCW1UyDX9nmPERW2XiEMWZlyxzKNNJLJKsXJgr04QUKO1tubJY16p+0GTGaklWDLyvNEwjeXUkcZIAFfWN9ZQFWukit+mLBxzFgb9Fjh4xDx079Oen5SrtZcmkWbz8bTB9RdVLLXIAbIegYk72zDlWB8nw2KKzFmFnJoEKmnTXXdmu7PywGOyGc/wBx/wDdh/8AMxfkuFSwFu9TQTpoakbbxX7DEDfzxdmYu1aj4gRRwObHNfZohux/Gni4jLkpIkMOczE8iMeavpY+EcuYUbi/LGnzXFZMvlkkRygizcBlA+1E7d26n0sg/DGJ7Q8YhjfK5mLL900GajkZu9d7W/EKcnnQ3xvOP8M7yPP5cb95DKU9WA71PxrA767HeBQJYizPGQRoCAfPZW5zgqTrm8pJehxvRo+CQOKPywF2G/1Xhn6AfxSYacNzfeSZaZgR9IhjZgdjbpTA+t4A7PxfR4ckkm3dRFGrzWSVD+IwK8rMp4O+aiszw4cW/KkY0Z7vMKPsyKfhqZf6H4YGlzAaSWHRGoWDL5iMqPEQzPFLqNmwHA8sMsiRI+ZC7h1JHzNficZzjGYnjOWny2VOaOifKyRqSPCzRyoSVBIAIb/0wONgdpzBrwJRHuc2iOBHmPsmk8Vd+/8AvZIJv2sv3bfHVCcM81AEnjF7a5Zj+s7SfhVfDGb4RxfNTJmY83llyzQtBpRQ3suJjepmOre9xtzw7zEskjtaaXOXkCDfc92+n5knBHn9zKeOVUYOpmHDN6Jb2hlY5bONl3ZC0C5mMqSD4dE45ea6gR78VZntrB3eblyc8MshRWEZB0guwoMToBG7LSsSNr8sQ7D59ZclkJHoqYTl5L5UhaE3fTQVvDngwjg7iJYsouqhL3EY03qpd6F7aTuDveLtLG2HcHGvH+6rTnU4bEC/D+yU9kuOtm8tlpZEjRhmJEIiFL4Xj5AlvPzx3PdomRso9RqhzMgk0rR1wzvC298ijE0cAdiSwy7h61LxHMA0KF3ETQ994XTkvDxGMjxZXicjj0jnLAfDUAfiMSRReRwr0R8LldJE1+xsfHZGcd4HJlstHEdOuLNziBVYFjFI3eR+EGx4xVdNvPEe0yjveK0QS0mRLAH2WMMgZfhQO3nXTHI+DwKgMbT/AEk5QZ1HBUJ4XAdRp8WpT5+hwXxfMd/wo5hqMzOkcjAAau7aTSTQ56XG+LE+9fEJ2OMB0IYbDH0dKNk3ty0S/PZyHM6ooRIkuZkg1NKyCMGOLuRRBsAjffn08sW8fzutZ2AZTl+IaKZaNDLxC68maEsPQjEu0ufkeHORs7MkcmS0KTsobKFmodLO+KeKMWl4qv3f7vmHxhWM/wAQxJunXyCiNzc8DmihncK33oE347LRZqdY+NoylSJo9Jog7lSBddbSM/EYA4ZAL4qp5xmV1+KZlP3NhZnsnFl48tmIFYMjws5LWG1RJMpGwAFrKtDyw3J05ri6jk0Ejj3abB+Ul4pdH4+YRXMaY+qb6oGunuPA9Cl/ZRQcnnr5ohcfrQzRn8LxbmYA/BEHVG1/AzSR3/xH5YD7Jy1BxBfPLFvkHH/Ngzhx1ZZIP97kM2w9WjzIdf3tiGDM2uw+qJiz0Uxd/uM/86pH234K2YfJ5qJZO8aCBy8auTaeFrKg0woEddsV5x89K7OBmbYkn6qarJJNALtuRQG21VjW9leMuI+HoCNEkuYy7e/SZYv6fHAkfafMyZGeRpalhmQFgFWlYaK2AHt364IaIBNpVhcx72Ma3QgEm71JA+6HyUOYGRzAaOfUZUKgpLrrQAaFaqGkAnlviHDIWWMBwwYkkhwdQ3rcNuNgNj54WN2xzH/xP/EuNAuo7tbN1J5k9T88Ehyk2Epj2yRNyuy9Z16fmyR9quGZL6PmI0fMmUI2kNo06l8QBpAa26HGs4VxFpYMlmEbxywRgtt7aju3u9ud4UZvsqJJHb6ZlgGPLxcuW+/OufxxV2GYjhxhJBfJ5qWGxyonWCPQtqrC8oPRG+FHRS8s6RhaSbFHNfzWtGcZH71pEnMbtEwVrKMBqI/JauldcS+grC8EaWypG2nWdRP+kYFifaNnmeeFSf63xBOkqZbOoPevdSfiBhyqnvcuCCD3VEHnycbj5Yo5uR2ThbT56oDTmGbiMw8kA/E2jSTMKoLDKLPpGwJEccpG3IGmHxxnYP7SuHlVIzM0Yci4u7YspJrxMCEIHmCdunTGj4Pk3EeWilBR2ySRuCNw3clDY8wRjO8Q/suV4zAMzGGcGgmXq2UnqJKHiUqb9cXaxpsEbOPGt1N0LzUco0q7payfUIp4mYkRutWfyiPx2OCMzmAr5eQH2Cit6WqOL/VYn44X8OzPfZJMwWH+IggPPcuAuv8AEN8jix8oTHLIHBVkgpRdq0alJL6bq8fLy36YDlLcw4gehKsHB2U8CfUC/NZXsnD3SZ/K1X0TOtpH5EoIWvT6sfP1wZxrtjlMtPLDPcJUxSQmONnaSN4gx1EtVq972Pdgg5ELxCSYOCM/l2tNJBWXLLC53POxr6YZ5fOFXjCxWZcvIDJpvS2XJKqfCRTJIeZ+yABgxawyEkXbQfh+BCa5zYwAap1fFJuB5+OVM1JEGVG4lK4DVfijiLciRRYMRvyrC2WTVxnikAGn6Tl2Ki+ckFUeXM6HNepxrs/OHgjf7bt4jXPQCvTbkVwm4pwRF4vks5HMFDmeWTvSFXu6AIXwg2db7MfjiY3B73UdwPRXcBEwOrUE14FAcGzCn+7ZG9kZifJP6rmY9aX6av54GyqN/d+dgPtQyRyV7m7p/lpBxfwWGPTPEyTyxLNFLG2XUEhonZkPi9kMunc8xeLspmQ2bzLmGTu8yssfdrWosw1lQd1DAqxverHOxckFwbz1C02yxxSzOBGW2uGo3Bsjv1IVfaTh0iQ5qVl+rmbJGNrB1aMsyNsDYptt69MR4nlWGfzVrST8LV0YEHWYe6JOx5jSV+GAs1xiVI4oVybfRgHWaGSUd4rs4cSAiMFNBYePSQwYijRprwlo3Q9xl2WaPKyxqk7g6dUw78ahoU7TDdtPJa6nBS06k8lnidhDGNOofYvTQ126bIWVu8ymg73k0kH/AMtmpI2/+3Nv6AYtzedZFWfu3cZnI9wzKDQkH1Rs+f1YNc8Qy3FFy+Tmy0+cykNikHeJI41NcqsIg5AZfx8sc7O5hMzl8xlslxKUSALKHijkRUCsS4XUyk69W4AXcA4HlLqsVonnYiOIPAId1yQBeoNcR4fBA5HvYhIFglfv8sY9kfYsfa2U3Wnl64fcG4TKs/DXYd3HFl853wktCEZ66jzkRt623vGR+jyH2+L8Rb80N/OfE5O1EeUzkLMMzmYjkXyz3WtyXY3WogbFOv7sWjDW7G0LGyzzM68RaLBJ8h6pt2dzcCRhJ5jGYM3HmYyqF9ehWRh4QdmG1+o54M7NcUUZjiBh3DRyTRhhz0OWAK+5yMZqHtIGKrleDgsxVVbNTO1kkKLU6F3JHXDrhnaTNQZh487Hl4YtBUxZSNQ1sAR499uh8XXFQ0gCyNESWVkjn9HG4l4F3QGhHDfzT3hvHWzGVnkdIgyvoFIORRSOfM6id/6YEy3rivK8Ty3dNDlYpEBYOxdiboUNyzHy/HE4WrDMZsXdrExTckpGXL2FL37IzyMzxRBkLGjrjHWyKZgRRvpi3sdwWfLz8SikjKqyQzAggqHFkrqG2ogk15LiPFstIxUxCRjuCIwxPmDS2fMX7sLuzvadMpPnYM/JLF3ncvFqicvQBtQoF7hhz2574A5nvNA4FaMs7pII3veDrtWornqtrFkNU8OZ7yNVGWmy0oZvEQWDxaRW9NzsjpV492h4rDFE+bdpyquq6Y0BYFuQXU4sdTXnywgPa1GF5XhvEM1+UYzGnzUMcFcahzciwocuyUpcpAruis3QyDZ3A2JGwJIHmRZH0M42QoujfJTXVd6mqQf/AOIWXnmGnK565HABKIqrZAsnxUo5/PDPsz2jGbLtGKmgzM5MGoFwhk1g0N2GppASt1hH/c2ZOxy+Y+MTn+WFea/s5lkkEiZfMxvZJMY02T13HhPnXPFg0EEZaRnwBlFsrXVpRIGnxX0qEpEixPBHDEuplQvpb7TkIrsCWJLc6AvoBjIZji/E27tosvkIx9aDG82qg2keM95RsKp8J+z05YhJ/Z+mVy0ciQN9Ia+9eSRSQPFsS7hRto9nfY74UvlGuio/aQj5qxxanNO19pVI48PIy5JQzXa/qU74b2plXORQ55cjEwy88kUkZHdq7ELu7MQCURwaO4cD0xbmO3mSgUoc9qH3Murve3n4UP7RxmZuzscrx98FrUqXudIZgLqwCASDjZ5TsectFImXaP6wKG1RhSNJJ8JU7E3zPkMSYg+iQdO2ggvkijvo5Q4WNhZ+iVv2sfMZYDIGPLkSk6s9o1EaRemIRvQJK+LV9kjDFnR2jlfP5VZkijTaBWUELb1dWDKXbwhCAQBywNwngiLmDHPFeqPUmu6tWpqo01h18/Zw0zPZqMsGQBaItQKUixfLrV7Gx6DmSsYWjSgl5ZsO7UZz30PqvZPtDIxZWdWZftJ4gy/fi1C7HJomBIsVdqXObOSGvGDZAEgJA1GtKyhTRRgRpkWuY2GwZfxYCFQ0TdywZNgpVWUsFbwkaX0gl+RICk7VeLuHZnvEZWXu2AKSoPZHNlZST7BGsjc1ysgKSUcili4HUbInPIZxHsfEk8TA+0GZCul628LK6+VkEdDjPdreysOZjVptSgP3ngUE+OKNSCNS8yl8/wCeNbkJlfUUdW1aWbQwamqjdE1elfkcS4nltcbDrX/b8awGWxqOCI0L5QeyuUjrQruTyHcrfPb2pWHLe/d1NYdcEmGUdmCsWMbx6fCoXUVNmhuRpG23XDzhmTjht3IMignTz0UL3+61DrVfjjNBTXiu6F+d1v8AjgmUJGXHYprKJoHkB9EI2RJ5N/wX/PHv7vYf7Xn0UA/uNficFaPWq/Ju/S7Gnfe6PLlj1Yjo2ckI+2cdX8p8voqMpEI5EcszaHV6oCyrBgLC8rAusXZ+YZnMhn1KZWIpWWlARm2tCT7PU9ccIvHsuProPz2/8OTHFra2RML7SxT5wXSHj6E+qZZThqxXp1m6ssVPK+WlVrn64LU4kVx6PBAABQTr5HSOzPNlTaZ0DNGxVwrUR7r/AJY7w/tFIcjmZWmOoSKqvqAr6tWCgih0O3Ut64nFzxZx7j0yZaQxsEIAoooB9pQfPpeBSMuzfBMQSgAMygnMDfy7lnv/AGszDf8AvDt7mvHhx3Mn/bSfFsUyPKzan1seRJJPn1PQHyxA2D5CvMc/zefnvyxQQDiSgTe33VUULR2kX9PmmuQ7TTx6wW7zWFFvZ01q3AsbnUN/QYDzPFJmKKZZKZmZqYjZAprY3RZ0+CsOuBwR0IP+b/fjsibg72tmhtYIFjflyU/qgbXYMGNCwjjZpHEudvy0HkpzzUGd7bSpJPNjVna+p5DzOC+y0ayyyQ5hiJAquoXSALBLoDRLaVMbWdzbHlsAp4ZDGxEErAANvGwXwsslna2FK2y87G4wXmOCTBFmgWQSKQ0bvpBZ5GCg3sCCzqeQFbcsWRYIuLhdrRZrsgjIyh2WwRZUGrGx5jlscMpcwQ6730evUe0Pc3TyJ8sLeCDVE3idEedxD49ZoIobxNqDhpI8w9mw1lgRqxZJPpcJRkfrpFbWaJBba68+hOwwlipJWV0bb1/NFrYeKPW9AmMWdVmKi9ufv8q9BzPLcDnyW5wyB/FVatSUCxY7jSFLAChqJYnSAy9dsF8HiCgoAQwP2gQSD7JN++j+VqO94XZiUyeJSQZm7tD9yIWSw8iygvfmVH2RhrLmAJ7+SoN6C5neLwbrPmIkB2aNWBNeRY9R5gLR3G42lw3hzaVMwLMo0B2Fd6o8SuVNEsaj6bEH34vzUqQARxARBQdRTwtYA8II3vfnz2J5+ILjklBD91FqII1d2Hc2bK+LwkCgS0ms2TsvNqGYWmm4Z1WFp2oUTzUUPP1HnW3L3YH4hGSrs5IRbpQa1eZYjfT0CDY821AhVXZaRlSm5A2ACLAsGhsFG4U0DQqgACRgfM8aLNTK3PVpWjendQu9mt2qtTnkBQTAZZmhhV2wPvbZTkTXC8CbOUZdOqlS9twppQQdqBvAU3AZHNgxgAKo8R6Cuenc+7lsOm7rh2eWVAykMCNSsPtKeZ99gX+rglsMRO6Rua/z7bLMniF5Sshn+ENEAWK7mgATfn5DYf088Lnwx7Qys+bpgVSJQAdPMtuSLoN0HP7HPAGa4jl1GkF9fmzLQ/VVT8ifjiyzZYADTVXfoenMEc/fX9cejH10H55/8KTHUkDKCDYO4xxD9dB+kP8A4cmIK7B/zt8fQp6xx2LETiUWLrZV0PPA3aQf4Sb83/mU4JhPiwN2k/1Sf8z+YxV3ulFh/kb3j1SdSQfaa+VhiP54sTNyA7SOP12/7eXLHDwx7JUuBfU3X7QOJf3Y17yAeWw/d8cLjEsSj/YeJDtHA+KvhzszGtRf0YBvwYHHVzG9GKIn80qfL7BXrj2R76KaHuHjaSSTQBKKWtDub0DVq8NADf0JxnOPZzMnMM3fhNLMQsRfQpOm6DgMDrBZlIG9ithgzHh4sITvZ8kXVkdr8QtdF2l+hsEmjkWIkU5csI+tUU1BeoGo7ch0xoP7rjdauTumHsJIe7IO+2jxBTzpWVfTfGJ4/wARrOxvLPFNpWvqo7RiVbTad46uGNVZ2F2opb1kPaCT7cIJ6lHHx8L1Xu1HEdK0aOWgzCyFlt1R+V4fTKWkZxGKRdKKq7abIRRbaLUcgAWpRd49PphGvwizRLHfez8ST+4dFAxQvHVO5jkH7B/c94Jh4tExADgE8g9qfLbUBfwvEF7XCmu1UGF7NXNVP0hjl2J2OigbBJ1AKHIF1ZOqrOFXEuItEoaNUVtJSHvL0qDVuwqjpAFRizZF0LAKngBEh2FDWBVeGnBT80okRrzXpgmGV6ICq4PRmAB+d38sUMhqgmY4ADbvosDnW4lCe+M5zQXxvE6MPD1YxsN082TddiK6aLh2fizCJNl5HXvAS8aufCV9sEctqrUtXanqBic2QzCS6443FNqXQQa97CQI3XxtFrrYk72Nnu0DR0USOMsW1Rqi0aNCztdtq9NjgZcK13R2REu02708jykukGlUEbWLHzNk+8m8K8zGxkQFQGDCmU2DuDsd/wB+M9xzg+RmmVi0wknphGh12TVgKIpGBvaiR8sXdmuHLlMwHhmZ8qyu0gdQGRkRnB8Pgb2a1L50b5ikrAW76q0czmuOi0WWhEWamjQ0hcMK+wZVkLKP10SQeVjDTLo4vWQfKvxJFCjy5beQHVRwuBj3esfWyscxKPu6hojT9WMP+yPPDiSfTq1Cq3s7bVe98q3HwxMTmxR53nj+eizpmmR+VvJXgWKO48juPlyxiuLcZhkk0ZaNWC+1KCQvuUDwt7636eeNdw/NBwAGDsBuRdX6GhjI8RzeXd2GW20khtK1HZ56el3zrbyw7d6hZ82jDog9V4gh+ug/Sf8AI+JViCp9dCd/9KOZNew/TljiEjg/52/nBPjiUYxwjHVxZbKtj9oe/FHaT/VJ/wBGcXR+0PfintGP8JP+ib92IdsUWH+RvePVL1WRiS+2/U4vWOuZwP8ASSTZxCTN4w16/KUF2jeILCZ1Z4ROneKvMrpcVsQTvWwIJ5Ag74ynaJ9MpVIjAtOoTTIv2FohZCXUFtWxJog+4aXi8peNljJ70U6BQS2tCHXYC+Yrl1wn7RcMlzE8Ihd8xK6B9BRUCLdgAFtgWd7DG73JJbGnhgclFed9pZelsHgtFkZxJm8s0eS+jo0TmNTGq637vWq6lPjuhpZgGIe+Rw44DnwctGVUM2kamb7x57eeq/n64z2c7MZxosoGE30pSsanUjRRpZQM5jDfYEali2rw0dgLb8X7OtlCO7mkaOUkEuFsP7XioUdVagRRtTzx0zD7wXYSZv8AGU1zGfWt2jut9INLttZ9/Orq8U5XOIw2IvVIrKxvUqkDVoO1WJBXoMJeJ9mSsZaRjISBppmrcjcBQooCybVuWDOziJAkug6112O7PtbDQtWSKJI35HfrhGWg2yNVpV/TsmsCAbAlByemIVbaiKvTQjtjt1588ejXWEItXLnc7eHSpBNVV223o33Ti2OIgQxc3kJkkI6AbmvIE6QPQCuWI8SzoCvpAJLER86vWsQY1ufZzBvc0W88VhDidSgPdRFDioz8ZaSdY0UPQLEeYApdX5JatuoBHphRm+Oh41AQKdWsiMalU+GgdK0B4RV1seWxGGOUy4ghkzEWYUoFMjtJEQW0+QamrZtIquXO7xRls7qiiLRaI5KMbrYG4pQQwBFhaG5Hqerbg4DVUY5hd1UTEAIiGW0sd5H0ViA1qptaN8iCL3FXgmLKJ3ErxrWsOlFi273Z333Js9PTFD1GB3mpRIgVgqaja8jRYAHRQ3PTB0G0SJH4rOo7jkC2xI1DUW22uqatwMLykjQnRQ/LVga/lonhEGpXkcWXJHpWwI92wX9X1x3M8LjCkqqoL1PpUDUoOog1z5X/AN8TyDHSy2NjQIsqOfLUSSL6XR2O2qhVlsy4kCt0J1UpKWbIAJ3W/ao7b1Z66FimjLp6crWO4akk6qUueYohjUFpJBGquaAa21WVvkEeiLB26HCfisX0kRtAqq0kDZm3BthUWlDRFOxk3k3qhsb2PmykqR6Y2j0xkPG7sQyaTYDbFXAFrqLJsfFZBYo892tij7tMmO8aJO7UnZdOlRpN0SfBG17C150SQVCLWkUdktmQgKxBCuEYXzp60H1B1KPQketRVfrYf0o/hfFBnlaJY5JCxURKBpoIqGO+g6J5WT54vX/Sw/pV/hfEFIQhonbl5p8Rjy4srEPdWLrTXkPiHvxDtD/qs/6J/wCE4t+0Pf8AzxDj/wDquY/RP/CcQ7YokXvt7x6rJiWVyQigepJ/HlXzF9LwdlshXtMGPWyAvwReY9X1fDljhlsUfZ+7Xh/ZG3xHzx2JPIsb825egvcDnub9/LFGMawaJDGe05cQSLockUaoDvAB5Kr106KoUfhzxbleL5fKP3stkldOpYiSOu58veR8eghIF718v3+WD4eCOyF20Rr07xiCR5kVQB9d63rld3ODRZSeFbJI+2NvmtRwvjEWYTXC+tetVY9GW7U15jF2eyKZiFkayrfaAuiDYYHlYI9x3B2Jxk+DLloUd1QLqYgk7K6rVFl56NV+C9NqbBOG0UcstMMtFGSAdbhdgevdqbJ35MB6kdB9JegC3f05YLcaSp8tPCCkyF4wbWWMFwvkSF8a/rAepPtFZl4yzO0LAKCRepN73Om1c7km1FAD3HG1zvH4YFUszMNQQFFLkmifs7EgAk1uPLCbtNm4B/iInRpgFXSo1d5qYAaiK0sASdWq62INCgSwgahOYfFvd1XC+1Lm40YWbvYyj1QcWBfIEAKVoc61cyeWGeQKTKsqAlQyCMbboiML50fFJJ1rYDCHjEM2ajZ5FCpGpIAFbnYdSSfUn5YzvZjtW+XYXbDfl0siyB1sgEgb2L3usBjjFWN0xI7rDNovpkpC7a2iPTWhHw1qQCPz9eF+byrMvjcsnhHdAjR4Tt9kEbfZTSuw2wGvbGKQt3koFlfCwqgB677k8vyfXBA47CBeq0NKgUbu11pQGrHK25Dbe8We8hQGNbqUwJWRjJItxoCAv3ia2HmSaHvIxLI8Sj0aYyO8As6KKhjz5eyVYgaD4jsNzieajoKD7RvSq7KvJBXm1t7R9aAs4GlyjCUJs7BiQPZBXR9kFiosFl8vBzGKQw9J1380vLLfVbyTTLZpF+qsKwIWieZIHLqeYHuHTBowh4apE41KV8JB1LVk1p02K1Uj7joteWJ8f4ksI+sZUVxoW3Nn7x0qpbYHoDvpHUHD7nkC6tIyRta/KD4pjxDh6TxmOQWpr3gg2CPUHGSzXDBExjYhGAtDyVwOl9D5XtexokHBUnbqxUMDMfN20J8Abcj3gYW8R4lPOpEhjUjdAikaT6s1sb5GqFdDi5WfOWEalDXtjsCXLCpveRdx+a1/0xz3/GvPriWWepoSekq+/cMMQdklhD++3vWgdABrS/Kjtv5jVz92IKv9cETRWumy/W23+A8j64pjO3KumLLaUnPi+P8APHOOj/Cz/opP4DiyQb/HHONj/DT/AKKT+Bsc7ZEj98d4WWjdeY/eT+8mvcNvIYu1bep2Hv8A82fgeuBoEO24Ow5A+XW+vSht64Njy7kWBspsk6a2G4qzdqWI91GjQwN5IbYWNBE2TFBr9ReqYwxpDmAO8VgEEilhuCU2BAPMFg3urrvioN3kmqanHSvtc/F0JAqrPmL5YXZvNiEyRBUZ2A1BgrBeoatxqI9muQJJJJrAJzreZ/rhOR5XtcJgQG0wULWrjKCZX8K1pC8vDVDUF9lWA2BA2HI4p4H2haeEPKwJLPQIBWgSo8LWLrr64zSTEke/FPZaNnjRV5237zgJc/IesmH4GMSAO2o+VLfZifvdBcK+gkqCOVijyrAnFU70ooU+Bg5VBqJ30jbY7DW2kAk6cXcP7PeGyT7+XyGM7xPOCJnJplGxDDUGrcCiDuDyI3G+Bsc8kZjd80ERs1ER2Wgy57yN4l0jUOTEar9Cp3HL2lU78uuMtP2BVoh3cqlt6P2WsklD92RbrTz25YeZLtLDPEqsvdk0VMiWLJvc3e+972bvfDYr3cWoSggkK6MSyb+TN4gPKwem2Lh7mFAeyxR4818ln4bNG4js6iaAB+e2Nd2Z7LyLMksu+9izZOnl8jWHsGTQOGeNVljULKAtGrIWQbeIHSSQt+YvcYlxOSSQM0YYRqCLU0SPJT672w5DlvyK+QubSqyFl6ImLN652komNCsaldzaBtZ09V1sFsWbjOx6H5t1k0GORPA13RYLdXuNkahXi6E2MZvsxm2lYoBoRK1UNlHQL0s1t7rPrrpMzHFGWJCIos/55lifiSepOD4XpMpDwKGySxcbGPpp1VWdaFWjeUop1aY2YgbkEgKT5gHb+uAe1OWDQ2RujdRyDbH8dPyxnuMMc0KeFUgO6DkdXKzR06iCeQ9LbqPwrNTxI8Ej97AUpNXtpvyB8hsaNjbmuGGva7ZZ2IHR2x+hriqRkjGSpPIUQb5875nY3fMjf1sdVaAA5ch8Nqx76aZFVjzChOX3PDv5nb8BjgNWbPu2ofhe/W7xcLFlNuKkdul/H+n9f/SUEGt4gDTCVSPLriF4sypPeJp9rWtfjjjsr4Q/vN70/DNq0MN6vbfEUmBJHXyOxxZBLbgsKYL1FdPlgXiUurQ42sEfiMctxGyDc4jxgf4ef9FJ/A2LpF3xDio/w836KT+BsQdkSP3h3rHwMNIN8wBtvZobDnZ/d88Mu0HFChdV8KqxjjjN7b2LBPMAEsTZJ994U5dKCgbvpFdQgIHnzcj5fIYH4qpEoTfwKCb+8/iP/Do+Z88JvkzaBaOA9nmFxLzq4/n3QGZyhJ1oal639vzv1PP199Xtk7EBoEMcwaRqbV/syp+7te3ME8+RC3tjubAWBZAtjQF9STyHmcfSO/g4fDEsstK7BdTXRZtyw56U6noAQSbJLWibnHWCbxshwzgYTWu3BLeM8Cy+XhQaj3uoFSdy+4DAryVRzvoaFkk2k/s8njWNtZAIkINkCwPK/XDTtpl1WVJA/jYC0JJNLsGHkvSuRO4vxYx3ChXfL92aQfjgE7btu2yNhmGZrC55ObN8tPJb7jPaoEaIq32voPj/AJAxgYZvpMhc/wChU0o++erH+nuHnd3FptOXlI56dP7RCn/hLYnw+IJEijoo+Z3P43gYsAuO6aZhmCQQjYCz28lpMjw8TIosFjtvp52QQTeoeHS3JgbIrldU0MuVsjUVGxRtxyBpW3FkH2Tsfu86VRykG1NH06/Drh1w7tC8Ta5F1hgFZgSduW637hdE1tgbgOHwUSxStu9R+fnJGzZtnjeddWl4e7JIKAgaihjJW7BY6goNLqI8QXBLZmS07rTT6huwZCwpwAUI3AZxqGzBLHLHuGwJJ44zGGG6MBsynpIoFEcxqU9enLBE3johNEgawdV+NVbwMNual6YcwGG2wwRr9hw8+1Y5blcTx5cOxFQwhBQAFmzQqyeZ/D92EHFpWnk0rXdxnqSAzcmOwPLdR+sftYcZzN6Yi68yBp97bL8rs+7CRez1RBrI2vY9P+2H8U/K0Mb+BL4CMOeZZDrw71XPxB08LPllHKmMh29wj5YGlKlSwlhP5KswNeneAEj8R7tgLk8uJSoP57GrPkBsCdhhtxWONVVIo1kBUs8hGpVAGwA5WxuidvfeyLIjGbZ4p2aOKcdHJxJoacOKV5ZGlBaNWZRzYDbb1OOvEy+0CvvFYDbjSvoVyXjQEqii1J6X0IHu913gjgnETraN1+razXQEHmvltvt6YKcQ9vWq0hL/AIejyEscb+K41/Z03+Vf8rOCMgG76LTV94l+X7rxLP5QxvXNWFqfMbfiLF/AjnS1ZBm71dI3Drp+flh1sjZGhzdl52OF0OIDHjUFa6adgp1IeXNTY/kcKs2o7uOuW/8ALDD6ftTiiR1Ff+mB3y4ZVUHZbxdaqYyUTtiniS/US/on/gbFhXHOID6iX9E/8BxB2V2+8El7NcHAjR2HNQR8gcZPic15rMk/76QfBWKj8FGN7BmNOXiA/wB1H/AuPnHGuHhs3PqLUX1gXt4wH/5sIU3Zegie8y5gL3pCS8QRW3cfPHuIcZWWJox3jgJpXYkLTaxVnYarPLqcROURCCqKPWgT8zZw2jltG3Nd3J16aGxJIGyMWyvDg4geFoCHiM8igrCTagamcDkK2uthyrpipPpBnmA7uNiwdgTYBYX4SAbwRwM/Up7v5nE32zbflwo3y8P8jiCdXaKeic5sTi868qFWOwKrM8OnMUheVGVV1MoB3AZeRKjkSD8DjuXyMjIp+ktRAIpPMX94Yb5VhZV/ZdWRvQMCpPwu/hhTwtyuqF/biJU+69iPTy9KxAeS09iscM1uIyuc6nDQ2dxwVg4W3/xEn7P/APvDns/nGgY/XCVD7Ucqgg/mnUSp9Rz6g4Eim0sraQdJB0nka8/8/Dph5lO1Lqwbu0Jvy9EG1m+a3zPtvXQCud3P0U4jDNboGl3/ACK12QhhcKUj7tm8QWih9aqgfXa/MDBP0FQwejqHIkK34gBvxxg/73lZokkOiI+NaPMLIykXQANgjUTy8rxtsvmm8z7m8Q+YN/8AEfdgudgIzt8VgyRvGrSro+HqRRIYA3y9/qfM4jnkABFbVWLHnFWy/rKbr9zfAA4gjiQfVSBvTY/MbMPjWGHAOFNQGuLTZWS4LlO7ZgfPY+Yv/tgzj/DGkRJoVBlhLHSBu6tRcDzewGr7VsNyRbDNZRtzov1Qi+vQ0epOxPPFEec0mgwDfdcEH5Gj8d8Z4cYiQ8EBaBn6Qh43C+fRwFxaOqqTsF58/U/Ab7csMODcMYSkkO1KbNj82vZILeK+Y5c6wy7X5iCP61kCzkqbVqDE8jIK3vndBqBNkDdhw/KwgP3UiTFjetNF0L0ioyRtZN9bwctpubgUwcaJG5BuheJSI8Dd2QTD4xbeIVzGkqDRQsLPmPgLwwnvY9IB+tTck8rw1hGoSqSSNBsP5Udr9qvdVYTZNVtGTWrHuyF2Yc09lwR8iCee+OwpHWDduXqsTGxESxlxs8+fFbA5qh4l26lSGH9fwwGIhqYr7LEEViWUmB2vfSbHXlvivL+wvuw+how4nnSe5l/Rv/AcdbHc0v1L/o3/AIDjjsrN3CzUWZuKP9Gn8Axl+PyDvVcdRob3iyp+IsfqYY/TNMMf6NP4RhaYu8DKQSWoDzB9qx6ih7tL3QJOMuIEutellqNt8fpv9O9BTix+7FEubKwOPtP9Uv63tfJbHxGLVBBMb+0vy9CD1UjcHAUimRw49hLCepvxN/nyHlhosCRGIc8Vz48wm+VUKqqOgAxDOtU2XbzV4z8PEP4sCwZyueO8TzI0Iw+xKp+BBB/cMADTmWrLMwxAj/KR5FNQcDcQyneEOhCyqKBPJgOSt5EcgfgehHTmBil855Yq0G9EfEujeynH7L2W4jZ0uCkg2Kn+R6/5540WXcxxagLdqCjqWJpR8SRhOnDwyFp9lA2B5j1vp7sNOxvDWNTuzNGtjLh+Z+yX9wFqvqSdtIto4NzsvC1gv9rU1zTrXHmnmb4RaQhGAeAUpa9L2oV7I3WyNQNHe9t7FMfHzAQk6d393VWk/mOPC2Gl4pz8XeRSJzsWB+UviX46gB8cN4nBMkFjelj4bHuYcj9QSpx9qEbSqm1c6S21A1YF8tTb17jz2GJ5zL6WJWmUjWBXXqV+63mBsfQ3YPBcwGoMAyONJVhYI5iwdj0w5HDwR9XakfZLEqR5AtuD5bnGCbrq+8FuvDY3VwSk9p2T7VqBfiNivMltwK9Rhbxf+0qIRGo+8I329jn+Vz6cicXcXyIUSSKt+FrUi6aj9k7EHrt69Tins9lIXkBMMJK6SrCNBvpU3QFXe+wBvDmHnDm2UDE4cOPUAGl8eFfVY2bJ5vMfXzArZLIrXuCPa0j6yrrxaTY5UBYW5qCWNQ0sAZOkgAZPhIlr8Lx9q4nkllUhxfW/tA+YPn88Y3N8NliYsnjvmysUk9xZSpb9r9XDBmINOS7cKHDqnXtWV4X2peJSUlcKQUKv9Yp23ABOobHmpFWPdhv2f7SoZU+xpZCSbKkKR1A1A8qGn44aZLsumZB74FSKO6Rlt/MlNXT72Fj9kRFJIsDVLWhQQatmXSQdTcwR9kczuKxzJI3OIbulp4XsI6TgdNVvU41HIraSrEDfQwagdtxswHvGORLSgA9MYvgnZ7OLuSsctMCNdbdNQCEFfMAnl02xsclfdpZshQCQKBNbmunuwwhJmwx3M/6J9v8AZt/CcWldgT5DFE89Gh0r+uOVgaNr5VHMdC7MSFUBdLHeuZ2rSPK99hyJINjzCotAOTW5CPZ8wDp6ncnqfIADH0ZpWPNjZ9cVhz5n54G2PKKCPipv1J691yBH0XzbNaJ0KukqMAQr921i99wAdSE3amiLsbkg1ZbioRRDMmkL4VNEA15WBfn5+ePqIc+Z+ePTwCRSsgDqeasAwPvB2wQWEu1jGtyi/jt3aBfMn4Uj7xuPccLuI8IcRSbbabsHyIb+WN7m/wCzzLsbiaSA/kHUv7L7/JhgR/7P5+S5sEHbxRHl8HOIIYeFdyMJZAKzWO1Zbh3CWkjRywAYA/5/HBLTQZfb235ADck+g/ycaTI/2a6VCPmpWQfZRAnM3zJb92NJwjs1l8rvDEFbq5tnP67bj3Ch6Yu0tbq0a9qG98kmjnacgvnuQyRzD682sqxqfDCIZbf88hdl9Ls/k8zrP70TokvkAMvLVDagNFADlXTGp3xw3iwkcDen54qhjjIqj8fssx/eS/cm/wDoS/8ARi2DiKA2Un2NgDLzdPXRjQ3joGJMzzy/PFVEMQ4H4/ZYLJs0ZYCKfSGbQe4k9mzp+zsdNY0KccXYmPMA/wD6eX/pw+K4gVxnOwjSbtaTsZmABbt2/ZJM1xeNxeicNyP+Gl3/AODCrIyJFNqWOcI12Po8ux92nkca7TiJTEfo2h+cHVc3GZWlobp3/ZKJeNJy7vMf/wAeX/pwBPxIEV3WYP8A8vJ/040ZjxWVwV0AduVRuKy7N81mIeIslgRZg7qQDBJ0O/TyxLN5zVLHIkM1qyay0TqNKuCDZHS2u/Tn00LriqWMlXA5lTiG4cNN2okxAfu1eMnjWQq1Fa2F4GzkasQYqre62/DF8ea06Fr7APrgYoBLIaHMf1wyk00zGc3obV/n8MU31238vnjj/a9/88Syf2fhjlK6fZHkcdRMWy81938sWQfzxy5VpHi5Y8FQc8FR4hcl6xYtWHDGPrgpOnwxy5J1g9cdEOHs3+fni2Lljlyz3cY8YfS8aVMdk6+7HWpWXbLHyPyxUY2HNW+WNE/P54BfriVyXwozHZCfcOv8tsXDIsfsN8sWt9r4Ytm5n4/vxy5Cnhj/AHG+WKzkm8j8jiyTFb88Ra5RORb7p+WKWybfdPyxY2Knxy5UtlT90/LFfdMu+k7ehwQ/I4Cz/wDo3/Nb9xxK5QlyhaS9LDavZPvwKIGMsnhbmOat5egOMyvMYuyftn4/vxJXUv/Z"/>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Tx/>
              <a:buNone/>
            </a:pPr>
            <a:endParaRPr lang="en-US" altLang="en-US">
              <a:solidFill>
                <a:srgbClr val="000000"/>
              </a:solidFill>
            </a:endParaRPr>
          </a:p>
        </p:txBody>
      </p:sp>
      <p:pic>
        <p:nvPicPr>
          <p:cNvPr id="69640" name="Picture 10" descr="Basketbrawl - Atari 7800 Cover &amp; Box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811213"/>
            <a:ext cx="1947863"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BE0F1294-EA54-4097-8EA6-9477D920EA75}"/>
              </a:ext>
            </a:extLst>
          </p:cNvPr>
          <p:cNvSpPr>
            <a:spLocks noGrp="1"/>
          </p:cNvSpPr>
          <p:nvPr>
            <p:ph type="ftr" sz="quarter" idx="11"/>
          </p:nvPr>
        </p:nvSpPr>
        <p:spPr>
          <a:xfrm>
            <a:off x="33528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C8599F52-E616-41B9-9C3D-AC423D4FD030}"/>
              </a:ext>
            </a:extLst>
          </p:cNvPr>
          <p:cNvSpPr>
            <a:spLocks noGrp="1"/>
          </p:cNvSpPr>
          <p:nvPr>
            <p:ph type="sldNum" sz="quarter" idx="12"/>
          </p:nvPr>
        </p:nvSpPr>
        <p:spPr/>
        <p:txBody>
          <a:bodyPr/>
          <a:lstStyle/>
          <a:p>
            <a:pPr>
              <a:defRPr/>
            </a:pPr>
            <a:fld id="{AF15303D-36A2-45CC-B7D7-8289935320F0}" type="slidenum">
              <a:rPr lang="en-US" altLang="en-US" sz="800" b="1" smtClean="0"/>
              <a:pPr>
                <a:defRPr/>
              </a:pPr>
              <a:t>26</a:t>
            </a:fld>
            <a:endParaRPr lang="en-US" altLang="en-US" sz="800"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Black Belt</a:t>
            </a:r>
          </a:p>
        </p:txBody>
      </p:sp>
      <p:sp>
        <p:nvSpPr>
          <p:cNvPr id="70659" name="Rectangle 1"/>
          <p:cNvSpPr>
            <a:spLocks noChangeArrowheads="1"/>
          </p:cNvSpPr>
          <p:nvPr/>
        </p:nvSpPr>
        <p:spPr bwMode="auto">
          <a:xfrm>
            <a:off x="684213" y="4343400"/>
            <a:ext cx="777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600"/>
              <a:t>-Long before there was </a:t>
            </a:r>
            <a:r>
              <a:rPr lang="en-US" altLang="en-US" sz="1600" b="1" i="1"/>
              <a:t>Karateka</a:t>
            </a:r>
            <a:r>
              <a:rPr lang="en-US" altLang="en-US" sz="1600"/>
              <a:t>, there was </a:t>
            </a:r>
            <a:r>
              <a:rPr lang="en-US" altLang="en-US" sz="1600" b="1" i="1"/>
              <a:t>Black Belt</a:t>
            </a:r>
            <a:r>
              <a:rPr lang="en-US" altLang="en-US" sz="1600"/>
              <a:t>.  </a:t>
            </a:r>
            <a:r>
              <a:rPr lang="en-US" altLang="en-US" sz="1600" b="1" i="1"/>
              <a:t>Black Belt </a:t>
            </a:r>
            <a:r>
              <a:rPr lang="en-US" altLang="en-US" sz="1600"/>
              <a:t>was Atari's entry into the martial arts genre at a time when such games were almost unheard of.  Black Belt is a multi-screened action game with amazing visuals and easy to understand controls.  Had it been released, Black Belt would have been years ahead of its time and a solid entry into the 5200 library.</a:t>
            </a:r>
          </a:p>
          <a:p>
            <a:r>
              <a:rPr lang="en-US" altLang="en-US" sz="1600"/>
              <a:t>-Gameplay Video: </a:t>
            </a:r>
            <a:r>
              <a:rPr lang="en-US" altLang="en-US" sz="1600">
                <a:hlinkClick r:id="rId2"/>
              </a:rPr>
              <a:t>http://gamesdbase.com/game/atari-5200/black-belt.aspx </a:t>
            </a:r>
            <a:endParaRPr lang="en-US" altLang="en-US" sz="1600"/>
          </a:p>
        </p:txBody>
      </p:sp>
      <p:pic>
        <p:nvPicPr>
          <p:cNvPr id="70660" name="Picture 2" descr="http://www.atariprotos.com/5200/software/blackbelt/blackbelt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050" y="1363663"/>
            <a:ext cx="320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4" descr="http://www.atariprotos.com/5200/software/blackbelt/blackbelt_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76375"/>
            <a:ext cx="2884488"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6" descr="http://www.atariprotos.com/5200/software/blackbelt/blackbelt_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1738" y="1484313"/>
            <a:ext cx="2862262"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Slide Number Placeholder 1"/>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1pPr>
            <a:lvl2pPr marL="742950" indent="-285750">
              <a:spcBef>
                <a:spcPts val="400"/>
              </a:spcBef>
              <a:buClr>
                <a:schemeClr val="accent2"/>
              </a:buClr>
              <a:buFont typeface="Wingdings" panose="05000000000000000000" pitchFamily="2" charset="2"/>
              <a:buChar char=""/>
              <a:defRPr sz="1600">
                <a:solidFill>
                  <a:schemeClr val="tx2"/>
                </a:solidFill>
                <a:latin typeface="Calibri" panose="020F0502020204030204" pitchFamily="34" charset="0"/>
                <a:ea typeface="MS PGothic" panose="020B0600070205080204" pitchFamily="34" charset="-128"/>
              </a:defRPr>
            </a:lvl2pPr>
            <a:lvl3pPr marL="1143000" indent="-228600">
              <a:spcBef>
                <a:spcPct val="20000"/>
              </a:spcBef>
              <a:buClr>
                <a:schemeClr val="accent2"/>
              </a:buClr>
              <a:buFont typeface="Wingdings" panose="05000000000000000000" pitchFamily="2" charset="2"/>
              <a:buChar char="§"/>
              <a:defRPr sz="1400">
                <a:solidFill>
                  <a:schemeClr val="tx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9pPr>
          </a:lstStyle>
          <a:p>
            <a:pPr algn="r" eaLnBrk="1" hangingPunct="1">
              <a:spcBef>
                <a:spcPct val="0"/>
              </a:spcBef>
              <a:buFontTx/>
              <a:buNone/>
            </a:pPr>
            <a:fld id="{1C192F26-066A-4E6F-8357-33D2988DDA32}" type="slidenum">
              <a:rPr lang="en-US" altLang="en-US" sz="800" b="1">
                <a:solidFill>
                  <a:srgbClr val="898989"/>
                </a:solidFill>
                <a:latin typeface="Century Gothic" panose="020B0502020202020204" pitchFamily="34" charset="0"/>
              </a:rPr>
              <a:pPr algn="r" eaLnBrk="1" hangingPunct="1">
                <a:spcBef>
                  <a:spcPct val="0"/>
                </a:spcBef>
                <a:buFontTx/>
                <a:buNone/>
              </a:pPr>
              <a:t>27</a:t>
            </a:fld>
            <a:endParaRPr lang="en-US" altLang="en-US" sz="800" b="1" dirty="0">
              <a:solidFill>
                <a:srgbClr val="898989"/>
              </a:solidFill>
              <a:latin typeface="Century Gothic" panose="020B0502020202020204" pitchFamily="34" charset="0"/>
            </a:endParaRPr>
          </a:p>
        </p:txBody>
      </p:sp>
      <p:sp>
        <p:nvSpPr>
          <p:cNvPr id="8" name="Footer Placeholder 2">
            <a:extLst>
              <a:ext uri="{FF2B5EF4-FFF2-40B4-BE49-F238E27FC236}">
                <a16:creationId xmlns:a16="http://schemas.microsoft.com/office/drawing/2014/main" id="{F980F402-4DFF-48E7-88B3-F777E94AE9F2}"/>
              </a:ext>
            </a:extLst>
          </p:cNvPr>
          <p:cNvSpPr>
            <a:spLocks noGrp="1"/>
          </p:cNvSpPr>
          <p:nvPr>
            <p:ph type="ftr" sz="quarter" idx="11"/>
          </p:nvPr>
        </p:nvSpPr>
        <p:spPr>
          <a:xfrm>
            <a:off x="3352800" y="6356350"/>
            <a:ext cx="2514600" cy="365125"/>
          </a:xfrm>
        </p:spPr>
        <p:txBody>
          <a:bodyPr/>
          <a:lstStyle/>
          <a:p>
            <a:pPr>
              <a:defRPr/>
            </a:pPr>
            <a:r>
              <a:rPr lang="en-US" sz="800" dirty="0"/>
              <a:t>Property of Atari Interactive, Inc. and Atari, Inc. All Rights Reserved.  Confidential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Black Widow</a:t>
            </a:r>
          </a:p>
        </p:txBody>
      </p:sp>
      <p:pic>
        <p:nvPicPr>
          <p:cNvPr id="71684" name="Picture 4" descr="https://upload.wikimedia.org/wikipedia/en/a/a3/Blackwidow2.pn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990600"/>
            <a:ext cx="2651125" cy="2651125"/>
          </a:xfrm>
          <a:noFill/>
        </p:spPr>
      </p:pic>
      <p:pic>
        <p:nvPicPr>
          <p:cNvPr id="71683" name="Picture 2" descr="Bwidow manual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863" y="777875"/>
            <a:ext cx="230187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8" descr="http://pages.suddenlink.net/aae/bw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3838" y="990600"/>
            <a:ext cx="3535362"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Content Placeholder 2"/>
          <p:cNvSpPr txBox="1">
            <a:spLocks/>
          </p:cNvSpPr>
          <p:nvPr/>
        </p:nvSpPr>
        <p:spPr bwMode="auto">
          <a:xfrm>
            <a:off x="152400" y="3784600"/>
            <a:ext cx="878681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6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1pPr>
            <a:lvl2pPr marL="742950" indent="-285750">
              <a:spcBef>
                <a:spcPts val="400"/>
              </a:spcBef>
              <a:buClr>
                <a:schemeClr val="accent2"/>
              </a:buClr>
              <a:buFont typeface="Wingdings" panose="05000000000000000000" pitchFamily="2" charset="2"/>
              <a:buChar char=""/>
              <a:defRPr sz="1600">
                <a:solidFill>
                  <a:schemeClr val="tx2"/>
                </a:solidFill>
                <a:latin typeface="Calibri" panose="020F0502020204030204" pitchFamily="34" charset="0"/>
                <a:ea typeface="MS PGothic" panose="020B0600070205080204" pitchFamily="34" charset="-128"/>
              </a:defRPr>
            </a:lvl2pPr>
            <a:lvl3pPr marL="1143000" indent="-228600">
              <a:spcBef>
                <a:spcPct val="20000"/>
              </a:spcBef>
              <a:buClr>
                <a:schemeClr val="accent2"/>
              </a:buClr>
              <a:buFont typeface="Wingdings" panose="05000000000000000000" pitchFamily="2" charset="2"/>
              <a:buChar char="§"/>
              <a:defRPr sz="1400">
                <a:solidFill>
                  <a:schemeClr val="tx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9pPr>
          </a:lstStyle>
          <a:p>
            <a:pPr>
              <a:spcBef>
                <a:spcPct val="20000"/>
              </a:spcBef>
              <a:buFont typeface="Arial" panose="020B0604020202020204" pitchFamily="34" charset="0"/>
              <a:buChar char="•"/>
            </a:pPr>
            <a:r>
              <a:rPr lang="en-US" altLang="en-US" sz="1800" b="1" i="1" dirty="0">
                <a:latin typeface="Arial" panose="020B0604020202020204" pitchFamily="34" charset="0"/>
              </a:rPr>
              <a:t>Black Widow </a:t>
            </a:r>
            <a:r>
              <a:rPr lang="en-US" altLang="en-US" sz="1800" dirty="0">
                <a:latin typeface="Arial" panose="020B0604020202020204" pitchFamily="34" charset="0"/>
              </a:rPr>
              <a:t>was first released into the arcade in 1982, with additional versions on PlayStation 1, PlayStation 2, Xbox, Xbox 360, PC and the Nokia N-gage.</a:t>
            </a:r>
          </a:p>
          <a:p>
            <a:pPr>
              <a:spcBef>
                <a:spcPct val="20000"/>
              </a:spcBef>
              <a:buFont typeface="Arial" panose="020B0604020202020204" pitchFamily="34" charset="0"/>
              <a:buChar char="•"/>
            </a:pPr>
            <a:r>
              <a:rPr lang="en-US" altLang="en-US" sz="1800" dirty="0">
                <a:latin typeface="Arial" panose="020B0604020202020204" pitchFamily="34" charset="0"/>
              </a:rPr>
              <a:t>The player moves the widow around the web with the left joystick, while controlling directional firing with the right, similar to </a:t>
            </a:r>
            <a:r>
              <a:rPr lang="en-US" altLang="en-US" sz="1800" dirty="0" err="1">
                <a:latin typeface="Arial" panose="020B0604020202020204" pitchFamily="34" charset="0"/>
              </a:rPr>
              <a:t>Robotron</a:t>
            </a:r>
            <a:r>
              <a:rPr lang="en-US" altLang="en-US" sz="1800" dirty="0">
                <a:latin typeface="Arial" panose="020B0604020202020204" pitchFamily="34" charset="0"/>
              </a:rPr>
              <a:t> 2084</a:t>
            </a:r>
          </a:p>
          <a:p>
            <a:pPr>
              <a:spcBef>
                <a:spcPct val="20000"/>
              </a:spcBef>
              <a:buFont typeface="Arial" panose="020B0604020202020204" pitchFamily="34" charset="0"/>
              <a:buChar char="•"/>
            </a:pPr>
            <a:r>
              <a:rPr lang="en-US" altLang="en-US" sz="1800" dirty="0">
                <a:latin typeface="Arial" panose="020B0604020202020204" pitchFamily="34" charset="0"/>
              </a:rPr>
              <a:t>A key innovation is the interaction between enemies. Certain enemies can only be destroyed by other enemies, some eat power ups, and others evolve over time</a:t>
            </a:r>
          </a:p>
          <a:p>
            <a:pPr>
              <a:spcBef>
                <a:spcPct val="20000"/>
              </a:spcBef>
              <a:buFont typeface="Arial" panose="020B0604020202020204" pitchFamily="34" charset="0"/>
              <a:buChar char="•"/>
            </a:pPr>
            <a:r>
              <a:rPr lang="en-US" altLang="en-US" sz="1800" dirty="0">
                <a:latin typeface="Arial" panose="020B0604020202020204" pitchFamily="34" charset="0"/>
              </a:rPr>
              <a:t>10 unique enemies and power ups populate the web as the player seeks to avoid attacks and destroy as many bugs as possible to push for a high score.</a:t>
            </a:r>
          </a:p>
          <a:p>
            <a:pPr>
              <a:spcBef>
                <a:spcPct val="20000"/>
              </a:spcBef>
              <a:buFont typeface="Arial" panose="020B0604020202020204" pitchFamily="34" charset="0"/>
              <a:buChar char="•"/>
            </a:pPr>
            <a:endParaRPr lang="en-US" altLang="en-US" sz="1800" dirty="0">
              <a:latin typeface="Arial" panose="020B0604020202020204" pitchFamily="34" charset="0"/>
            </a:endParaRPr>
          </a:p>
          <a:p>
            <a:pPr>
              <a:spcBef>
                <a:spcPct val="20000"/>
              </a:spcBef>
              <a:buFont typeface="Arial" panose="020B0604020202020204" pitchFamily="34" charset="0"/>
              <a:buChar char="•"/>
            </a:pPr>
            <a:endParaRPr lang="en-US" altLang="en-US" sz="1800" dirty="0">
              <a:latin typeface="Arial" panose="020B0604020202020204" pitchFamily="34" charset="0"/>
            </a:endParaRPr>
          </a:p>
        </p:txBody>
      </p:sp>
      <p:sp>
        <p:nvSpPr>
          <p:cNvPr id="71687" name="Slide Number Placeholder 1"/>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1pPr>
            <a:lvl2pPr marL="742950" indent="-285750">
              <a:spcBef>
                <a:spcPts val="400"/>
              </a:spcBef>
              <a:buClr>
                <a:schemeClr val="accent2"/>
              </a:buClr>
              <a:buFont typeface="Wingdings" panose="05000000000000000000" pitchFamily="2" charset="2"/>
              <a:buChar char=""/>
              <a:defRPr sz="1600">
                <a:solidFill>
                  <a:schemeClr val="tx2"/>
                </a:solidFill>
                <a:latin typeface="Calibri" panose="020F0502020204030204" pitchFamily="34" charset="0"/>
                <a:ea typeface="MS PGothic" panose="020B0600070205080204" pitchFamily="34" charset="-128"/>
              </a:defRPr>
            </a:lvl2pPr>
            <a:lvl3pPr marL="1143000" indent="-228600">
              <a:spcBef>
                <a:spcPct val="20000"/>
              </a:spcBef>
              <a:buClr>
                <a:schemeClr val="accent2"/>
              </a:buClr>
              <a:buFont typeface="Wingdings" panose="05000000000000000000" pitchFamily="2" charset="2"/>
              <a:buChar char="§"/>
              <a:defRPr sz="1400">
                <a:solidFill>
                  <a:schemeClr val="tx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9pPr>
          </a:lstStyle>
          <a:p>
            <a:pPr algn="r" eaLnBrk="1" hangingPunct="1">
              <a:spcBef>
                <a:spcPct val="0"/>
              </a:spcBef>
              <a:buFontTx/>
              <a:buNone/>
            </a:pPr>
            <a:fld id="{4D3CBF40-E564-4CD7-B0CB-91F5F214F719}" type="slidenum">
              <a:rPr lang="en-US" altLang="en-US" sz="800" b="1">
                <a:solidFill>
                  <a:srgbClr val="898989"/>
                </a:solidFill>
                <a:latin typeface="Century Gothic" panose="020B0502020202020204" pitchFamily="34" charset="0"/>
              </a:rPr>
              <a:pPr algn="r" eaLnBrk="1" hangingPunct="1">
                <a:spcBef>
                  <a:spcPct val="0"/>
                </a:spcBef>
                <a:buFontTx/>
                <a:buNone/>
              </a:pPr>
              <a:t>28</a:t>
            </a:fld>
            <a:endParaRPr lang="en-US" altLang="en-US" sz="800" b="1" dirty="0">
              <a:solidFill>
                <a:srgbClr val="898989"/>
              </a:solidFill>
              <a:latin typeface="Century Gothic" panose="020B0502020202020204" pitchFamily="34" charset="0"/>
            </a:endParaRPr>
          </a:p>
        </p:txBody>
      </p:sp>
      <p:sp>
        <p:nvSpPr>
          <p:cNvPr id="8" name="Footer Placeholder 2">
            <a:extLst>
              <a:ext uri="{FF2B5EF4-FFF2-40B4-BE49-F238E27FC236}">
                <a16:creationId xmlns:a16="http://schemas.microsoft.com/office/drawing/2014/main" id="{39D0AB67-7F68-415E-A90C-ABF2B56A2531}"/>
              </a:ext>
            </a:extLst>
          </p:cNvPr>
          <p:cNvSpPr>
            <a:spLocks noGrp="1"/>
          </p:cNvSpPr>
          <p:nvPr>
            <p:ph type="ftr" sz="quarter" idx="11"/>
          </p:nvPr>
        </p:nvSpPr>
        <p:spPr>
          <a:xfrm>
            <a:off x="3352800" y="6356350"/>
            <a:ext cx="2514600" cy="365125"/>
          </a:xfrm>
        </p:spPr>
        <p:txBody>
          <a:bodyPr/>
          <a:lstStyle/>
          <a:p>
            <a:pPr>
              <a:defRPr/>
            </a:pPr>
            <a:r>
              <a:rPr lang="en-US" sz="800" dirty="0"/>
              <a:t>Property of Atari Interactive, Inc. and Atari, Inc. All Rights Reserved.  Confidential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Breakout &amp; Super Breakout</a:t>
            </a:r>
          </a:p>
        </p:txBody>
      </p:sp>
      <p:sp>
        <p:nvSpPr>
          <p:cNvPr id="72707" name="AutoShape 4" descr="data:image/jpeg;base64,/9j/4AAQSkZJRgABAQAAAQABAAD/2wCEAAkGBwgHBhUIBwgWFRUWGB8bFhYVGB8fHBwiIyEqIiAkIiQkHjQlHh8lIR0hJzEoJjI3Li4wISAzODMuNyotLi0BCgoKDg0OGxAQGzEmICQvLywuLzUxNDI2LDQ0LC8sLzQsNDQwLDQtLCwsLywsLCwsLCwsLCwsLCwsLCwsLCwsLP/AABEIAK4BIgMBEQACEQEDEQH/xAAcAAEAAwEAAwEAAAAAAAAAAAAABQYHBAEDCAL/xABBEAACAQQABAIDCwoGAwAAAAAAAQIDBAURBhIhMQcTQVGRFyIyVFVhcYGSodEUFRY1QlJic8HTI5OxstLhNlNy/8QAGgEBAAMBAQEAAAAAAAAAAAAAAAMEBQIBBv/EADMRAQACAQIDBQYGAgMBAAAAAAABAgMEERIhMRMUMkFRBRVSYXGhIoGRsdHwweEjM+IG/9oADAMBAAIRAxEAPwDDQAAAAAAAAAAAAAAAAAAAATtnbz5YRjiE4uKbqcs6no/ga1/891s0cWOfwx2XKY687ftP26wjmfm6+JcZY2eVowtqOlKS5oqW/wB30d472+/cm12nxY81IpHWecb/AE/RzS0zE7pG6xdnUvVQssdyeh+ZRqNb3+8pa12LWTTY5vw0pt9a2/ffbZzFp25yhqeNoS4njZX3lxg978qWo9Itrq29PaXQoRp6Tq4x5Noj5dOku+KeDeEzSxFrUzlWzr4tRoxi3GpqS9C/ab102/YX66XHOe2O2PakR15/Lz32ccc8MTvzU7IU6dG/qUqD3GM5KPXfRPp9PQw81a1yWrXpEzt+qeOcOciegAAAAAAAAAAAAAAAAAAAAAAAAAAAAAAAAtOA4KucxhpZb8rjGnH0RjKpUfvuX4EE5d/u6+g5m2yamGbV4jiHgq6wuJhlHdwnCfoacJrrr4ElzCLbl8M1jd7p8G1sdgaWXy2XhQhW06aUZzbUo8y3yrp0/wBDqLzHKDsdqxa09Xo4n4LyXD+Ro29etCfnvVKab6v3vffVackjyL783mTDNJiPVKX/AIf32NlGlf5KSnKKk1To1qiXda5oxa30/wBPWe9rb1dzptuv7K9bcN3V9xFHC2VenUqT3qSl06Jye+nSSUXtPs+h5v5o4xzNuGFghwDWuMxVwlrnYTuKcHKVNxmk+i6czWuvMvae9rbZJ3fe01ieal39pVsL6pZ3GuanOUJa6rcXp/eggmNp2l6A8AAAAAAAAAAAAAAAAAAAAAAAAAAAAAAAABY8PxlkcXhpYeNGnUoy/ZkpRa99zdJU5xl1frf9TyYS1y2rXh8jNcZZLL4iGJqUqcKMO0YKTb676ynKUu/ziI2LZrWjh8n7rcaXt5haWIyljQr06OvL51Ui0lHlS3TqR3pevqOE7aZrFZjd6uIeMstxBe0rq8cI+S90owjqMX09bbe3FP3zYisQXzWvMTPkkqviPla97Tvrqzozq0klGbdaO9Pe3GFZQb23+yecMOu8Wmd5j9/5RVTi7Lz4kXEHmxVeO1FqC5Ummta116Sa69fn2e7Rts47W3FxeaSp+IN/Ry9TL22MtoXFWLjKqlVb667RlVcNrlXo9B5wu+3nfiiI3VW9uqt7eTu7mW51JOUnrW23t9F26s6QzO87y9IeAAAAAAAAAAAAAAAAAAAAAAAAAAAAAAAAAAAAAAAAAAAAAAAAAAAAAAAAAAAAAAAAAAAAAAAAAAAAAAAAAAAAAAAAAAAAAAAAAAAAAAAAAAFu4Z4M/OtD8su76EaXK23CScov+JNaj02zM1XtDsp4K1ni+cdfo09L7P7WOO1o4fl5fU4l4MWLofltnfQlR5U05ySlJ/w6WpdNNfWNL7Q7WeC1Z4t/KOn1NV7P7KOOto4dvPz+iommzAAAAAAAAAAAAAAAAAAAAAAAAAAAAAAAAAAAAAAAAdNC/vLajKjb3c4xl8KMZNJ+jqk9PocWxUtMTaImY+TuuW9YmKzMRPzeK99eXFCNCvdzlCPwYyk3GOlpaTel06CuKlZm0RETJbJe0RWZmYhznbgAAAAAAAAAAAAAAAAAAAAAAAAAAAAAAAAAAAAAAAAAAAAAAAAAAAAAAAAAAAAAAAAAAAAAAAAAAAAAAAAAAAAAAAAAAAAAAAAAAAAAAAAAAAAAAAAAAAAAAAAAAAAABJSwWUVKlUVnKSrLdPl1Lm667Jtrr6Ho47SvPn0RdtTeY36dXPkcde4yv5GRtZU5Nb5Zpp69f0dGe1tFo3h1S9bxvWd3KdOwAAAAAAAAAAAAAAAAAAAAAAAAAAAAAAAAAAAAAAAT2J4qv8PgquLx8uTzZczqRepJa00vp9fcitira0WlXyaemTJF7eXkh7q7ubyp5t3cSnLWtzk5PXq2/QSRER0TVrFY2iNnpPXQAAAAAAAAAAAAAAAAAAAAAAAAAAAAAAAAAAAAAAAAAAAAAAAAAAAAAAAAAAAAAAAAAAAAAAAAASNzhb23xkMlOCdOfZp9vma+r0HEZIm3D5rV9JlpijNPhlHHaqAal7i9/wDLFP7EvxMz3nX4Vzuc+p7i9/8ALFP7EvxHvOvwnc59UTxT4aXfDuEnlK2ShNQcfeqLTe5KP9SXDrq5bxSIcZNNNK8W6hl5WAAAAAAAAAAAAAAAAAAAAAAAAAAAAAAAAAA0Twdwdtlr2vXrvUqShyNejm5k/T6vWUNdmnHERHm0/ZmSuO83mu8x0+XVqv6NU/jT+yvxM3vU+jb942+FWMr4S4zIXruYX86bl1klFPbbbb6v07J6e0b1jbZkanBTNkm8Rtv1+vq4/cYx/wAsVPsR/E6952+FB3KPVfv0fwvyTR/y4/gUO2yfFP6rXZ09HsoYXFW9ZVrfG0oyXaUYRTX0PR5OW8xtMyRSsdIc3FeDjxHg54udw6am4++S3rUlLtteo6wZeyvF9t3mWnHXhZHxn4Zz4fxUbuwuqlxJ1FBwjS7Jxk99G/3UvrNbT67tbbWjb81DLpppG8c1FurC9s4qV3aTgn254uO/ai9W9bdJVprMdYcx08AAAAAAAAAAAAAAAAAAAAAAAAAAAAAOvF4y9y12rTHW7qTabUV36dzi960je08nVazadoXfg7w0vb/JypcS2dajSVNuMouKblzJJdU/Q5Pt6ClqNdWtd8cxMrGLTTadrcmo8I8GY3hOVSWNrVZeby83mSi/g71rUV+8zMz6m+bbi25LuLDXHvssZXTAAAAAAeQK/wAXcJ2PFdGnSyNapFU22vLcV36ddxfqJ8GothmZr5osuGMnVl3GvhpWxlenHhq2r11JNzctPT307RRqafXReJ7SYhSzabhmODmouUxd9iLhW+TtZU5tcyjJaevX9zLtMlbxvWd1a1ZrO0uM7cgAAAAAAAAAAAAAAAAAAAAAAAB7rO2q3l3C1oLcpyUYrt1b0vvZ5a0ViZnyexG87Q0Dh7wuzMc1TecsYuhv/ESqretfwy3312KGXX4+CeCef0Waaa3FHFHJp+G4J4fwd+r7GWLhUSaT8yb7rT6OTRmZNVlyV4bTyXaYKVneIWErpgAAAAAAAABF57iLE8PU41Mxd+WptqL5ZS3rv8GL139JLiw3y+CN0d8laeJnfGvij5Ven+iV9CcdPzOalLo99PhRXo32NDT6DeJ7WPuqZdVz/BLNuI8/f8R36vcnKLmoqK5VpaTb/qzRxYa4q8NVS+SbzvKKJXAAAAAAAAAAAAAAAAAAAAAAAAAey3r1ba4jcUJ6lFqUWvQ09p+08mImNpexO07wuOA8Rc1bZinXzGTq1KKfv4RUW2tfV6dekqZdFjmkxSIiU9NRaLb2nk1LhrxEw/EeVWNsbevGbTadSMFHotvtNv7jLzaLJirxWmP7+S7j1Nb22hcCosAHgAAAjvznc/Ilx7aP94k4I+KPv/CPjn0/Z+6F/Xq1lCeJrQT/AGpOlpfTqq37EeTSIjxR9/4exafRD+I+RvMTwfVvcdXcKkXDUlrpuaT7r1Mm0lK3yxW3T/TjUWmtJmGL+6FxZ8sz+zD/AImz3PB8LO7xk9UbmuJMxnacaeWvnUUG3FNJa337Ikx4MePwRs4vktfxSiSVwAAAAAAAAAAADavDDhjB5ThCF1kMZTqTc5pykuvR9DG1ufJTLMVnk0NPipam8wtn6D8L/IdL2f8AZV71m+KU/YY/Q/Qfhf5Dpez/ALHes3xSdhj9HpveCuGYWU5wwtJNQk09fN9J7XVZt4/FLy2DHt0fN59EyQAAAAAAAAAAAe61urizredaV5Ql+9CTT9qPLVi0bTD2JmOjt/SHN/LFx/mz/E47HH8Mfo67S/rLT/BHI31/Wuvy68qVOVU9eZNy1vm3rb6GZ7RpWsV4Y26/4XNJaZ33lqhlrwAAAQnG1arb8I3Na3quMo0pOMotpp/M11RNpoictYn1RZpmKTs+dLvOZe9oOheZWtUg+8Z1ZST11XRvXc+hripWd4rH6Mmb2mNplHkjkAAANL4F8PFlcTTzVepGcailqm9rWpOPV+n4OzP1Gtil5p6NX2fhwePNz+S6XHBX5TZxs69tTlThrli5PS0tL7mVY1cRO8btq+bSXpGO1eUdI/sqtdeDtec5VaWUjBdWouDevm3smj2lHThYWfR045nHPJlJqM0AAALXwNwXV4vVbyr2NLyuTe4t75ub5+muX7yrqdVGDbeN902HD2m/NrfBfAlpgMdO2yNOjcSlPmU5Ul0Wktdd+rf1mTqNXbJaJrvH5r+LBFI2nmtdtbW9pS8q0oRhH92EVFexFWbTad5lPERHR7Tx6AJJSjyyW0+6Ag8vwvi77E1bS3x9CnKcJRjNUo+9bWk+i30J8ee9bRMzP6orYqzWYiGS8UeGNxw9gqmVqZSM1T5feqDTfNJR77/i2auHXRlvFOHqo5NNNK8W7Py+qgAABpvBfhrYcRcOU8pcX9SEpuW4xUdLUmvT9Bm6jXWxZJpELmLTResW3TnuNYv5VreyP4EHvO/wwk7nX1eV4M4vf61reyP4D3nf4YO519WKmyzwAAAAbV4E/qK4/nL/AGoxvafjr9Gho/DLTDNXQDg5sv8A+mh9uf8AwO/wfNx+NB8cSyb4QuvOpUVHypb5Zyb+rcCfTcHa1236os3FwTu+dD6FlAAAB2WuJyV5S820x9Wcd65oU5SXtSOLZKVnaZh1FLT0h9BeGNvWteBrejc0ZQkvM3GSaa/xJPqn17GBrJic1pj5ftDU00TGOIlaCsnfmt1ovXqYjq8l8t1MHl6VN1auKrKKTbbpSSSXdt66JH08ZaTyi0fqxeC3ojyRyAdFnY3d9NwsrWdRpbahFya9iObWrXrOz2KzPRrvgfj72xV3+XWdSnzeVrng471z71tddbRk+0r1tw8M79f8L2jrMb7w1EzF4AAAAACr+J1vWuuBrijbUZTk/L1GKbb/AMSL6JdexZ0cxGasz8/2lBqYmccxD59usTkrOl5t3j6sI71zTpyiva0b9clLTtEwy5paOsOmlw7l6tNVKdk2mk09rs+3pL9dBqLRExXlP0RdpX1RbTT0ym7TGH4WzebtXdYrHyqQUuVyTj3ST11fqa9pDkz48c7WnZJXFe0bxDd/DfHXmJ4PpWWRoOFSLnuL103NtdvmZh6u9b5ZtXp/pp6es1xxErMVkzyu4ePmytwHxRQoutVw81GKbb3Hol1f7R9FGrwzO0WZE4MkeStllEAAAG1eBP6huP5y/wBqMb2n44+jQ0fhlphmroBwfnrHfGl7H+BJ2V/Rxx1c+Rq4vOWM8VUunqrFxfJ0l19W4639J1SL47Rfbo8tw3jhZpxz4b4bh7hmpk7K5rucHHSnKDj1kk96pp9n6zR02tyZckVmI/v5qebTVpSbRLKzUUgABvfgv/4Uv5s/6GF7Q/7vyaek8C9lFaAAHPkbSnkcfUsa8mo1YShJx76kmnra76Z1S01tFo8nNqxaJhRPcd4d+OXX26f9ove8svpH3/lW7nT1k9x3h345dfbp/wBoe8svpH3/AJO509ZTvCfA+L4Uup3OOr1pOceV+ZKLWt76agupBn1V80RFohJiwVxzvCzlZO8AAAAAAAARXE/D9pxLjPzff1JxhzKW6bSe19MWtdfUS4c1sVuKqPJji8bSi6PBtK3oxo0b58sUlHmim9Lot6a2/qR9Vi/+ttSlazh32iI8X/mWdb2ZEzM8X2Qr8HuHW9u8uvt0/wC0YM+08szvtH3/AJWe509ZWrhXhuy4Wx0rHH1Kkoym5t1Gm9tJeiK6aivvKmfPbNbisnxYoxxtCZIUoAA4s7+pK/8AKn/tZ3i8cfWHF/DL5WPqGKAANC8I+G8RxFUuVmLTzORQ5PfSjrfNv4Mlvsu5n6/PfFw8E7b7rWlx1vvxQ2HBYDF8P0JUMRa+XGT5pLmlLb1r9psyMua+Wd7zu0KY608KTI3YB52HgHrizGKs81j5WGRpc1OWtx212e11T33R3jyWx24q9XN6RaNpZ5xp4YWbxUVwpjdVvMXNuq/gcst/Dlr4XL8/3mhp9dbi/wCWeW3oqZtNG34I5oLEeHN3auNW/s5zmt7iknB+j1dfxPc2vm28U5R93zmrnXWmaY8cxHrtz/f+w/OX8OLy5bq46znGba1F6UP9On1vQw6/h2i/T7vdJ36JimTHO3rtz/Pn0aJ4aYW/wHDP5Dk6SjPzJS0pJ9HrXVP5irrMtcmTir0fUaek0ptK1FVOAAAAAAAAAAAAAAAAAAAAAAAAHPkqErrHVLam0nOEorfbbTS383U6pO1olzaN4mGLe45xD8dtft1P7Rs+8sXpP2/lndzv8j3HOIfjtr9up/aHvLF6T9v5O53+Sw8EeGFfE5WVfiGFtXpum4xiuaWpc0WnqUEuya385X1Ovi9dse8Tv/fNLh0s1tvbaYaFjcPjMU5PGWFOlza5vLio7123r1bZn3yXv4p3W60rXpDuOHYAA4PzXH47X/zWd9p8o/RxwfN+6OPjSqqorqq9eiVRtfWhN9/KCK7Ow4dgAAAAAAAAAAAAAAAAAAAAAAAAAAAAAAAAAAAAAAA//9k="/>
          <p:cNvSpPr>
            <a:spLocks noChangeAspect="1" noChangeArrowheads="1"/>
          </p:cNvSpPr>
          <p:nvPr/>
        </p:nvSpPr>
        <p:spPr bwMode="auto">
          <a:xfrm>
            <a:off x="-1743075" y="2857500"/>
            <a:ext cx="43211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Tx/>
              <a:buNone/>
            </a:pPr>
            <a:endParaRPr lang="en-US" altLang="en-US">
              <a:solidFill>
                <a:srgbClr val="000000"/>
              </a:solidFill>
            </a:endParaRPr>
          </a:p>
        </p:txBody>
      </p:sp>
      <p:sp>
        <p:nvSpPr>
          <p:cNvPr id="72708" name="AutoShape 8" descr="data:image/jpeg;base64,/9j/4AAQSkZJRgABAQAAAQABAAD/2wCEAAkGBwgHBhUIBwgWFRUWGB8bFhYVGB8fHBwiIyEqIiAkIiQkHjQlHh8lIR0hJzEoJjI3Li4wISAzODMuNyotLi0BCgoKDg0OGxAQGzEmICQvLywuLzUxNDI2LDQ0LC8sLzQsNDQwLDQtLCwsLywsLCwsLCwsLCwsLCwsLCwsLCwsLP/AABEIAK4BIgMBEQACEQEDEQH/xAAcAAEAAwEAAwEAAAAAAAAAAAAABQYHBAEDCAL/xABBEAACAQQABAIDCwoGAwAAAAAAAQIDBAURBhIhMQcTQVGRFyIyVFVhcYGSodEUFRY1QlJic8HTI5OxstLhNlNy/8QAGgEBAAMBAQEAAAAAAAAAAAAAAAMEBQIBBv/EADMRAQACAQIDBQYGAgMBAAAAAAABAgMEERIhMRMUMkFRBRVSYXGhIoGRsdHwweEjM+IG/9oADAMBAAIRAxEAPwDDQAAAAAAAAAAAAAAAAAAAATtnbz5YRjiE4uKbqcs6no/ga1/891s0cWOfwx2XKY687ftP26wjmfm6+JcZY2eVowtqOlKS5oqW/wB30d472+/cm12nxY81IpHWecb/AE/RzS0zE7pG6xdnUvVQssdyeh+ZRqNb3+8pa12LWTTY5vw0pt9a2/ffbZzFp25yhqeNoS4njZX3lxg978qWo9Itrq29PaXQoRp6Tq4x5Noj5dOku+KeDeEzSxFrUzlWzr4tRoxi3GpqS9C/ab102/YX66XHOe2O2PakR15/Lz32ccc8MTvzU7IU6dG/qUqD3GM5KPXfRPp9PQw81a1yWrXpEzt+qeOcOciegAAAAAAAAAAAAAAAAAAAAAAAAAAAAAAAAtOA4KucxhpZb8rjGnH0RjKpUfvuX4EE5d/u6+g5m2yamGbV4jiHgq6wuJhlHdwnCfoacJrrr4ElzCLbl8M1jd7p8G1sdgaWXy2XhQhW06aUZzbUo8y3yrp0/wBDqLzHKDsdqxa09Xo4n4LyXD+Ro29etCfnvVKab6v3vffVackjyL783mTDNJiPVKX/AIf32NlGlf5KSnKKk1To1qiXda5oxa30/wBPWe9rb1dzptuv7K9bcN3V9xFHC2VenUqT3qSl06Jye+nSSUXtPs+h5v5o4xzNuGFghwDWuMxVwlrnYTuKcHKVNxmk+i6czWuvMvae9rbZJ3fe01ieal39pVsL6pZ3GuanOUJa6rcXp/eggmNp2l6A8AAAAAAAAAAAAAAAAAAAAAAAAAAAAAAAABY8PxlkcXhpYeNGnUoy/ZkpRa99zdJU5xl1frf9TyYS1y2rXh8jNcZZLL4iGJqUqcKMO0YKTb676ynKUu/ziI2LZrWjh8n7rcaXt5haWIyljQr06OvL51Ui0lHlS3TqR3pevqOE7aZrFZjd6uIeMstxBe0rq8cI+S90owjqMX09bbe3FP3zYisQXzWvMTPkkqviPla97Tvrqzozq0klGbdaO9Pe3GFZQb23+yecMOu8Wmd5j9/5RVTi7Lz4kXEHmxVeO1FqC5Ummta116Sa69fn2e7Rts47W3FxeaSp+IN/Ry9TL22MtoXFWLjKqlVb667RlVcNrlXo9B5wu+3nfiiI3VW9uqt7eTu7mW51JOUnrW23t9F26s6QzO87y9IeAAAAAAAAAAAAAAAAAAAAAAAAAAAAAAAAAAAAAAAAAAAAAAAAAAAAAAAAAAAAAAAAAAAAAAAAAAAAAAAAAAAAAAAAAAAAAAAAAAAAAAAAAAFu4Z4M/OtD8su76EaXK23CScov+JNaj02zM1XtDsp4K1ni+cdfo09L7P7WOO1o4fl5fU4l4MWLofltnfQlR5U05ySlJ/w6WpdNNfWNL7Q7WeC1Z4t/KOn1NV7P7KOOto4dvPz+iommzAAAAAAAAAAAAAAAAAAAAAAAAAAAAAAAAAAAAAAAAdNC/vLajKjb3c4xl8KMZNJ+jqk9PocWxUtMTaImY+TuuW9YmKzMRPzeK99eXFCNCvdzlCPwYyk3GOlpaTel06CuKlZm0RETJbJe0RWZmYhznbgAAAAAAAAAAAAAAAAAAAAAAAAAAAAAAAAAAAAAAAAAAAAAAAAAAAAAAAAAAAAAAAAAAAAAAAAAAAAAAAAAAAAAAAAAAAAAAAAAAAAAAAAAAAAAAAAAAAAAAAAAAAAABJSwWUVKlUVnKSrLdPl1Lm667Jtrr6Ho47SvPn0RdtTeY36dXPkcde4yv5GRtZU5Nb5Zpp69f0dGe1tFo3h1S9bxvWd3KdOwAAAAAAAAAAAAAAAAAAAAAAAAAAAAAAAAAAAAAAAT2J4qv8PgquLx8uTzZczqRepJa00vp9fcitira0WlXyaemTJF7eXkh7q7ubyp5t3cSnLWtzk5PXq2/QSRER0TVrFY2iNnpPXQAAAAAAAAAAAAAAAAAAAAAAAAAAAAAAAAAAAAAAAAAAAAAAAAAAAAAAAAAAAAAAAAAAAAAAAAASNzhb23xkMlOCdOfZp9vma+r0HEZIm3D5rV9JlpijNPhlHHaqAal7i9/wDLFP7EvxMz3nX4Vzuc+p7i9/8ALFP7EvxHvOvwnc59UTxT4aXfDuEnlK2ShNQcfeqLTe5KP9SXDrq5bxSIcZNNNK8W6hl5WAAAAAAAAAAAAAAAAAAAAAAAAAAAAAAAAAA0Twdwdtlr2vXrvUqShyNejm5k/T6vWUNdmnHERHm0/ZmSuO83mu8x0+XVqv6NU/jT+yvxM3vU+jb942+FWMr4S4zIXruYX86bl1klFPbbbb6v07J6e0b1jbZkanBTNkm8Rtv1+vq4/cYx/wAsVPsR/E6952+FB3KPVfv0fwvyTR/y4/gUO2yfFP6rXZ09HsoYXFW9ZVrfG0oyXaUYRTX0PR5OW8xtMyRSsdIc3FeDjxHg54udw6am4++S3rUlLtteo6wZeyvF9t3mWnHXhZHxn4Zz4fxUbuwuqlxJ1FBwjS7Jxk99G/3UvrNbT67tbbWjb81DLpppG8c1FurC9s4qV3aTgn254uO/ai9W9bdJVprMdYcx08AAAAAAAAAAAAAAAAAAAAAAAAAAAAAOvF4y9y12rTHW7qTabUV36dzi960je08nVazadoXfg7w0vb/JypcS2dajSVNuMouKblzJJdU/Q5Pt6ClqNdWtd8cxMrGLTTadrcmo8I8GY3hOVSWNrVZeby83mSi/g71rUV+8zMz6m+bbi25LuLDXHvssZXTAAAAAAeQK/wAXcJ2PFdGnSyNapFU22vLcV36ddxfqJ8GothmZr5osuGMnVl3GvhpWxlenHhq2r11JNzctPT307RRqafXReJ7SYhSzabhmODmouUxd9iLhW+TtZU5tcyjJaevX9zLtMlbxvWd1a1ZrO0uM7cgAAAAAAAAAAAAAAAAAAAAAAAB7rO2q3l3C1oLcpyUYrt1b0vvZ5a0ViZnyexG87Q0Dh7wuzMc1TecsYuhv/ESqretfwy3312KGXX4+CeCef0Waaa3FHFHJp+G4J4fwd+r7GWLhUSaT8yb7rT6OTRmZNVlyV4bTyXaYKVneIWErpgAAAAAAAABF57iLE8PU41Mxd+WptqL5ZS3rv8GL139JLiw3y+CN0d8laeJnfGvij5Ven+iV9CcdPzOalLo99PhRXo32NDT6DeJ7WPuqZdVz/BLNuI8/f8R36vcnKLmoqK5VpaTb/qzRxYa4q8NVS+SbzvKKJXAAAAAAAAAAAAAAAAAAAAAAAAAey3r1ba4jcUJ6lFqUWvQ09p+08mImNpexO07wuOA8Rc1bZinXzGTq1KKfv4RUW2tfV6dekqZdFjmkxSIiU9NRaLb2nk1LhrxEw/EeVWNsbevGbTadSMFHotvtNv7jLzaLJirxWmP7+S7j1Nb22hcCosAHgAAAjvznc/Ilx7aP94k4I+KPv/CPjn0/Z+6F/Xq1lCeJrQT/AGpOlpfTqq37EeTSIjxR9/4exafRD+I+RvMTwfVvcdXcKkXDUlrpuaT7r1Mm0lK3yxW3T/TjUWmtJmGL+6FxZ8sz+zD/AImz3PB8LO7xk9UbmuJMxnacaeWvnUUG3FNJa337Ikx4MePwRs4vktfxSiSVwAAAAAAAAAAADavDDhjB5ThCF1kMZTqTc5pykuvR9DG1ufJTLMVnk0NPipam8wtn6D8L/IdL2f8AZV71m+KU/YY/Q/Qfhf5Dpez/ALHes3xSdhj9HpveCuGYWU5wwtJNQk09fN9J7XVZt4/FLy2DHt0fN59EyQAAAAAAAAAAAe61urizredaV5Ql+9CTT9qPLVi0bTD2JmOjt/SHN/LFx/mz/E47HH8Mfo67S/rLT/BHI31/Wuvy68qVOVU9eZNy1vm3rb6GZ7RpWsV4Y26/4XNJaZ33lqhlrwAAAQnG1arb8I3Na3quMo0pOMotpp/M11RNpoictYn1RZpmKTs+dLvOZe9oOheZWtUg+8Z1ZST11XRvXc+hripWd4rH6Mmb2mNplHkjkAAANL4F8PFlcTTzVepGcailqm9rWpOPV+n4OzP1Gtil5p6NX2fhwePNz+S6XHBX5TZxs69tTlThrli5PS0tL7mVY1cRO8btq+bSXpGO1eUdI/sqtdeDtec5VaWUjBdWouDevm3smj2lHThYWfR045nHPJlJqM0AAALXwNwXV4vVbyr2NLyuTe4t75ub5+muX7yrqdVGDbeN902HD2m/NrfBfAlpgMdO2yNOjcSlPmU5Ul0Wktdd+rf1mTqNXbJaJrvH5r+LBFI2nmtdtbW9pS8q0oRhH92EVFexFWbTad5lPERHR7Tx6AJJSjyyW0+6Ag8vwvi77E1bS3x9CnKcJRjNUo+9bWk+i30J8ee9bRMzP6orYqzWYiGS8UeGNxw9gqmVqZSM1T5feqDTfNJR77/i2auHXRlvFOHqo5NNNK8W7Py+qgAABpvBfhrYcRcOU8pcX9SEpuW4xUdLUmvT9Bm6jXWxZJpELmLTResW3TnuNYv5VreyP4EHvO/wwk7nX1eV4M4vf61reyP4D3nf4YO519WKmyzwAAAAbV4E/qK4/nL/AGoxvafjr9Gho/DLTDNXQDg5sv8A+mh9uf8AwO/wfNx+NB8cSyb4QuvOpUVHypb5Zyb+rcCfTcHa1236os3FwTu+dD6FlAAAB2WuJyV5S820x9Wcd65oU5SXtSOLZKVnaZh1FLT0h9BeGNvWteBrejc0ZQkvM3GSaa/xJPqn17GBrJic1pj5ftDU00TGOIlaCsnfmt1ovXqYjq8l8t1MHl6VN1auKrKKTbbpSSSXdt66JH08ZaTyi0fqxeC3ojyRyAdFnY3d9NwsrWdRpbahFya9iObWrXrOz2KzPRrvgfj72xV3+XWdSnzeVrng471z71tddbRk+0r1tw8M79f8L2jrMb7w1EzF4AAAAACr+J1vWuuBrijbUZTk/L1GKbb/AMSL6JdexZ0cxGasz8/2lBqYmccxD59usTkrOl5t3j6sI71zTpyiva0b9clLTtEwy5paOsOmlw7l6tNVKdk2mk09rs+3pL9dBqLRExXlP0RdpX1RbTT0ym7TGH4WzebtXdYrHyqQUuVyTj3ST11fqa9pDkz48c7WnZJXFe0bxDd/DfHXmJ4PpWWRoOFSLnuL103NtdvmZh6u9b5ZtXp/pp6es1xxErMVkzyu4ePmytwHxRQoutVw81GKbb3Hol1f7R9FGrwzO0WZE4MkeStllEAAAG1eBP6huP5y/wBqMb2n44+jQ0fhlphmroBwfnrHfGl7H+BJ2V/Rxx1c+Rq4vOWM8VUunqrFxfJ0l19W4639J1SL47Rfbo8tw3jhZpxz4b4bh7hmpk7K5rucHHSnKDj1kk96pp9n6zR02tyZckVmI/v5qebTVpSbRLKzUUgABvfgv/4Uv5s/6GF7Q/7vyaek8C9lFaAAHPkbSnkcfUsa8mo1YShJx76kmnra76Z1S01tFo8nNqxaJhRPcd4d+OXX26f9ove8svpH3/lW7nT1k9x3h345dfbp/wBoe8svpH3/AJO509ZTvCfA+L4Uup3OOr1pOceV+ZKLWt76agupBn1V80RFohJiwVxzvCzlZO8AAAAAAAARXE/D9pxLjPzff1JxhzKW6bSe19MWtdfUS4c1sVuKqPJji8bSi6PBtK3oxo0b58sUlHmim9Lot6a2/qR9Vi/+ttSlazh32iI8X/mWdb2ZEzM8X2Qr8HuHW9u8uvt0/wC0YM+08szvtH3/AJWe509ZWrhXhuy4Wx0rHH1Kkoym5t1Gm9tJeiK6aivvKmfPbNbisnxYoxxtCZIUoAA4s7+pK/8AKn/tZ3i8cfWHF/DL5WPqGKAANC8I+G8RxFUuVmLTzORQ5PfSjrfNv4Mlvsu5n6/PfFw8E7b7rWlx1vvxQ2HBYDF8P0JUMRa+XGT5pLmlLb1r9psyMua+Wd7zu0KY608KTI3YB52HgHrizGKs81j5WGRpc1OWtx212e11T33R3jyWx24q9XN6RaNpZ5xp4YWbxUVwpjdVvMXNuq/gcst/Dlr4XL8/3mhp9dbi/wCWeW3oqZtNG34I5oLEeHN3auNW/s5zmt7iknB+j1dfxPc2vm28U5R93zmrnXWmaY8cxHrtz/f+w/OX8OLy5bq46znGba1F6UP9On1vQw6/h2i/T7vdJ36JimTHO3rtz/Pn0aJ4aYW/wHDP5Dk6SjPzJS0pJ9HrXVP5irrMtcmTir0fUaek0ptK1FVOAAAAAAAAAAAAAAAAAAAAAAAAHPkqErrHVLam0nOEorfbbTS383U6pO1olzaN4mGLe45xD8dtft1P7Rs+8sXpP2/lndzv8j3HOIfjtr9up/aHvLF6T9v5O53+Sw8EeGFfE5WVfiGFtXpum4xiuaWpc0WnqUEuya385X1Ovi9dse8Tv/fNLh0s1tvbaYaFjcPjMU5PGWFOlza5vLio7123r1bZn3yXv4p3W60rXpDuOHYAA4PzXH47X/zWd9p8o/RxwfN+6OPjSqqorqq9eiVRtfWhN9/KCK7Ow4dgAAAAAAAAAAAAAAAAAAAAAAAAAAAAAAAAAAAAAAA//9k="/>
          <p:cNvSpPr>
            <a:spLocks noChangeAspect="1" noChangeArrowheads="1"/>
          </p:cNvSpPr>
          <p:nvPr/>
        </p:nvSpPr>
        <p:spPr bwMode="auto">
          <a:xfrm>
            <a:off x="328613" y="-1600200"/>
            <a:ext cx="6096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Tx/>
              <a:buNone/>
            </a:pPr>
            <a:endParaRPr lang="en-US" altLang="en-US">
              <a:solidFill>
                <a:srgbClr val="000000"/>
              </a:solidFill>
            </a:endParaRPr>
          </a:p>
        </p:txBody>
      </p:sp>
      <p:sp>
        <p:nvSpPr>
          <p:cNvPr id="72709" name="Content Placeholder 2"/>
          <p:cNvSpPr txBox="1">
            <a:spLocks/>
          </p:cNvSpPr>
          <p:nvPr/>
        </p:nvSpPr>
        <p:spPr bwMode="auto">
          <a:xfrm>
            <a:off x="457200" y="3529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Char char="—"/>
            </a:pPr>
            <a:endParaRPr lang="en-US" altLang="en-US" dirty="0">
              <a:solidFill>
                <a:srgbClr val="000000"/>
              </a:solidFill>
              <a:ea typeface="MS PGothic" panose="020B0600070205080204" pitchFamily="34" charset="-128"/>
            </a:endParaRPr>
          </a:p>
          <a:p>
            <a:pPr>
              <a:buFont typeface="Arial" panose="020B0604020202020204" pitchFamily="34" charset="0"/>
              <a:buNone/>
            </a:pPr>
            <a:r>
              <a:rPr lang="en-US" altLang="en-US" sz="1600" i="1" dirty="0">
                <a:solidFill>
                  <a:srgbClr val="000000"/>
                </a:solidFill>
              </a:rPr>
              <a:t>-</a:t>
            </a:r>
            <a:r>
              <a:rPr lang="en-US" altLang="en-US" sz="1600" b="1" i="1" dirty="0">
                <a:solidFill>
                  <a:srgbClr val="000000"/>
                </a:solidFill>
              </a:rPr>
              <a:t>Breakout and Super Breakout</a:t>
            </a:r>
            <a:r>
              <a:rPr lang="en-US" altLang="en-US" sz="1600" dirty="0"/>
              <a:t> were influenced by the 1972 Atari arcade game </a:t>
            </a:r>
            <a:r>
              <a:rPr lang="en-US" altLang="en-US" sz="1600" b="1" i="1" dirty="0"/>
              <a:t>Pong</a:t>
            </a:r>
            <a:r>
              <a:rPr lang="en-US" altLang="en-US" sz="1600" dirty="0"/>
              <a:t>, and built by Steve Wozniak with help from Steve Jobs (</a:t>
            </a:r>
            <a:r>
              <a:rPr lang="en-US" altLang="en-US" sz="1600" b="1" i="1" dirty="0"/>
              <a:t>Breakout</a:t>
            </a:r>
            <a:r>
              <a:rPr lang="en-US" altLang="en-US" sz="1600" dirty="0"/>
              <a:t>).</a:t>
            </a:r>
          </a:p>
          <a:p>
            <a:pPr>
              <a:buFont typeface="Arial" panose="020B0604020202020204" pitchFamily="34" charset="0"/>
              <a:buNone/>
            </a:pPr>
            <a:r>
              <a:rPr lang="en-US" altLang="en-US" sz="1600" dirty="0"/>
              <a:t>-In the game, a layer of bricks lines the top third of the screen. A ball travels across the screen, bouncing off the top and side walls of the screen. When a brick is hit, the ball bounces away and the brick is destroyed. The player loses a turn when the ball touches the bottom of the screen; to prevent this from happening, the player has a movable paddle to bounce the ball upward, keeping it in play.</a:t>
            </a:r>
          </a:p>
          <a:p>
            <a:pPr>
              <a:buFont typeface="Arial" panose="020B0604020202020204" pitchFamily="34" charset="0"/>
              <a:buNone/>
            </a:pPr>
            <a:r>
              <a:rPr lang="en-US" altLang="en-US" sz="1600" dirty="0"/>
              <a:t>-The original arcade version of </a:t>
            </a:r>
            <a:r>
              <a:rPr lang="en-US" altLang="en-US" sz="1600" i="1" dirty="0"/>
              <a:t>Breakout</a:t>
            </a:r>
            <a:r>
              <a:rPr lang="en-US" altLang="en-US" sz="1600" dirty="0"/>
              <a:t> has been officially ported to several systems, and is certainly one of Atari’s most iconic titles.</a:t>
            </a:r>
            <a:endParaRPr lang="en-US" altLang="en-US" sz="1600" dirty="0">
              <a:solidFill>
                <a:srgbClr val="000000"/>
              </a:solidFill>
            </a:endParaRPr>
          </a:p>
          <a:p>
            <a:pPr>
              <a:buFont typeface="Arial" panose="020B0604020202020204" pitchFamily="34" charset="0"/>
              <a:buNone/>
            </a:pPr>
            <a:r>
              <a:rPr lang="en-US" altLang="en-US" sz="1600" dirty="0">
                <a:solidFill>
                  <a:srgbClr val="000000"/>
                </a:solidFill>
              </a:rPr>
              <a:t>-Gameplay Video: </a:t>
            </a:r>
            <a:r>
              <a:rPr lang="en-US" altLang="en-US" sz="1600" dirty="0">
                <a:solidFill>
                  <a:srgbClr val="000000"/>
                </a:solidFill>
                <a:hlinkClick r:id="rId2"/>
              </a:rPr>
              <a:t>https://www.youtube.com/watch?v=Up-a5x3coC0</a:t>
            </a:r>
            <a:endParaRPr lang="en-US" altLang="en-US" sz="1600" dirty="0">
              <a:solidFill>
                <a:srgbClr val="000000"/>
              </a:solidFill>
            </a:endParaRPr>
          </a:p>
          <a:p>
            <a:pPr>
              <a:buFont typeface="Arial" panose="020B0604020202020204" pitchFamily="34" charset="0"/>
              <a:buNone/>
            </a:pPr>
            <a:endParaRPr lang="en-US" altLang="en-US" sz="1600" dirty="0">
              <a:solidFill>
                <a:srgbClr val="000000"/>
              </a:solidFill>
            </a:endParaRPr>
          </a:p>
        </p:txBody>
      </p:sp>
      <p:pic>
        <p:nvPicPr>
          <p:cNvPr id="72710" name="Picture 4" descr="http://static.giantbomb.com/uploads/original/9/93770/2367674-a2600_breakou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8" y="852488"/>
            <a:ext cx="1982787"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6" descr="http://pocketmedia.ign.com/pocket/image/object/005/005300/superbreakout_2600bo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2925" y="852488"/>
            <a:ext cx="1985963"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10" descr="http://upload.wikimedia.org/wikipedia/en/c/c6/Breakout26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300" y="769938"/>
            <a:ext cx="4403725"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F41782E6-348D-4D9A-B249-4A69BE8F604F}"/>
              </a:ext>
            </a:extLst>
          </p:cNvPr>
          <p:cNvSpPr>
            <a:spLocks noGrp="1"/>
          </p:cNvSpPr>
          <p:nvPr>
            <p:ph type="ftr" sz="quarter" idx="11"/>
          </p:nvPr>
        </p:nvSpPr>
        <p:spPr>
          <a:xfrm>
            <a:off x="3352800" y="647700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B0877553-B8C2-4699-8B70-AEF0063171C7}"/>
              </a:ext>
            </a:extLst>
          </p:cNvPr>
          <p:cNvSpPr>
            <a:spLocks noGrp="1"/>
          </p:cNvSpPr>
          <p:nvPr>
            <p:ph type="sldNum" sz="quarter" idx="12"/>
          </p:nvPr>
        </p:nvSpPr>
        <p:spPr/>
        <p:txBody>
          <a:bodyPr/>
          <a:lstStyle/>
          <a:p>
            <a:pPr>
              <a:defRPr/>
            </a:pPr>
            <a:fld id="{AF15303D-36A2-45CC-B7D7-8289935320F0}" type="slidenum">
              <a:rPr lang="en-US" altLang="en-US" sz="800" b="1" smtClean="0"/>
              <a:pPr>
                <a:defRPr/>
              </a:pPr>
              <a:t>29</a:t>
            </a:fld>
            <a:endParaRPr lang="en-US" altLang="en-US" sz="8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0" descr="http://i.ytimg.com/vi/hH2mId8W89s/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219200"/>
            <a:ext cx="378777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3D Asteroids</a:t>
            </a:r>
          </a:p>
        </p:txBody>
      </p:sp>
      <p:sp>
        <p:nvSpPr>
          <p:cNvPr id="45060" name="Content Placeholder 2"/>
          <p:cNvSpPr txBox="1">
            <a:spLocks/>
          </p:cNvSpPr>
          <p:nvPr/>
        </p:nvSpPr>
        <p:spPr bwMode="auto">
          <a:xfrm>
            <a:off x="198437" y="3452812"/>
            <a:ext cx="8335963"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dirty="0">
              <a:ea typeface="MS PGothic" panose="020B0600070205080204" pitchFamily="34" charset="-128"/>
            </a:endParaRPr>
          </a:p>
          <a:p>
            <a:pPr lvl="1">
              <a:buFont typeface="Arial" panose="020B0604020202020204" pitchFamily="34" charset="0"/>
              <a:buNone/>
            </a:pPr>
            <a:r>
              <a:rPr lang="en-US" altLang="en-US" dirty="0">
                <a:ea typeface="MS PGothic" panose="020B0600070205080204" pitchFamily="34" charset="-128"/>
              </a:rPr>
              <a:t>-The player controls a spaceship in an asteroid field which is periodically traversed by flying saucers. </a:t>
            </a:r>
          </a:p>
          <a:p>
            <a:pPr lvl="1">
              <a:buFont typeface="Arial" panose="020B0604020202020204" pitchFamily="34" charset="0"/>
              <a:buNone/>
            </a:pPr>
            <a:r>
              <a:rPr lang="en-US" altLang="en-US" dirty="0">
                <a:ea typeface="MS PGothic" panose="020B0600070205080204" pitchFamily="34" charset="-128"/>
              </a:rPr>
              <a:t>-The object of the game is to shoot and destroy asteroids and saucers while not colliding with either, or being hit by the saucers' counter-fire. The game becomes harder as the number of asteroids increases.</a:t>
            </a:r>
          </a:p>
          <a:p>
            <a:pPr lvl="1">
              <a:buFont typeface="Arial" panose="020B0604020202020204" pitchFamily="34" charset="0"/>
              <a:buNone/>
            </a:pPr>
            <a:r>
              <a:rPr lang="en-US" altLang="en-US" i="1" dirty="0">
                <a:ea typeface="MS PGothic" panose="020B0600070205080204" pitchFamily="34" charset="-128"/>
              </a:rPr>
              <a:t>-Asteroids</a:t>
            </a:r>
            <a:r>
              <a:rPr lang="en-US" altLang="en-US" dirty="0">
                <a:ea typeface="MS PGothic" panose="020B0600070205080204" pitchFamily="34" charset="-128"/>
              </a:rPr>
              <a:t> has many sequels and successors across multiple platforms and is still regarded as one of the most influential and well-loved games of all time</a:t>
            </a:r>
          </a:p>
          <a:p>
            <a:pPr lvl="1">
              <a:buFont typeface="Arial" panose="020B0604020202020204" pitchFamily="34" charset="0"/>
              <a:buNone/>
            </a:pPr>
            <a:r>
              <a:rPr lang="en-US" altLang="en-US" i="1" dirty="0">
                <a:ea typeface="MS PGothic" panose="020B0600070205080204" pitchFamily="34" charset="-128"/>
              </a:rPr>
              <a:t>-Asteroids 3D </a:t>
            </a:r>
            <a:r>
              <a:rPr lang="en-US" altLang="en-US" dirty="0">
                <a:ea typeface="MS PGothic" panose="020B0600070205080204" pitchFamily="34" charset="-128"/>
              </a:rPr>
              <a:t>which would later come to be known as </a:t>
            </a:r>
            <a:r>
              <a:rPr lang="en-US" altLang="en-US" i="1" dirty="0">
                <a:ea typeface="MS PGothic" panose="020B0600070205080204" pitchFamily="34" charset="-128"/>
              </a:rPr>
              <a:t>Asteroids</a:t>
            </a:r>
            <a:r>
              <a:rPr lang="en-US" altLang="en-US" dirty="0">
                <a:ea typeface="MS PGothic" panose="020B0600070205080204" pitchFamily="34" charset="-128"/>
              </a:rPr>
              <a:t>, was released for the Atari 7800.</a:t>
            </a:r>
          </a:p>
          <a:p>
            <a:pPr lvl="1">
              <a:buFont typeface="Arial" panose="020B0604020202020204" pitchFamily="34" charset="0"/>
              <a:buNone/>
            </a:pPr>
            <a:r>
              <a:rPr lang="en-US" altLang="en-US" dirty="0">
                <a:ea typeface="MS PGothic" panose="020B0600070205080204" pitchFamily="34" charset="-128"/>
              </a:rPr>
              <a:t>-Gameplay Video: </a:t>
            </a:r>
            <a:r>
              <a:rPr lang="en-US" altLang="en-US" dirty="0">
                <a:ea typeface="MS PGothic" panose="020B0600070205080204" pitchFamily="34" charset="-128"/>
                <a:hlinkClick r:id="rId3"/>
              </a:rPr>
              <a:t>https://www.youtube.com/watch?v=hH2mId8W89s</a:t>
            </a:r>
            <a:br>
              <a:rPr lang="en-US" altLang="en-US" dirty="0">
                <a:ea typeface="MS PGothic" panose="020B0600070205080204" pitchFamily="34" charset="-128"/>
              </a:rPr>
            </a:br>
            <a:endParaRPr lang="en-US" altLang="en-US" dirty="0">
              <a:ea typeface="MS PGothic" panose="020B0600070205080204" pitchFamily="34" charset="-128"/>
            </a:endParaRPr>
          </a:p>
        </p:txBody>
      </p:sp>
      <p:pic>
        <p:nvPicPr>
          <p:cNvPr id="45061" name="Picture 6" descr="http://gamesdbase.com/Media/SYSTEM/Atari_7800/Snap/big/3D_Asteroids_-_1984_-_Atar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284956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8" descr="http://gamesdbase.com/Media/SYSTEM/Atari_7800/Box/big/3D_Asteroids_-_1984_-_Atar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0613" y="762000"/>
            <a:ext cx="20351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3C2AAF2C-C6BC-4EB3-B1EF-FF9B74D77256}"/>
              </a:ext>
            </a:extLst>
          </p:cNvPr>
          <p:cNvSpPr>
            <a:spLocks noGrp="1"/>
          </p:cNvSpPr>
          <p:nvPr>
            <p:ph type="ftr" sz="quarter" idx="11"/>
          </p:nvPr>
        </p:nvSpPr>
        <p:spPr>
          <a:xfrm>
            <a:off x="3325812" y="6477000"/>
            <a:ext cx="2541588"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E11750DA-741C-479A-892E-AA0B7578B397}"/>
              </a:ext>
            </a:extLst>
          </p:cNvPr>
          <p:cNvSpPr>
            <a:spLocks noGrp="1"/>
          </p:cNvSpPr>
          <p:nvPr>
            <p:ph type="sldNum" sz="quarter" idx="12"/>
          </p:nvPr>
        </p:nvSpPr>
        <p:spPr/>
        <p:txBody>
          <a:bodyPr/>
          <a:lstStyle/>
          <a:p>
            <a:pPr>
              <a:defRPr/>
            </a:pPr>
            <a:fld id="{AF15303D-36A2-45CC-B7D7-8289935320F0}" type="slidenum">
              <a:rPr lang="en-US" altLang="en-US" sz="800" b="1" smtClean="0"/>
              <a:pPr>
                <a:defRPr/>
              </a:pPr>
              <a:t>3</a:t>
            </a:fld>
            <a:endParaRPr lang="en-US" altLang="en-US" sz="8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0" y="-11113"/>
            <a:ext cx="7315200" cy="68580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Canyon Bomber</a:t>
            </a:r>
          </a:p>
        </p:txBody>
      </p:sp>
      <p:sp>
        <p:nvSpPr>
          <p:cNvPr id="73731" name="AutoShape 4" descr="data:image/jpeg;base64,/9j/4AAQSkZJRgABAQAAAQABAAD/2wCEAAkGBwgHBhUIBwgWFRUWGB8bFhYVGB8fHBwiIyEqIiAkIiQkHjQlHh8lIR0hJzEoJjI3Li4wISAzODMuNyotLi0BCgoKDg0OGxAQGzEmICQvLywuLzUxNDI2LDQ0LC8sLzQsNDQwLDQtLCwsLywsLCwsLCwsLCwsLCwsLCwsLCwsLP/AABEIAK4BIgMBEQACEQEDEQH/xAAcAAEAAwEAAwEAAAAAAAAAAAAABQYHBAEDCAL/xABBEAACAQQABAIDCwoGAwAAAAAAAQIDBAURBhIhMQcTQVGRFyIyVFVhcYGSodEUFRY1QlJic8HTI5OxstLhNlNy/8QAGgEBAAMBAQEAAAAAAAAAAAAAAAMEBQIBBv/EADMRAQACAQIDBQYGAgMBAAAAAAABAgMEERIhMRMUMkFRBRVSYXGhIoGRsdHwweEjM+IG/9oADAMBAAIRAxEAPwDDQAAAAAAAAAAAAAAAAAAAATtnbz5YRjiE4uKbqcs6no/ga1/891s0cWOfwx2XKY687ftP26wjmfm6+JcZY2eVowtqOlKS5oqW/wB30d472+/cm12nxY81IpHWecb/AE/RzS0zE7pG6xdnUvVQssdyeh+ZRqNb3+8pa12LWTTY5vw0pt9a2/ffbZzFp25yhqeNoS4njZX3lxg978qWo9Itrq29PaXQoRp6Tq4x5Noj5dOku+KeDeEzSxFrUzlWzr4tRoxi3GpqS9C/ab102/YX66XHOe2O2PakR15/Lz32ccc8MTvzU7IU6dG/qUqD3GM5KPXfRPp9PQw81a1yWrXpEzt+qeOcOciegAAAAAAAAAAAAAAAAAAAAAAAAAAAAAAAAtOA4KucxhpZb8rjGnH0RjKpUfvuX4EE5d/u6+g5m2yamGbV4jiHgq6wuJhlHdwnCfoacJrrr4ElzCLbl8M1jd7p8G1sdgaWXy2XhQhW06aUZzbUo8y3yrp0/wBDqLzHKDsdqxa09Xo4n4LyXD+Ro29etCfnvVKab6v3vffVackjyL783mTDNJiPVKX/AIf32NlGlf5KSnKKk1To1qiXda5oxa30/wBPWe9rb1dzptuv7K9bcN3V9xFHC2VenUqT3qSl06Jye+nSSUXtPs+h5v5o4xzNuGFghwDWuMxVwlrnYTuKcHKVNxmk+i6czWuvMvae9rbZJ3fe01ieal39pVsL6pZ3GuanOUJa6rcXp/eggmNp2l6A8AAAAAAAAAAAAAAAAAAAAAAAAAAAAAAAABY8PxlkcXhpYeNGnUoy/ZkpRa99zdJU5xl1frf9TyYS1y2rXh8jNcZZLL4iGJqUqcKMO0YKTb676ynKUu/ziI2LZrWjh8n7rcaXt5haWIyljQr06OvL51Ui0lHlS3TqR3pevqOE7aZrFZjd6uIeMstxBe0rq8cI+S90owjqMX09bbe3FP3zYisQXzWvMTPkkqviPla97Tvrqzozq0klGbdaO9Pe3GFZQb23+yecMOu8Wmd5j9/5RVTi7Lz4kXEHmxVeO1FqC5Ummta116Sa69fn2e7Rts47W3FxeaSp+IN/Ry9TL22MtoXFWLjKqlVb667RlVcNrlXo9B5wu+3nfiiI3VW9uqt7eTu7mW51JOUnrW23t9F26s6QzO87y9IeAAAAAAAAAAAAAAAAAAAAAAAAAAAAAAAAAAAAAAAAAAAAAAAAAAAAAAAAAAAAAAAAAAAAAAAAAAAAAAAAAAAAAAAAAAAAAAAAAAAAAAAAAAFu4Z4M/OtD8su76EaXK23CScov+JNaj02zM1XtDsp4K1ni+cdfo09L7P7WOO1o4fl5fU4l4MWLofltnfQlR5U05ySlJ/w6WpdNNfWNL7Q7WeC1Z4t/KOn1NV7P7KOOto4dvPz+iommzAAAAAAAAAAAAAAAAAAAAAAAAAAAAAAAAAAAAAAAAdNC/vLajKjb3c4xl8KMZNJ+jqk9PocWxUtMTaImY+TuuW9YmKzMRPzeK99eXFCNCvdzlCPwYyk3GOlpaTel06CuKlZm0RETJbJe0RWZmYhznbgAAAAAAAAAAAAAAAAAAAAAAAAAAAAAAAAAAAAAAAAAAAAAAAAAAAAAAAAAAAAAAAAAAAAAAAAAAAAAAAAAAAAAAAAAAAAAAAAAAAAAAAAAAAAAAAAAAAAAAAAAAAAABJSwWUVKlUVnKSrLdPl1Lm667Jtrr6Ho47SvPn0RdtTeY36dXPkcde4yv5GRtZU5Nb5Zpp69f0dGe1tFo3h1S9bxvWd3KdOwAAAAAAAAAAAAAAAAAAAAAAAAAAAAAAAAAAAAAAAT2J4qv8PgquLx8uTzZczqRepJa00vp9fcitira0WlXyaemTJF7eXkh7q7ubyp5t3cSnLWtzk5PXq2/QSRER0TVrFY2iNnpPXQAAAAAAAAAAAAAAAAAAAAAAAAAAAAAAAAAAAAAAAAAAAAAAAAAAAAAAAAAAAAAAAAAAAAAAAAASNzhb23xkMlOCdOfZp9vma+r0HEZIm3D5rV9JlpijNPhlHHaqAal7i9/wDLFP7EvxMz3nX4Vzuc+p7i9/8ALFP7EvxHvOvwnc59UTxT4aXfDuEnlK2ShNQcfeqLTe5KP9SXDrq5bxSIcZNNNK8W6hl5WAAAAAAAAAAAAAAAAAAAAAAAAAAAAAAAAAA0Twdwdtlr2vXrvUqShyNejm5k/T6vWUNdmnHERHm0/ZmSuO83mu8x0+XVqv6NU/jT+yvxM3vU+jb942+FWMr4S4zIXruYX86bl1klFPbbbb6v07J6e0b1jbZkanBTNkm8Rtv1+vq4/cYx/wAsVPsR/E6952+FB3KPVfv0fwvyTR/y4/gUO2yfFP6rXZ09HsoYXFW9ZVrfG0oyXaUYRTX0PR5OW8xtMyRSsdIc3FeDjxHg54udw6am4++S3rUlLtteo6wZeyvF9t3mWnHXhZHxn4Zz4fxUbuwuqlxJ1FBwjS7Jxk99G/3UvrNbT67tbbWjb81DLpppG8c1FurC9s4qV3aTgn254uO/ai9W9bdJVprMdYcx08AAAAAAAAAAAAAAAAAAAAAAAAAAAAAOvF4y9y12rTHW7qTabUV36dzi960je08nVazadoXfg7w0vb/JypcS2dajSVNuMouKblzJJdU/Q5Pt6ClqNdWtd8cxMrGLTTadrcmo8I8GY3hOVSWNrVZeby83mSi/g71rUV+8zMz6m+bbi25LuLDXHvssZXTAAAAAAeQK/wAXcJ2PFdGnSyNapFU22vLcV36ddxfqJ8GothmZr5osuGMnVl3GvhpWxlenHhq2r11JNzctPT307RRqafXReJ7SYhSzabhmODmouUxd9iLhW+TtZU5tcyjJaevX9zLtMlbxvWd1a1ZrO0uM7cgAAAAAAAAAAAAAAAAAAAAAAAB7rO2q3l3C1oLcpyUYrt1b0vvZ5a0ViZnyexG87Q0Dh7wuzMc1TecsYuhv/ESqretfwy3312KGXX4+CeCef0Waaa3FHFHJp+G4J4fwd+r7GWLhUSaT8yb7rT6OTRmZNVlyV4bTyXaYKVneIWErpgAAAAAAAABF57iLE8PU41Mxd+WptqL5ZS3rv8GL139JLiw3y+CN0d8laeJnfGvij5Ven+iV9CcdPzOalLo99PhRXo32NDT6DeJ7WPuqZdVz/BLNuI8/f8R36vcnKLmoqK5VpaTb/qzRxYa4q8NVS+SbzvKKJXAAAAAAAAAAAAAAAAAAAAAAAAAey3r1ba4jcUJ6lFqUWvQ09p+08mImNpexO07wuOA8Rc1bZinXzGTq1KKfv4RUW2tfV6dekqZdFjmkxSIiU9NRaLb2nk1LhrxEw/EeVWNsbevGbTadSMFHotvtNv7jLzaLJirxWmP7+S7j1Nb22hcCosAHgAAAjvznc/Ilx7aP94k4I+KPv/CPjn0/Z+6F/Xq1lCeJrQT/AGpOlpfTqq37EeTSIjxR9/4exafRD+I+RvMTwfVvcdXcKkXDUlrpuaT7r1Mm0lK3yxW3T/TjUWmtJmGL+6FxZ8sz+zD/AImz3PB8LO7xk9UbmuJMxnacaeWvnUUG3FNJa337Ikx4MePwRs4vktfxSiSVwAAAAAAAAAAADavDDhjB5ThCF1kMZTqTc5pykuvR9DG1ufJTLMVnk0NPipam8wtn6D8L/IdL2f8AZV71m+KU/YY/Q/Qfhf5Dpez/ALHes3xSdhj9HpveCuGYWU5wwtJNQk09fN9J7XVZt4/FLy2DHt0fN59EyQAAAAAAAAAAAe61urizredaV5Ql+9CTT9qPLVi0bTD2JmOjt/SHN/LFx/mz/E47HH8Mfo67S/rLT/BHI31/Wuvy68qVOVU9eZNy1vm3rb6GZ7RpWsV4Y26/4XNJaZ33lqhlrwAAAQnG1arb8I3Na3quMo0pOMotpp/M11RNpoictYn1RZpmKTs+dLvOZe9oOheZWtUg+8Z1ZST11XRvXc+hripWd4rH6Mmb2mNplHkjkAAANL4F8PFlcTTzVepGcailqm9rWpOPV+n4OzP1Gtil5p6NX2fhwePNz+S6XHBX5TZxs69tTlThrli5PS0tL7mVY1cRO8btq+bSXpGO1eUdI/sqtdeDtec5VaWUjBdWouDevm3smj2lHThYWfR045nHPJlJqM0AAALXwNwXV4vVbyr2NLyuTe4t75ub5+muX7yrqdVGDbeN902HD2m/NrfBfAlpgMdO2yNOjcSlPmU5Ul0Wktdd+rf1mTqNXbJaJrvH5r+LBFI2nmtdtbW9pS8q0oRhH92EVFexFWbTad5lPERHR7Tx6AJJSjyyW0+6Ag8vwvi77E1bS3x9CnKcJRjNUo+9bWk+i30J8ee9bRMzP6orYqzWYiGS8UeGNxw9gqmVqZSM1T5feqDTfNJR77/i2auHXRlvFOHqo5NNNK8W7Py+qgAABpvBfhrYcRcOU8pcX9SEpuW4xUdLUmvT9Bm6jXWxZJpELmLTResW3TnuNYv5VreyP4EHvO/wwk7nX1eV4M4vf61reyP4D3nf4YO519WKmyzwAAAAbV4E/qK4/nL/AGoxvafjr9Gho/DLTDNXQDg5sv8A+mh9uf8AwO/wfNx+NB8cSyb4QuvOpUVHypb5Zyb+rcCfTcHa1236os3FwTu+dD6FlAAAB2WuJyV5S820x9Wcd65oU5SXtSOLZKVnaZh1FLT0h9BeGNvWteBrejc0ZQkvM3GSaa/xJPqn17GBrJic1pj5ftDU00TGOIlaCsnfmt1ovXqYjq8l8t1MHl6VN1auKrKKTbbpSSSXdt66JH08ZaTyi0fqxeC3ojyRyAdFnY3d9NwsrWdRpbahFya9iObWrXrOz2KzPRrvgfj72xV3+XWdSnzeVrng471z71tddbRk+0r1tw8M79f8L2jrMb7w1EzF4AAAAACr+J1vWuuBrijbUZTk/L1GKbb/AMSL6JdexZ0cxGasz8/2lBqYmccxD59usTkrOl5t3j6sI71zTpyiva0b9clLTtEwy5paOsOmlw7l6tNVKdk2mk09rs+3pL9dBqLRExXlP0RdpX1RbTT0ym7TGH4WzebtXdYrHyqQUuVyTj3ST11fqa9pDkz48c7WnZJXFe0bxDd/DfHXmJ4PpWWRoOFSLnuL103NtdvmZh6u9b5ZtXp/pp6es1xxErMVkzyu4ePmytwHxRQoutVw81GKbb3Hol1f7R9FGrwzO0WZE4MkeStllEAAAG1eBP6huP5y/wBqMb2n44+jQ0fhlphmroBwfnrHfGl7H+BJ2V/Rxx1c+Rq4vOWM8VUunqrFxfJ0l19W4639J1SL47Rfbo8tw3jhZpxz4b4bh7hmpk7K5rucHHSnKDj1kk96pp9n6zR02tyZckVmI/v5qebTVpSbRLKzUUgABvfgv/4Uv5s/6GF7Q/7vyaek8C9lFaAAHPkbSnkcfUsa8mo1YShJx76kmnra76Z1S01tFo8nNqxaJhRPcd4d+OXX26f9ove8svpH3/lW7nT1k9x3h345dfbp/wBoe8svpH3/AJO509ZTvCfA+L4Uup3OOr1pOceV+ZKLWt76agupBn1V80RFohJiwVxzvCzlZO8AAAAAAAARXE/D9pxLjPzff1JxhzKW6bSe19MWtdfUS4c1sVuKqPJji8bSi6PBtK3oxo0b58sUlHmim9Lot6a2/qR9Vi/+ttSlazh32iI8X/mWdb2ZEzM8X2Qr8HuHW9u8uvt0/wC0YM+08szvtH3/AJWe509ZWrhXhuy4Wx0rHH1Kkoym5t1Gm9tJeiK6aivvKmfPbNbisnxYoxxtCZIUoAA4s7+pK/8AKn/tZ3i8cfWHF/DL5WPqGKAANC8I+G8RxFUuVmLTzORQ5PfSjrfNv4Mlvsu5n6/PfFw8E7b7rWlx1vvxQ2HBYDF8P0JUMRa+XGT5pLmlLb1r9psyMua+Wd7zu0KY608KTI3YB52HgHrizGKs81j5WGRpc1OWtx212e11T33R3jyWx24q9XN6RaNpZ5xp4YWbxUVwpjdVvMXNuq/gcst/Dlr4XL8/3mhp9dbi/wCWeW3oqZtNG34I5oLEeHN3auNW/s5zmt7iknB+j1dfxPc2vm28U5R93zmrnXWmaY8cxHrtz/f+w/OX8OLy5bq46znGba1F6UP9On1vQw6/h2i/T7vdJ36JimTHO3rtz/Pn0aJ4aYW/wHDP5Dk6SjPzJS0pJ9HrXVP5irrMtcmTir0fUaek0ptK1FVOAAAAAAAAAAAAAAAAAAAAAAAAHPkqErrHVLam0nOEorfbbTS383U6pO1olzaN4mGLe45xD8dtft1P7Rs+8sXpP2/lndzv8j3HOIfjtr9up/aHvLF6T9v5O53+Sw8EeGFfE5WVfiGFtXpum4xiuaWpc0WnqUEuya385X1Ovi9dse8Tv/fNLh0s1tvbaYaFjcPjMU5PGWFOlza5vLio7123r1bZn3yXv4p3W60rXpDuOHYAA4PzXH47X/zWd9p8o/RxwfN+6OPjSqqorqq9eiVRtfWhN9/KCK7Ow4dgAAAAAAAAAAAAAAAAAAAAAAAAAAAAAAAAAAAAAAA//9k="/>
          <p:cNvSpPr>
            <a:spLocks noChangeAspect="1" noChangeArrowheads="1"/>
          </p:cNvSpPr>
          <p:nvPr/>
        </p:nvSpPr>
        <p:spPr bwMode="auto">
          <a:xfrm>
            <a:off x="823913" y="196850"/>
            <a:ext cx="2239962"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Tx/>
              <a:buNone/>
            </a:pPr>
            <a:endParaRPr lang="en-US" altLang="en-US">
              <a:solidFill>
                <a:srgbClr val="000000"/>
              </a:solidFill>
            </a:endParaRPr>
          </a:p>
        </p:txBody>
      </p:sp>
      <p:sp>
        <p:nvSpPr>
          <p:cNvPr id="73732" name="AutoShape 8" descr="data:image/jpeg;base64,/9j/4AAQSkZJRgABAQAAAQABAAD/2wCEAAkGBwgHBhUIBwgWFRUWGB8bFhYVGB8fHBwiIyEqIiAkIiQkHjQlHh8lIR0hJzEoJjI3Li4wISAzODMuNyotLi0BCgoKDg0OGxAQGzEmICQvLywuLzUxNDI2LDQ0LC8sLzQsNDQwLDQtLCwsLywsLCwsLCwsLCwsLCwsLCwsLCwsLP/AABEIAK4BIgMBEQACEQEDEQH/xAAcAAEAAwEAAwEAAAAAAAAAAAAABQYHBAEDCAL/xABBEAACAQQABAIDCwoGAwAAAAAAAQIDBAURBhIhMQcTQVGRFyIyVFVhcYGSodEUFRY1QlJic8HTI5OxstLhNlNy/8QAGgEBAAMBAQEAAAAAAAAAAAAAAAMEBQIBBv/EADMRAQACAQIDBQYGAgMBAAAAAAABAgMEERIhMRMUMkFRBRVSYXGhIoGRsdHwweEjM+IG/9oADAMBAAIRAxEAPwDDQAAAAAAAAAAAAAAAAAAAATtnbz5YRjiE4uKbqcs6no/ga1/891s0cWOfwx2XKY687ftP26wjmfm6+JcZY2eVowtqOlKS5oqW/wB30d472+/cm12nxY81IpHWecb/AE/RzS0zE7pG6xdnUvVQssdyeh+ZRqNb3+8pa12LWTTY5vw0pt9a2/ffbZzFp25yhqeNoS4njZX3lxg978qWo9Itrq29PaXQoRp6Tq4x5Noj5dOku+KeDeEzSxFrUzlWzr4tRoxi3GpqS9C/ab102/YX66XHOe2O2PakR15/Lz32ccc8MTvzU7IU6dG/qUqD3GM5KPXfRPp9PQw81a1yWrXpEzt+qeOcOciegAAAAAAAAAAAAAAAAAAAAAAAAAAAAAAAAtOA4KucxhpZb8rjGnH0RjKpUfvuX4EE5d/u6+g5m2yamGbV4jiHgq6wuJhlHdwnCfoacJrrr4ElzCLbl8M1jd7p8G1sdgaWXy2XhQhW06aUZzbUo8y3yrp0/wBDqLzHKDsdqxa09Xo4n4LyXD+Ro29etCfnvVKab6v3vffVackjyL783mTDNJiPVKX/AIf32NlGlf5KSnKKk1To1qiXda5oxa30/wBPWe9rb1dzptuv7K9bcN3V9xFHC2VenUqT3qSl06Jye+nSSUXtPs+h5v5o4xzNuGFghwDWuMxVwlrnYTuKcHKVNxmk+i6czWuvMvae9rbZJ3fe01ieal39pVsL6pZ3GuanOUJa6rcXp/eggmNp2l6A8AAAAAAAAAAAAAAAAAAAAAAAAAAAAAAAABY8PxlkcXhpYeNGnUoy/ZkpRa99zdJU5xl1frf9TyYS1y2rXh8jNcZZLL4iGJqUqcKMO0YKTb676ynKUu/ziI2LZrWjh8n7rcaXt5haWIyljQr06OvL51Ui0lHlS3TqR3pevqOE7aZrFZjd6uIeMstxBe0rq8cI+S90owjqMX09bbe3FP3zYisQXzWvMTPkkqviPla97Tvrqzozq0klGbdaO9Pe3GFZQb23+yecMOu8Wmd5j9/5RVTi7Lz4kXEHmxVeO1FqC5Ummta116Sa69fn2e7Rts47W3FxeaSp+IN/Ry9TL22MtoXFWLjKqlVb667RlVcNrlXo9B5wu+3nfiiI3VW9uqt7eTu7mW51JOUnrW23t9F26s6QzO87y9IeAAAAAAAAAAAAAAAAAAAAAAAAAAAAAAAAAAAAAAAAAAAAAAAAAAAAAAAAAAAAAAAAAAAAAAAAAAAAAAAAAAAAAAAAAAAAAAAAAAAAAAAAAAFu4Z4M/OtD8su76EaXK23CScov+JNaj02zM1XtDsp4K1ni+cdfo09L7P7WOO1o4fl5fU4l4MWLofltnfQlR5U05ySlJ/w6WpdNNfWNL7Q7WeC1Z4t/KOn1NV7P7KOOto4dvPz+iommzAAAAAAAAAAAAAAAAAAAAAAAAAAAAAAAAAAAAAAAAdNC/vLajKjb3c4xl8KMZNJ+jqk9PocWxUtMTaImY+TuuW9YmKzMRPzeK99eXFCNCvdzlCPwYyk3GOlpaTel06CuKlZm0RETJbJe0RWZmYhznbgAAAAAAAAAAAAAAAAAAAAAAAAAAAAAAAAAAAAAAAAAAAAAAAAAAAAAAAAAAAAAAAAAAAAAAAAAAAAAAAAAAAAAAAAAAAAAAAAAAAAAAAAAAAAAAAAAAAAAAAAAAAAABJSwWUVKlUVnKSrLdPl1Lm667Jtrr6Ho47SvPn0RdtTeY36dXPkcde4yv5GRtZU5Nb5Zpp69f0dGe1tFo3h1S9bxvWd3KdOwAAAAAAAAAAAAAAAAAAAAAAAAAAAAAAAAAAAAAAAT2J4qv8PgquLx8uTzZczqRepJa00vp9fcitira0WlXyaemTJF7eXkh7q7ubyp5t3cSnLWtzk5PXq2/QSRER0TVrFY2iNnpPXQAAAAAAAAAAAAAAAAAAAAAAAAAAAAAAAAAAAAAAAAAAAAAAAAAAAAAAAAAAAAAAAAAAAAAAAAASNzhb23xkMlOCdOfZp9vma+r0HEZIm3D5rV9JlpijNPhlHHaqAal7i9/wDLFP7EvxMz3nX4Vzuc+p7i9/8ALFP7EvxHvOvwnc59UTxT4aXfDuEnlK2ShNQcfeqLTe5KP9SXDrq5bxSIcZNNNK8W6hl5WAAAAAAAAAAAAAAAAAAAAAAAAAAAAAAAAAA0Twdwdtlr2vXrvUqShyNejm5k/T6vWUNdmnHERHm0/ZmSuO83mu8x0+XVqv6NU/jT+yvxM3vU+jb942+FWMr4S4zIXruYX86bl1klFPbbbb6v07J6e0b1jbZkanBTNkm8Rtv1+vq4/cYx/wAsVPsR/E6952+FB3KPVfv0fwvyTR/y4/gUO2yfFP6rXZ09HsoYXFW9ZVrfG0oyXaUYRTX0PR5OW8xtMyRSsdIc3FeDjxHg54udw6am4++S3rUlLtteo6wZeyvF9t3mWnHXhZHxn4Zz4fxUbuwuqlxJ1FBwjS7Jxk99G/3UvrNbT67tbbWjb81DLpppG8c1FurC9s4qV3aTgn254uO/ai9W9bdJVprMdYcx08AAAAAAAAAAAAAAAAAAAAAAAAAAAAAOvF4y9y12rTHW7qTabUV36dzi960je08nVazadoXfg7w0vb/JypcS2dajSVNuMouKblzJJdU/Q5Pt6ClqNdWtd8cxMrGLTTadrcmo8I8GY3hOVSWNrVZeby83mSi/g71rUV+8zMz6m+bbi25LuLDXHvssZXTAAAAAAeQK/wAXcJ2PFdGnSyNapFU22vLcV36ddxfqJ8GothmZr5osuGMnVl3GvhpWxlenHhq2r11JNzctPT307RRqafXReJ7SYhSzabhmODmouUxd9iLhW+TtZU5tcyjJaevX9zLtMlbxvWd1a1ZrO0uM7cgAAAAAAAAAAAAAAAAAAAAAAAB7rO2q3l3C1oLcpyUYrt1b0vvZ5a0ViZnyexG87Q0Dh7wuzMc1TecsYuhv/ESqretfwy3312KGXX4+CeCef0Waaa3FHFHJp+G4J4fwd+r7GWLhUSaT8yb7rT6OTRmZNVlyV4bTyXaYKVneIWErpgAAAAAAAABF57iLE8PU41Mxd+WptqL5ZS3rv8GL139JLiw3y+CN0d8laeJnfGvij5Ven+iV9CcdPzOalLo99PhRXo32NDT6DeJ7WPuqZdVz/BLNuI8/f8R36vcnKLmoqK5VpaTb/qzRxYa4q8NVS+SbzvKKJXAAAAAAAAAAAAAAAAAAAAAAAAAey3r1ba4jcUJ6lFqUWvQ09p+08mImNpexO07wuOA8Rc1bZinXzGTq1KKfv4RUW2tfV6dekqZdFjmkxSIiU9NRaLb2nk1LhrxEw/EeVWNsbevGbTadSMFHotvtNv7jLzaLJirxWmP7+S7j1Nb22hcCosAHgAAAjvznc/Ilx7aP94k4I+KPv/CPjn0/Z+6F/Xq1lCeJrQT/AGpOlpfTqq37EeTSIjxR9/4exafRD+I+RvMTwfVvcdXcKkXDUlrpuaT7r1Mm0lK3yxW3T/TjUWmtJmGL+6FxZ8sz+zD/AImz3PB8LO7xk9UbmuJMxnacaeWvnUUG3FNJa337Ikx4MePwRs4vktfxSiSVwAAAAAAAAAAADavDDhjB5ThCF1kMZTqTc5pykuvR9DG1ufJTLMVnk0NPipam8wtn6D8L/IdL2f8AZV71m+KU/YY/Q/Qfhf5Dpez/ALHes3xSdhj9HpveCuGYWU5wwtJNQk09fN9J7XVZt4/FLy2DHt0fN59EyQAAAAAAAAAAAe61urizredaV5Ql+9CTT9qPLVi0bTD2JmOjt/SHN/LFx/mz/E47HH8Mfo67S/rLT/BHI31/Wuvy68qVOVU9eZNy1vm3rb6GZ7RpWsV4Y26/4XNJaZ33lqhlrwAAAQnG1arb8I3Na3quMo0pOMotpp/M11RNpoictYn1RZpmKTs+dLvOZe9oOheZWtUg+8Z1ZST11XRvXc+hripWd4rH6Mmb2mNplHkjkAAANL4F8PFlcTTzVepGcailqm9rWpOPV+n4OzP1Gtil5p6NX2fhwePNz+S6XHBX5TZxs69tTlThrli5PS0tL7mVY1cRO8btq+bSXpGO1eUdI/sqtdeDtec5VaWUjBdWouDevm3smj2lHThYWfR045nHPJlJqM0AAALXwNwXV4vVbyr2NLyuTe4t75ub5+muX7yrqdVGDbeN902HD2m/NrfBfAlpgMdO2yNOjcSlPmU5Ul0Wktdd+rf1mTqNXbJaJrvH5r+LBFI2nmtdtbW9pS8q0oRhH92EVFexFWbTad5lPERHR7Tx6AJJSjyyW0+6Ag8vwvi77E1bS3x9CnKcJRjNUo+9bWk+i30J8ee9bRMzP6orYqzWYiGS8UeGNxw9gqmVqZSM1T5feqDTfNJR77/i2auHXRlvFOHqo5NNNK8W7Py+qgAABpvBfhrYcRcOU8pcX9SEpuW4xUdLUmvT9Bm6jXWxZJpELmLTResW3TnuNYv5VreyP4EHvO/wwk7nX1eV4M4vf61reyP4D3nf4YO519WKmyzwAAAAbV4E/qK4/nL/AGoxvafjr9Gho/DLTDNXQDg5sv8A+mh9uf8AwO/wfNx+NB8cSyb4QuvOpUVHypb5Zyb+rcCfTcHa1236os3FwTu+dD6FlAAAB2WuJyV5S820x9Wcd65oU5SXtSOLZKVnaZh1FLT0h9BeGNvWteBrejc0ZQkvM3GSaa/xJPqn17GBrJic1pj5ftDU00TGOIlaCsnfmt1ovXqYjq8l8t1MHl6VN1auKrKKTbbpSSSXdt66JH08ZaTyi0fqxeC3ojyRyAdFnY3d9NwsrWdRpbahFya9iObWrXrOz2KzPRrvgfj72xV3+XWdSnzeVrng471z71tddbRk+0r1tw8M79f8L2jrMb7w1EzF4AAAAACr+J1vWuuBrijbUZTk/L1GKbb/AMSL6JdexZ0cxGasz8/2lBqYmccxD59usTkrOl5t3j6sI71zTpyiva0b9clLTtEwy5paOsOmlw7l6tNVKdk2mk09rs+3pL9dBqLRExXlP0RdpX1RbTT0ym7TGH4WzebtXdYrHyqQUuVyTj3ST11fqa9pDkz48c7WnZJXFe0bxDd/DfHXmJ4PpWWRoOFSLnuL103NtdvmZh6u9b5ZtXp/pp6es1xxErMVkzyu4ePmytwHxRQoutVw81GKbb3Hol1f7R9FGrwzO0WZE4MkeStllEAAAG1eBP6huP5y/wBqMb2n44+jQ0fhlphmroBwfnrHfGl7H+BJ2V/Rxx1c+Rq4vOWM8VUunqrFxfJ0l19W4639J1SL47Rfbo8tw3jhZpxz4b4bh7hmpk7K5rucHHSnKDj1kk96pp9n6zR02tyZckVmI/v5qebTVpSbRLKzUUgABvfgv/4Uv5s/6GF7Q/7vyaek8C9lFaAAHPkbSnkcfUsa8mo1YShJx76kmnra76Z1S01tFo8nNqxaJhRPcd4d+OXX26f9ove8svpH3/lW7nT1k9x3h345dfbp/wBoe8svpH3/AJO509ZTvCfA+L4Uup3OOr1pOceV+ZKLWt76agupBn1V80RFohJiwVxzvCzlZO8AAAAAAAARXE/D9pxLjPzff1JxhzKW6bSe19MWtdfUS4c1sVuKqPJji8bSi6PBtK3oxo0b58sUlHmim9Lot6a2/qR9Vi/+ttSlazh32iI8X/mWdb2ZEzM8X2Qr8HuHW9u8uvt0/wC0YM+08szvtH3/AJWe509ZWrhXhuy4Wx0rHH1Kkoym5t1Gm9tJeiK6aivvKmfPbNbisnxYoxxtCZIUoAA4s7+pK/8AKn/tZ3i8cfWHF/DL5WPqGKAANC8I+G8RxFUuVmLTzORQ5PfSjrfNv4Mlvsu5n6/PfFw8E7b7rWlx1vvxQ2HBYDF8P0JUMRa+XGT5pLmlLb1r9psyMua+Wd7zu0KY608KTI3YB52HgHrizGKs81j5WGRpc1OWtx212e11T33R3jyWx24q9XN6RaNpZ5xp4YWbxUVwpjdVvMXNuq/gcst/Dlr4XL8/3mhp9dbi/wCWeW3oqZtNG34I5oLEeHN3auNW/s5zmt7iknB+j1dfxPc2vm28U5R93zmrnXWmaY8cxHrtz/f+w/OX8OLy5bq46znGba1F6UP9On1vQw6/h2i/T7vdJ36JimTHO3rtz/Pn0aJ4aYW/wHDP5Dk6SjPzJS0pJ9HrXVP5irrMtcmTir0fUaek0ptK1FVOAAAAAAAAAAAAAAAAAAAAAAAAHPkqErrHVLam0nOEorfbbTS383U6pO1olzaN4mGLe45xD8dtft1P7Rs+8sXpP2/lndzv8j3HOIfjtr9up/aHvLF6T9v5O53+Sw8EeGFfE5WVfiGFtXpum4xiuaWpc0WnqUEuya385X1Ovi9dse8Tv/fNLh0s1tvbaYaFjcPjMU5PGWFOlza5vLio7123r1bZn3yXv4p3W60rXpDuOHYAA4PzXH47X/zWd9p8o/RxwfN+6OPjSqqorqq9eiVRtfWhN9/KCK7Ow4dgAAAAAAAAAAAAAAAAAAAAAAAAAAAAAAAAAAAAAAA//9k="/>
          <p:cNvSpPr>
            <a:spLocks noChangeAspect="1" noChangeArrowheads="1"/>
          </p:cNvSpPr>
          <p:nvPr/>
        </p:nvSpPr>
        <p:spPr bwMode="auto">
          <a:xfrm>
            <a:off x="328613" y="-1600200"/>
            <a:ext cx="6096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Tx/>
              <a:buNone/>
            </a:pPr>
            <a:endParaRPr lang="en-US" altLang="en-US">
              <a:solidFill>
                <a:srgbClr val="000000"/>
              </a:solidFill>
            </a:endParaRPr>
          </a:p>
        </p:txBody>
      </p:sp>
      <p:sp>
        <p:nvSpPr>
          <p:cNvPr id="73733" name="Content Placeholder 2"/>
          <p:cNvSpPr txBox="1">
            <a:spLocks/>
          </p:cNvSpPr>
          <p:nvPr/>
        </p:nvSpPr>
        <p:spPr bwMode="auto">
          <a:xfrm>
            <a:off x="419100" y="3292475"/>
            <a:ext cx="83058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solidFill>
                <a:srgbClr val="000000"/>
              </a:solidFill>
              <a:ea typeface="MS PGothic" panose="020B0600070205080204" pitchFamily="34" charset="-128"/>
            </a:endParaRPr>
          </a:p>
          <a:p>
            <a:pPr>
              <a:buFont typeface="Arial" panose="020B0604020202020204" pitchFamily="34" charset="0"/>
              <a:buNone/>
            </a:pPr>
            <a:r>
              <a:rPr lang="en-US" altLang="en-US" sz="1600" i="1">
                <a:solidFill>
                  <a:srgbClr val="000000"/>
                </a:solidFill>
              </a:rPr>
              <a:t>-</a:t>
            </a:r>
            <a:r>
              <a:rPr lang="en-US" altLang="en-US" sz="1600" b="1" i="1">
                <a:solidFill>
                  <a:srgbClr val="000000"/>
                </a:solidFill>
              </a:rPr>
              <a:t>Canyon Bomber</a:t>
            </a:r>
            <a:r>
              <a:rPr lang="en-US" altLang="en-US" sz="1600">
                <a:solidFill>
                  <a:srgbClr val="000000"/>
                </a:solidFill>
              </a:rPr>
              <a:t> is a </a:t>
            </a:r>
            <a:r>
              <a:rPr lang="en-US" altLang="en-US" sz="1600"/>
              <a:t>black-and-white 1978 arcade game which was also ported in color to the Atari 2600, also in 1978.</a:t>
            </a:r>
            <a:r>
              <a:rPr lang="en-US" altLang="en-US" sz="1600">
                <a:solidFill>
                  <a:srgbClr val="000000"/>
                </a:solidFill>
              </a:rPr>
              <a:t> </a:t>
            </a:r>
          </a:p>
          <a:p>
            <a:pPr>
              <a:buFont typeface="Arial" panose="020B0604020202020204" pitchFamily="34" charset="0"/>
              <a:buNone/>
            </a:pPr>
            <a:r>
              <a:rPr lang="en-US" altLang="en-US" sz="1600">
                <a:solidFill>
                  <a:srgbClr val="000000"/>
                </a:solidFill>
              </a:rPr>
              <a:t>-In the game, </a:t>
            </a:r>
            <a:r>
              <a:rPr lang="en-US" altLang="en-US" sz="1600"/>
              <a:t>the player and an opponent fly over a canyon made up of layers of numbered, circular "bricks". Using the paddle controllers, the players drop bombs in the canyon, breaking bricks. Players earn points for the number and types of bricks destroyed</a:t>
            </a:r>
          </a:p>
          <a:p>
            <a:pPr>
              <a:buFont typeface="Arial" panose="020B0604020202020204" pitchFamily="34" charset="0"/>
              <a:buNone/>
            </a:pPr>
            <a:r>
              <a:rPr lang="en-US" altLang="en-US" sz="1600" i="1"/>
              <a:t>-</a:t>
            </a:r>
            <a:r>
              <a:rPr lang="en-US" altLang="en-US" sz="1600" b="1" i="1"/>
              <a:t>Canyon Bomber</a:t>
            </a:r>
            <a:r>
              <a:rPr lang="en-US" altLang="en-US" sz="1600"/>
              <a:t> is unique in that the game is controlled entirely with one button, unique for games of the period.</a:t>
            </a:r>
          </a:p>
          <a:p>
            <a:pPr>
              <a:buFont typeface="Arial" panose="020B0604020202020204" pitchFamily="34" charset="0"/>
              <a:buNone/>
            </a:pPr>
            <a:r>
              <a:rPr lang="en-US" altLang="en-US" sz="1600"/>
              <a:t>-As the amount of bricks is reduced, it becomes harder and harder to hit the bricks without missing; if the player misses the bricks three times, the game is over.</a:t>
            </a:r>
          </a:p>
          <a:p>
            <a:pPr>
              <a:buFont typeface="Arial" panose="020B0604020202020204" pitchFamily="34" charset="0"/>
              <a:buNone/>
            </a:pPr>
            <a:r>
              <a:rPr lang="en-US" altLang="en-US" sz="1600">
                <a:solidFill>
                  <a:srgbClr val="000000"/>
                </a:solidFill>
              </a:rPr>
              <a:t>-Gameplay Video: </a:t>
            </a:r>
            <a:r>
              <a:rPr lang="en-US" altLang="en-US" sz="1600">
                <a:solidFill>
                  <a:srgbClr val="000000"/>
                </a:solidFill>
                <a:hlinkClick r:id="rId3"/>
              </a:rPr>
              <a:t>https://www.youtube.com/watch?v=8_i1UJRL960</a:t>
            </a:r>
            <a:endParaRPr lang="en-US" altLang="en-US" sz="1600">
              <a:solidFill>
                <a:srgbClr val="000000"/>
              </a:solidFill>
            </a:endParaRPr>
          </a:p>
        </p:txBody>
      </p:sp>
      <p:pic>
        <p:nvPicPr>
          <p:cNvPr id="73734" name="Picture 2" descr="http://www.atarimania.com/2600/boxes/hi_res/canyon_bomber_text_cart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763" y="757238"/>
            <a:ext cx="2100262"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4" descr="http://upload.wikimedia.org/wikipedia/en/thumb/f/f1/Canyon_Bomber_Cover.jpg/250px-Canyon_Bomber_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7313" y="735013"/>
            <a:ext cx="2338387"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6" descr="http://videogamecritic.com/images/2600/canyon_bombe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1300" y="973138"/>
            <a:ext cx="35845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F19D3125-0BFB-4214-8DC3-DA8DFB9B2DCE}"/>
              </a:ext>
            </a:extLst>
          </p:cNvPr>
          <p:cNvSpPr>
            <a:spLocks noGrp="1"/>
          </p:cNvSpPr>
          <p:nvPr>
            <p:ph type="ftr" sz="quarter" idx="11"/>
          </p:nvPr>
        </p:nvSpPr>
        <p:spPr>
          <a:xfrm>
            <a:off x="3276600" y="6356350"/>
            <a:ext cx="25146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1B8A2CB3-EB3E-4769-A1B5-0584DA16DB36}"/>
              </a:ext>
            </a:extLst>
          </p:cNvPr>
          <p:cNvSpPr>
            <a:spLocks noGrp="1"/>
          </p:cNvSpPr>
          <p:nvPr>
            <p:ph type="sldNum" sz="quarter" idx="12"/>
          </p:nvPr>
        </p:nvSpPr>
        <p:spPr/>
        <p:txBody>
          <a:bodyPr/>
          <a:lstStyle/>
          <a:p>
            <a:pPr>
              <a:defRPr/>
            </a:pPr>
            <a:fld id="{AF15303D-36A2-45CC-B7D7-8289935320F0}" type="slidenum">
              <a:rPr lang="en-US" altLang="en-US" sz="800" b="1" smtClean="0"/>
              <a:pPr>
                <a:defRPr/>
              </a:pPr>
              <a:t>30</a:t>
            </a:fld>
            <a:endParaRPr lang="en-US" altLang="en-US" sz="800"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Casino</a:t>
            </a:r>
          </a:p>
        </p:txBody>
      </p:sp>
      <p:sp>
        <p:nvSpPr>
          <p:cNvPr id="75779" name="Content Placeholder 2"/>
          <p:cNvSpPr txBox="1">
            <a:spLocks/>
          </p:cNvSpPr>
          <p:nvPr/>
        </p:nvSpPr>
        <p:spPr bwMode="auto">
          <a:xfrm>
            <a:off x="457200" y="36814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solidFill>
                <a:srgbClr val="000000"/>
              </a:solidFill>
              <a:ea typeface="MS PGothic" panose="020B0600070205080204" pitchFamily="34" charset="-128"/>
            </a:endParaRPr>
          </a:p>
          <a:p>
            <a:pPr>
              <a:buFont typeface="Arial" panose="020B0604020202020204" pitchFamily="34" charset="0"/>
              <a:buNone/>
            </a:pPr>
            <a:r>
              <a:rPr lang="en-US" altLang="en-US" sz="1600">
                <a:solidFill>
                  <a:srgbClr val="000000"/>
                </a:solidFill>
              </a:rPr>
              <a:t>-</a:t>
            </a:r>
            <a:r>
              <a:rPr lang="en-US" altLang="en-US" sz="1600" b="1" i="1">
                <a:solidFill>
                  <a:srgbClr val="000000"/>
                </a:solidFill>
              </a:rPr>
              <a:t>Casino</a:t>
            </a:r>
            <a:r>
              <a:rPr lang="en-US" altLang="en-US" sz="1600">
                <a:solidFill>
                  <a:srgbClr val="000000"/>
                </a:solidFill>
              </a:rPr>
              <a:t> is a gambling game simulator for Atari 2600, where players participate in games of Blackjack, Five-Card Stud Poker, and Poker Solitaire – all controlled via Atari Paddles.</a:t>
            </a:r>
          </a:p>
          <a:p>
            <a:pPr>
              <a:buFont typeface="Arial" panose="020B0604020202020204" pitchFamily="34" charset="0"/>
              <a:buNone/>
            </a:pPr>
            <a:r>
              <a:rPr lang="en-US" altLang="en-US" sz="1600">
                <a:solidFill>
                  <a:srgbClr val="000000"/>
                </a:solidFill>
              </a:rPr>
              <a:t>-Each game featured an AI dealer, with bets made by rotating the wheel on the controller and pressing the button.</a:t>
            </a:r>
          </a:p>
          <a:p>
            <a:pPr>
              <a:buFont typeface="Arial" panose="020B0604020202020204" pitchFamily="34" charset="0"/>
              <a:buNone/>
            </a:pPr>
            <a:r>
              <a:rPr lang="en-US" altLang="en-US" sz="1600">
                <a:solidFill>
                  <a:srgbClr val="000000"/>
                </a:solidFill>
              </a:rPr>
              <a:t>-Atari has revived the Casino brand by entering the world of free-to-play and real money gaming sites, via </a:t>
            </a:r>
            <a:r>
              <a:rPr lang="en-US" altLang="en-US" sz="1600" b="1">
                <a:solidFill>
                  <a:srgbClr val="000000"/>
                </a:solidFill>
              </a:rPr>
              <a:t>ataricasino.com</a:t>
            </a:r>
            <a:r>
              <a:rPr lang="en-US" altLang="en-US" sz="1600">
                <a:solidFill>
                  <a:srgbClr val="000000"/>
                </a:solidFill>
              </a:rPr>
              <a:t> and </a:t>
            </a:r>
            <a:r>
              <a:rPr lang="en-US" altLang="en-US" sz="1600" b="1">
                <a:solidFill>
                  <a:srgbClr val="000000"/>
                </a:solidFill>
              </a:rPr>
              <a:t>atarijackpots.com</a:t>
            </a:r>
            <a:r>
              <a:rPr lang="en-US" altLang="en-US" sz="1600">
                <a:solidFill>
                  <a:srgbClr val="000000"/>
                </a:solidFill>
              </a:rPr>
              <a:t>, where players can enjoy a number of digital games, including Slots, Hold-Em, Keno and more.</a:t>
            </a:r>
          </a:p>
          <a:p>
            <a:pPr>
              <a:buFont typeface="Arial" panose="020B0604020202020204" pitchFamily="34" charset="0"/>
              <a:buNone/>
            </a:pPr>
            <a:r>
              <a:rPr lang="en-US" altLang="en-US" sz="1600">
                <a:solidFill>
                  <a:srgbClr val="000000"/>
                </a:solidFill>
              </a:rPr>
              <a:t>-Gameplay video:https://www.youtube.com/watch?v=4XN2FNS1CKM</a:t>
            </a:r>
          </a:p>
        </p:txBody>
      </p:sp>
      <p:pic>
        <p:nvPicPr>
          <p:cNvPr id="757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1175" y="890588"/>
            <a:ext cx="152082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447925"/>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3150" y="1336675"/>
            <a:ext cx="38036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882650"/>
            <a:ext cx="2160588"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5DEC1DCE-8681-4F7B-A7CD-BB0ADB54A6FE}"/>
              </a:ext>
            </a:extLst>
          </p:cNvPr>
          <p:cNvSpPr>
            <a:spLocks noGrp="1"/>
          </p:cNvSpPr>
          <p:nvPr>
            <p:ph type="ftr" sz="quarter" idx="11"/>
          </p:nvPr>
        </p:nvSpPr>
        <p:spPr>
          <a:xfrm>
            <a:off x="32766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785EEA1E-7B00-4326-A4C2-DA8D1F1F9DBD}"/>
              </a:ext>
            </a:extLst>
          </p:cNvPr>
          <p:cNvSpPr>
            <a:spLocks noGrp="1"/>
          </p:cNvSpPr>
          <p:nvPr>
            <p:ph type="sldNum" sz="quarter" idx="12"/>
          </p:nvPr>
        </p:nvSpPr>
        <p:spPr/>
        <p:txBody>
          <a:bodyPr/>
          <a:lstStyle/>
          <a:p>
            <a:pPr>
              <a:defRPr/>
            </a:pPr>
            <a:fld id="{AF15303D-36A2-45CC-B7D7-8289935320F0}" type="slidenum">
              <a:rPr lang="en-US" altLang="en-US" sz="800" b="1" smtClean="0"/>
              <a:pPr>
                <a:defRPr/>
              </a:pPr>
              <a:t>31</a:t>
            </a:fld>
            <a:endParaRPr lang="en-US" altLang="en-US" sz="8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Castles and Catapults</a:t>
            </a:r>
          </a:p>
        </p:txBody>
      </p:sp>
      <p:sp>
        <p:nvSpPr>
          <p:cNvPr id="76803" name="Content Placeholder 2"/>
          <p:cNvSpPr>
            <a:spLocks noGrp="1"/>
          </p:cNvSpPr>
          <p:nvPr>
            <p:ph idx="1"/>
          </p:nvPr>
        </p:nvSpPr>
        <p:spPr>
          <a:xfrm>
            <a:off x="381000" y="3352800"/>
            <a:ext cx="8229600" cy="3125788"/>
          </a:xfrm>
        </p:spPr>
        <p:txBody>
          <a:bodyPr/>
          <a:lstStyle/>
          <a:p>
            <a:pPr marL="0" indent="0">
              <a:buFont typeface="Arial" panose="020B0604020202020204" pitchFamily="34" charset="0"/>
              <a:buNone/>
            </a:pPr>
            <a:r>
              <a:rPr lang="en-US" altLang="en-US"/>
              <a:t>-Assemble an army of warriors and march them into battle -- you'll need the right mix of longbowmen, pikemen and men-at-arms for a successful siege</a:t>
            </a:r>
          </a:p>
          <a:p>
            <a:pPr marL="0" indent="0">
              <a:buFont typeface="Arial" panose="020B0604020202020204" pitchFamily="34" charset="0"/>
              <a:buNone/>
            </a:pPr>
            <a:r>
              <a:rPr lang="en-US" altLang="en-US"/>
              <a:t>-Use your strategic skills to replenish your attacking armies or bolster your own defenses</a:t>
            </a:r>
          </a:p>
          <a:p>
            <a:pPr marL="0" indent="0">
              <a:buFont typeface="Arial" panose="020B0604020202020204" pitchFamily="34" charset="0"/>
              <a:buNone/>
            </a:pPr>
            <a:r>
              <a:rPr lang="en-US" altLang="en-US"/>
              <a:t>-Command your siege engines to demolish the enemy castle - catapults, giant crossbows, and even cannons</a:t>
            </a:r>
          </a:p>
          <a:p>
            <a:pPr marL="0" indent="0">
              <a:buFont typeface="Arial" panose="020B0604020202020204" pitchFamily="34" charset="0"/>
              <a:buNone/>
            </a:pPr>
            <a:r>
              <a:rPr lang="en-US" altLang="en-US"/>
              <a:t>-Send in your knights, wizards and even dragons to the field of battle -- use them all strategically to claim victory!</a:t>
            </a:r>
          </a:p>
        </p:txBody>
      </p:sp>
      <p:pic>
        <p:nvPicPr>
          <p:cNvPr id="76804" name="Picture 10" descr="http://ecx.images-amazon.com/images/I/61BVMVN2DB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588" y="819150"/>
            <a:ext cx="17748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12" descr="http://images3.1888freeonlinegames.com/download-games/castles-and-catapults/download-castles-and-catapults-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904875"/>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16" descr="http://ecx.images-amazon.com/images/I/511EM10SCKL._SX466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893763"/>
            <a:ext cx="29718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01C1127E-5BD5-4B01-B9E4-B0207224D3C9}"/>
              </a:ext>
            </a:extLst>
          </p:cNvPr>
          <p:cNvSpPr>
            <a:spLocks noGrp="1"/>
          </p:cNvSpPr>
          <p:nvPr>
            <p:ph type="ftr" sz="quarter" idx="11"/>
          </p:nvPr>
        </p:nvSpPr>
        <p:spPr>
          <a:xfrm>
            <a:off x="32766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A1301089-C342-47EB-905D-BC7E56025B87}"/>
              </a:ext>
            </a:extLst>
          </p:cNvPr>
          <p:cNvSpPr>
            <a:spLocks noGrp="1"/>
          </p:cNvSpPr>
          <p:nvPr>
            <p:ph type="sldNum" sz="quarter" idx="12"/>
          </p:nvPr>
        </p:nvSpPr>
        <p:spPr/>
        <p:txBody>
          <a:bodyPr/>
          <a:lstStyle/>
          <a:p>
            <a:pPr>
              <a:defRPr/>
            </a:pPr>
            <a:fld id="{AF15303D-36A2-45CC-B7D7-8289935320F0}" type="slidenum">
              <a:rPr lang="en-US" altLang="en-US" sz="800" b="1" smtClean="0"/>
              <a:pPr>
                <a:defRPr/>
              </a:pPr>
              <a:t>32</a:t>
            </a:fld>
            <a:endParaRPr lang="en-US" altLang="en-US" sz="800"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Caverns of Mars</a:t>
            </a:r>
          </a:p>
        </p:txBody>
      </p:sp>
      <p:sp>
        <p:nvSpPr>
          <p:cNvPr id="78851" name="Content Placeholder 2"/>
          <p:cNvSpPr>
            <a:spLocks noGrp="1"/>
          </p:cNvSpPr>
          <p:nvPr>
            <p:ph idx="1"/>
          </p:nvPr>
        </p:nvSpPr>
        <p:spPr>
          <a:xfrm>
            <a:off x="381000" y="3352800"/>
            <a:ext cx="8229600" cy="3125788"/>
          </a:xfrm>
        </p:spPr>
        <p:txBody>
          <a:bodyPr/>
          <a:lstStyle/>
          <a:p>
            <a:pPr marL="0" indent="0">
              <a:buFont typeface="Arial" panose="020B0604020202020204" pitchFamily="34" charset="0"/>
              <a:buNone/>
            </a:pPr>
            <a:r>
              <a:rPr lang="en-US" altLang="en-US" i="1"/>
              <a:t>-</a:t>
            </a:r>
            <a:r>
              <a:rPr lang="en-US" altLang="en-US" b="1" i="1"/>
              <a:t>Caverns of Mars</a:t>
            </a:r>
            <a:r>
              <a:rPr lang="en-US" altLang="en-US" b="1"/>
              <a:t> </a:t>
            </a:r>
            <a:r>
              <a:rPr lang="en-US" altLang="en-US"/>
              <a:t>is a vertically scrolling shoot 'em up similar in concept and visual style to the 1981 arcade game </a:t>
            </a:r>
            <a:r>
              <a:rPr lang="en-US" altLang="en-US" b="1" i="1"/>
              <a:t>Scramble</a:t>
            </a:r>
            <a:r>
              <a:rPr lang="en-US" altLang="en-US"/>
              <a:t>.</a:t>
            </a:r>
          </a:p>
          <a:p>
            <a:pPr marL="0" indent="0">
              <a:buFont typeface="Arial" panose="020B0604020202020204" pitchFamily="34" charset="0"/>
              <a:buNone/>
            </a:pPr>
            <a:r>
              <a:rPr lang="en-US" altLang="en-US"/>
              <a:t>-It became the best selling APX title of all time, eventually being released by Atari in game cartridge format.</a:t>
            </a:r>
          </a:p>
          <a:p>
            <a:pPr marL="0" indent="0">
              <a:buFont typeface="Arial" panose="020B0604020202020204" pitchFamily="34" charset="0"/>
              <a:buNone/>
            </a:pPr>
            <a:r>
              <a:rPr lang="en-US" altLang="en-US"/>
              <a:t>-Using a joystick, the player controls a ship descending into the tunnels of Mars, firing at targets along the way. The player's spacecraft features two cannons, positioned on either side of the craft, firing downwards. The player needs to avoid hitting the cavern walls, while shooting targets of opportunity along the way. Fuel tanks can be shot to add 5 points of fuel, and the craft is destroyed if it runs out.</a:t>
            </a:r>
          </a:p>
        </p:txBody>
      </p:sp>
      <p:pic>
        <p:nvPicPr>
          <p:cNvPr id="78852" name="Picture 2" descr="https://upload.wikimedia.org/wikipedia/en/e/e5/Caverns_of_Mars_first_leve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320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6" descr="https://upload.wikimedia.org/wikipedia/en/3/37/Cavers_of_Mars_II_in-gam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150" y="990600"/>
            <a:ext cx="27114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8" descr="http://www.atarimania.com/8bit/boxes/hi_res/cavern_of_mars_d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776288"/>
            <a:ext cx="193675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E486F484-FD91-4DBD-9C55-CC62DB92DE25}"/>
              </a:ext>
            </a:extLst>
          </p:cNvPr>
          <p:cNvSpPr>
            <a:spLocks noGrp="1"/>
          </p:cNvSpPr>
          <p:nvPr>
            <p:ph type="ftr" sz="quarter" idx="11"/>
          </p:nvPr>
        </p:nvSpPr>
        <p:spPr>
          <a:xfrm>
            <a:off x="3321050" y="6356350"/>
            <a:ext cx="254635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2E0F493C-5FBF-47D5-A77F-AB06576CECF5}"/>
              </a:ext>
            </a:extLst>
          </p:cNvPr>
          <p:cNvSpPr>
            <a:spLocks noGrp="1"/>
          </p:cNvSpPr>
          <p:nvPr>
            <p:ph type="sldNum" sz="quarter" idx="12"/>
          </p:nvPr>
        </p:nvSpPr>
        <p:spPr/>
        <p:txBody>
          <a:bodyPr/>
          <a:lstStyle/>
          <a:p>
            <a:pPr>
              <a:defRPr/>
            </a:pPr>
            <a:fld id="{AF15303D-36A2-45CC-B7D7-8289935320F0}" type="slidenum">
              <a:rPr lang="en-US" altLang="en-US" sz="800" b="1" smtClean="0"/>
              <a:pPr>
                <a:defRPr/>
              </a:pPr>
              <a:t>33</a:t>
            </a:fld>
            <a:endParaRPr lang="en-US" altLang="en-US" sz="800"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Centipede</a:t>
            </a:r>
          </a:p>
        </p:txBody>
      </p:sp>
      <p:sp>
        <p:nvSpPr>
          <p:cNvPr id="80899" name="Content Placeholder 2"/>
          <p:cNvSpPr txBox="1">
            <a:spLocks/>
          </p:cNvSpPr>
          <p:nvPr/>
        </p:nvSpPr>
        <p:spPr bwMode="auto">
          <a:xfrm>
            <a:off x="457200" y="3276600"/>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dirty="0">
              <a:ea typeface="MS PGothic" panose="020B0600070205080204" pitchFamily="34" charset="-128"/>
            </a:endParaRPr>
          </a:p>
          <a:p>
            <a:pPr>
              <a:buFont typeface="Arial" panose="020B0604020202020204" pitchFamily="34" charset="0"/>
              <a:buNone/>
            </a:pPr>
            <a:r>
              <a:rPr lang="en-US" altLang="en-US" sz="1600" dirty="0"/>
              <a:t>-</a:t>
            </a:r>
            <a:r>
              <a:rPr lang="en-US" altLang="en-US" sz="1600" b="1" i="1" dirty="0"/>
              <a:t>Centipede</a:t>
            </a:r>
            <a:r>
              <a:rPr lang="en-US" altLang="en-US" sz="1600" dirty="0"/>
              <a:t> is a vertically oriented shoot '</a:t>
            </a:r>
            <a:r>
              <a:rPr lang="en-US" altLang="en-US" sz="1600" dirty="0" err="1"/>
              <a:t>em</a:t>
            </a:r>
            <a:r>
              <a:rPr lang="en-US" altLang="en-US" sz="1600" dirty="0"/>
              <a:t> up arcade game produced by Atari, Inc. in 1981. The player defends against centipedes, spiders, scorpions and fleas, completing a round after eliminating the centipede that winds down the playing field.</a:t>
            </a:r>
          </a:p>
          <a:p>
            <a:pPr marL="285750" indent="-285750">
              <a:buFontTx/>
              <a:buChar char="-"/>
            </a:pPr>
            <a:r>
              <a:rPr lang="en-US" sz="1600" dirty="0"/>
              <a:t>First released in 1980, Centipede generated over $450M in revenue to date</a:t>
            </a:r>
            <a:r>
              <a:rPr lang="en-US" sz="1600" dirty="0">
                <a:latin typeface="Times New Roman" pitchFamily="18" charset="0"/>
              </a:rPr>
              <a:t>,</a:t>
            </a:r>
          </a:p>
          <a:p>
            <a:pPr>
              <a:buFont typeface="Arial" panose="020B0604020202020204" pitchFamily="34" charset="0"/>
              <a:buNone/>
            </a:pPr>
            <a:r>
              <a:rPr lang="en-US" altLang="en-US" sz="1600" dirty="0"/>
              <a:t>-The player is represented by a small, "somewhat humanoid head" at the bottom of the screen, later depicted as a caped, elf-like character on cartridge graphics for the home system versions of the game.</a:t>
            </a:r>
          </a:p>
          <a:p>
            <a:pPr>
              <a:buFont typeface="Arial" panose="020B0604020202020204" pitchFamily="34" charset="0"/>
              <a:buNone/>
            </a:pPr>
            <a:r>
              <a:rPr lang="en-US" altLang="en-US" sz="1600" dirty="0"/>
              <a:t>-As one of the most famous arcade games of all time, </a:t>
            </a:r>
            <a:r>
              <a:rPr lang="en-US" altLang="en-US" sz="1600" i="1" dirty="0"/>
              <a:t>Centipede</a:t>
            </a:r>
            <a:r>
              <a:rPr lang="en-US" altLang="en-US" sz="1600" dirty="0"/>
              <a:t> has enjoyed numerous sequels, ports and adaptations to a variety of consoles, systems and platforms.</a:t>
            </a:r>
          </a:p>
          <a:p>
            <a:pPr>
              <a:buFont typeface="Arial" panose="020B0604020202020204" pitchFamily="34" charset="0"/>
              <a:buNone/>
            </a:pPr>
            <a:r>
              <a:rPr lang="en-US" altLang="en-US" sz="1600" dirty="0"/>
              <a:t>-Gameplay Video: </a:t>
            </a:r>
            <a:r>
              <a:rPr lang="en-US" altLang="en-US" sz="1600" dirty="0">
                <a:hlinkClick r:id="rId2"/>
              </a:rPr>
              <a:t>https://www.youtube.com/watch?v=xGEZ3NNH6cs </a:t>
            </a:r>
            <a:endParaRPr lang="en-US" altLang="en-US" sz="1600" dirty="0"/>
          </a:p>
        </p:txBody>
      </p:sp>
      <p:pic>
        <p:nvPicPr>
          <p:cNvPr id="80900" name="Picture 2" descr="http://upload.wikimedia.org/wikipedia/en/thumb/8/80/Centipede_arcade.png/220px-Centipede_arca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3000"/>
            <a:ext cx="20955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4" descr="http://toucharcade.com/wp-content/uploads/2008/12/centipede_logo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1143000"/>
            <a:ext cx="282257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6" descr="http://www.tomheroes.com/images6/2600_centiped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1143000"/>
            <a:ext cx="16764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43C442DA-A0CC-4A32-AD32-60726EFC0321}"/>
              </a:ext>
            </a:extLst>
          </p:cNvPr>
          <p:cNvSpPr>
            <a:spLocks noGrp="1"/>
          </p:cNvSpPr>
          <p:nvPr>
            <p:ph type="ftr" sz="quarter" idx="11"/>
          </p:nvPr>
        </p:nvSpPr>
        <p:spPr>
          <a:xfrm>
            <a:off x="32766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5EC9E969-BED4-4EF1-87E8-A5753200E781}"/>
              </a:ext>
            </a:extLst>
          </p:cNvPr>
          <p:cNvSpPr>
            <a:spLocks noGrp="1"/>
          </p:cNvSpPr>
          <p:nvPr>
            <p:ph type="sldNum" sz="quarter" idx="12"/>
          </p:nvPr>
        </p:nvSpPr>
        <p:spPr/>
        <p:txBody>
          <a:bodyPr/>
          <a:lstStyle/>
          <a:p>
            <a:pPr>
              <a:defRPr/>
            </a:pPr>
            <a:fld id="{AF15303D-36A2-45CC-B7D7-8289935320F0}" type="slidenum">
              <a:rPr lang="en-US" altLang="en-US" sz="800" b="1" smtClean="0"/>
              <a:pPr>
                <a:defRPr/>
              </a:pPr>
              <a:t>34</a:t>
            </a:fld>
            <a:endParaRPr lang="en-US" altLang="en-US" sz="800"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txBox="1">
            <a:spLocks/>
          </p:cNvSpPr>
          <p:nvPr/>
        </p:nvSpPr>
        <p:spPr bwMode="auto">
          <a:xfrm>
            <a:off x="9525" y="284163"/>
            <a:ext cx="5916613"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Tx/>
              <a:buNone/>
            </a:pPr>
            <a:endParaRPr lang="en-US" altLang="en-US" sz="2400" b="1">
              <a:solidFill>
                <a:schemeClr val="bg1"/>
              </a:solidFill>
            </a:endParaRPr>
          </a:p>
        </p:txBody>
      </p:sp>
      <p:pic>
        <p:nvPicPr>
          <p:cNvPr id="81923" name="Picture 2" descr="http://www.atarimania.com/2600/boxes/hi_res/circus_atari_text_cart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4413" y="952500"/>
            <a:ext cx="1931987"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descr="http://videogamecritic.com/images/2600/circus_atar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387475"/>
            <a:ext cx="33528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6" descr="http://i.ytimg.com/vi/K_9SNYlGreM/hqdefault.jpg"/>
          <p:cNvPicPr>
            <a:picLocks noChangeAspect="1" noChangeArrowheads="1"/>
          </p:cNvPicPr>
          <p:nvPr/>
        </p:nvPicPr>
        <p:blipFill>
          <a:blip r:embed="rId4">
            <a:extLst>
              <a:ext uri="{28A0092B-C50C-407E-A947-70E740481C1C}">
                <a14:useLocalDpi xmlns:a14="http://schemas.microsoft.com/office/drawing/2010/main" val="0"/>
              </a:ext>
            </a:extLst>
          </a:blip>
          <a:srcRect l="9769" t="10033" r="6979" b="-5"/>
          <a:stretch>
            <a:fillRect/>
          </a:stretch>
        </p:blipFill>
        <p:spPr bwMode="auto">
          <a:xfrm>
            <a:off x="304800" y="1387475"/>
            <a:ext cx="32004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Rectangle 11"/>
          <p:cNvSpPr>
            <a:spLocks noChangeArrowheads="1"/>
          </p:cNvSpPr>
          <p:nvPr/>
        </p:nvSpPr>
        <p:spPr bwMode="auto">
          <a:xfrm>
            <a:off x="463550" y="3914775"/>
            <a:ext cx="7974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 typeface="Arial" panose="020B0604020202020204" pitchFamily="34" charset="0"/>
              <a:buNone/>
            </a:pPr>
            <a:r>
              <a:rPr lang="en-US" altLang="en-US" sz="1600">
                <a:solidFill>
                  <a:srgbClr val="000000"/>
                </a:solidFill>
              </a:rPr>
              <a:t>-Released in 1981</a:t>
            </a:r>
            <a:r>
              <a:rPr lang="en-US" altLang="en-US" sz="1600" i="1">
                <a:solidFill>
                  <a:srgbClr val="000000"/>
                </a:solidFill>
              </a:rPr>
              <a:t>,</a:t>
            </a:r>
            <a:r>
              <a:rPr lang="en-US" altLang="en-US" sz="1600" b="1" i="1">
                <a:solidFill>
                  <a:srgbClr val="000000"/>
                </a:solidFill>
              </a:rPr>
              <a:t> Circus Atari </a:t>
            </a:r>
            <a:r>
              <a:rPr lang="en-US" altLang="en-US" sz="1600">
                <a:solidFill>
                  <a:srgbClr val="000000"/>
                </a:solidFill>
              </a:rPr>
              <a:t>challenges your reflexes. Try to pop the balloons by bouncing the clown on the teeter-totter.  The more difficult the pop, the more you score.  </a:t>
            </a:r>
          </a:p>
          <a:p>
            <a:pPr>
              <a:spcBef>
                <a:spcPct val="0"/>
              </a:spcBef>
              <a:buFont typeface="Arial" panose="020B0604020202020204" pitchFamily="34" charset="0"/>
              <a:buNone/>
            </a:pPr>
            <a:r>
              <a:rPr lang="en-US" altLang="en-US" sz="1600">
                <a:solidFill>
                  <a:srgbClr val="000000"/>
                </a:solidFill>
              </a:rPr>
              <a:t>-Choose from eight game variations. </a:t>
            </a:r>
          </a:p>
          <a:p>
            <a:pPr>
              <a:spcBef>
                <a:spcPct val="0"/>
              </a:spcBef>
              <a:buFont typeface="Arial" panose="020B0604020202020204" pitchFamily="34" charset="0"/>
              <a:buNone/>
            </a:pPr>
            <a:r>
              <a:rPr lang="en-US" altLang="en-US" sz="1600">
                <a:solidFill>
                  <a:srgbClr val="000000"/>
                </a:solidFill>
              </a:rPr>
              <a:t>-Play single player and two player modes.</a:t>
            </a:r>
          </a:p>
          <a:p>
            <a:pPr>
              <a:spcBef>
                <a:spcPct val="0"/>
              </a:spcBef>
              <a:buFont typeface="Arial" panose="020B0604020202020204" pitchFamily="34" charset="0"/>
              <a:buNone/>
            </a:pPr>
            <a:r>
              <a:rPr lang="en-US" altLang="en-US" sz="1600">
                <a:solidFill>
                  <a:srgbClr val="000000"/>
                </a:solidFill>
              </a:rPr>
              <a:t>-Gameplay Video: </a:t>
            </a:r>
            <a:r>
              <a:rPr lang="en-US" altLang="en-US" sz="1600">
                <a:hlinkClick r:id="rId5"/>
              </a:rPr>
              <a:t>https://www.youtube.com/watch?v=BVODkDgY4JQ </a:t>
            </a:r>
            <a:endParaRPr lang="en-US" altLang="en-US" sz="1600"/>
          </a:p>
        </p:txBody>
      </p:sp>
      <p:sp>
        <p:nvSpPr>
          <p:cNvPr id="81927"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Circus Atari</a:t>
            </a:r>
          </a:p>
        </p:txBody>
      </p:sp>
      <p:sp>
        <p:nvSpPr>
          <p:cNvPr id="3" name="Footer Placeholder 2">
            <a:extLst>
              <a:ext uri="{FF2B5EF4-FFF2-40B4-BE49-F238E27FC236}">
                <a16:creationId xmlns:a16="http://schemas.microsoft.com/office/drawing/2014/main" id="{D1128BB1-2FD4-4C3E-8AC6-814C9635789C}"/>
              </a:ext>
            </a:extLst>
          </p:cNvPr>
          <p:cNvSpPr>
            <a:spLocks noGrp="1"/>
          </p:cNvSpPr>
          <p:nvPr>
            <p:ph type="ftr" sz="quarter" idx="11"/>
          </p:nvPr>
        </p:nvSpPr>
        <p:spPr>
          <a:xfrm>
            <a:off x="32766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E4E83FAA-0A66-4B9F-BA29-5A2237682794}"/>
              </a:ext>
            </a:extLst>
          </p:cNvPr>
          <p:cNvSpPr>
            <a:spLocks noGrp="1"/>
          </p:cNvSpPr>
          <p:nvPr>
            <p:ph type="sldNum" sz="quarter" idx="12"/>
          </p:nvPr>
        </p:nvSpPr>
        <p:spPr/>
        <p:txBody>
          <a:bodyPr/>
          <a:lstStyle/>
          <a:p>
            <a:pPr>
              <a:defRPr/>
            </a:pPr>
            <a:fld id="{AF15303D-36A2-45CC-B7D7-8289935320F0}" type="slidenum">
              <a:rPr lang="en-US" altLang="en-US" sz="800" b="1" smtClean="0"/>
              <a:pPr>
                <a:defRPr/>
              </a:pPr>
              <a:t>35</a:t>
            </a:fld>
            <a:endParaRPr lang="en-US" altLang="en-US" sz="800" b="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Cloak &amp; Dagger</a:t>
            </a:r>
          </a:p>
        </p:txBody>
      </p:sp>
      <p:sp>
        <p:nvSpPr>
          <p:cNvPr id="82947" name="Content Placeholder 2"/>
          <p:cNvSpPr>
            <a:spLocks noGrp="1"/>
          </p:cNvSpPr>
          <p:nvPr>
            <p:ph idx="1"/>
          </p:nvPr>
        </p:nvSpPr>
        <p:spPr>
          <a:xfrm>
            <a:off x="381000" y="3352800"/>
            <a:ext cx="8229600" cy="3125788"/>
          </a:xfrm>
        </p:spPr>
        <p:txBody>
          <a:bodyPr/>
          <a:lstStyle/>
          <a:p>
            <a:pPr marL="0" indent="0">
              <a:buFont typeface="Arial" panose="020B0604020202020204" pitchFamily="34" charset="0"/>
              <a:buNone/>
            </a:pPr>
            <a:r>
              <a:rPr lang="en-US" altLang="en-US" i="1"/>
              <a:t>-</a:t>
            </a:r>
            <a:r>
              <a:rPr lang="en-US" altLang="en-US" b="1" i="1"/>
              <a:t>Cloak &amp; Dagger</a:t>
            </a:r>
            <a:r>
              <a:rPr lang="en-US" altLang="en-US" b="1"/>
              <a:t> </a:t>
            </a:r>
            <a:r>
              <a:rPr lang="en-US" altLang="en-US"/>
              <a:t>is an Atari video game based on the 1984 film of the same name. The video game was critical to the film's plot.</a:t>
            </a:r>
          </a:p>
          <a:p>
            <a:pPr marL="0" indent="0">
              <a:buFont typeface="Arial" panose="020B0604020202020204" pitchFamily="34" charset="0"/>
              <a:buNone/>
            </a:pPr>
            <a:r>
              <a:rPr lang="en-US" altLang="en-US"/>
              <a:t>-Agent X, complete with trenchcoat, Bogie hat and briefcase, hurries through a series of floors to retrieve stolen plans and destroy Dr. Boom's underground bomb factory. The hero descends in a special elevator and on each floor he encounters conveyor belts with moving explosives, bomb converters, forklifts, robot guards, acid pits, and death-ray shooting eyeballs. On the final level, Agent X meets the notorious Dr. Boom himself.</a:t>
            </a:r>
          </a:p>
        </p:txBody>
      </p:sp>
      <p:pic>
        <p:nvPicPr>
          <p:cNvPr id="82948" name="Picture 2" descr="Cloak &amp; Dagger - marqu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485900"/>
            <a:ext cx="35052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4" descr="Cloak  Dagger - Cabinet Imag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95350"/>
            <a:ext cx="243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descr="Cloak  Dagger - Title screen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3500" y="923925"/>
            <a:ext cx="243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DF25F6AF-24ED-460B-8BCB-D1D6629BC12B}"/>
              </a:ext>
            </a:extLst>
          </p:cNvPr>
          <p:cNvSpPr>
            <a:spLocks noGrp="1"/>
          </p:cNvSpPr>
          <p:nvPr>
            <p:ph type="ftr" sz="quarter" idx="11"/>
          </p:nvPr>
        </p:nvSpPr>
        <p:spPr>
          <a:xfrm>
            <a:off x="32766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2BB0D7F9-6B1A-443A-B5E5-B76C16C73CB1}"/>
              </a:ext>
            </a:extLst>
          </p:cNvPr>
          <p:cNvSpPr>
            <a:spLocks noGrp="1"/>
          </p:cNvSpPr>
          <p:nvPr>
            <p:ph type="sldNum" sz="quarter" idx="12"/>
          </p:nvPr>
        </p:nvSpPr>
        <p:spPr/>
        <p:txBody>
          <a:bodyPr/>
          <a:lstStyle/>
          <a:p>
            <a:pPr>
              <a:defRPr/>
            </a:pPr>
            <a:fld id="{AF15303D-36A2-45CC-B7D7-8289935320F0}" type="slidenum">
              <a:rPr lang="en-US" altLang="en-US" sz="800" b="1" smtClean="0"/>
              <a:pPr>
                <a:defRPr/>
              </a:pPr>
              <a:t>36</a:t>
            </a:fld>
            <a:endParaRPr lang="en-US" altLang="en-US" sz="8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Cloud 9</a:t>
            </a:r>
          </a:p>
        </p:txBody>
      </p:sp>
      <p:sp>
        <p:nvSpPr>
          <p:cNvPr id="15363" name="Content Placeholder 2"/>
          <p:cNvSpPr>
            <a:spLocks noGrp="1"/>
          </p:cNvSpPr>
          <p:nvPr>
            <p:ph idx="1"/>
          </p:nvPr>
        </p:nvSpPr>
        <p:spPr>
          <a:xfrm>
            <a:off x="381000" y="3352800"/>
            <a:ext cx="8229600" cy="3125788"/>
          </a:xfrm>
        </p:spPr>
        <p:txBody>
          <a:bodyPr/>
          <a:lstStyle/>
          <a:p>
            <a:pPr marL="0" indent="0">
              <a:buFont typeface="Arial" panose="020B0604020202020204" pitchFamily="34" charset="0"/>
              <a:buNone/>
              <a:defRPr/>
            </a:pPr>
            <a:r>
              <a:rPr lang="en-US" altLang="en-US" dirty="0"/>
              <a:t>-Prototype – never released game.</a:t>
            </a:r>
          </a:p>
          <a:p>
            <a:pPr marL="0" indent="0">
              <a:buFont typeface="Arial" panose="020B0604020202020204" pitchFamily="34" charset="0"/>
              <a:buNone/>
              <a:defRPr/>
            </a:pPr>
            <a:r>
              <a:rPr lang="en-US" altLang="en-US" dirty="0"/>
              <a:t>-Designed and programmed by Paul M. Resch, </a:t>
            </a:r>
            <a:r>
              <a:rPr lang="en-US" altLang="en-US" b="1" i="1" dirty="0"/>
              <a:t>Cloud 9 </a:t>
            </a:r>
            <a:r>
              <a:rPr lang="en-US" altLang="en-US" dirty="0"/>
              <a:t>was originally supposed to be written by Dona Bailey (the coder for </a:t>
            </a:r>
            <a:r>
              <a:rPr lang="en-US" altLang="en-US" b="1" i="1" dirty="0"/>
              <a:t>Centipede</a:t>
            </a:r>
            <a:r>
              <a:rPr lang="en-US" altLang="en-US" dirty="0"/>
              <a:t>), but she left and Paul inherited it. </a:t>
            </a:r>
          </a:p>
          <a:p>
            <a:pPr marL="0" indent="0">
              <a:buFont typeface="Arial" panose="020B0604020202020204" pitchFamily="34" charset="0"/>
              <a:buNone/>
              <a:defRPr/>
            </a:pPr>
            <a:r>
              <a:rPr lang="en-US" altLang="en-US" dirty="0"/>
              <a:t>-The original game concept had a plug in the bottom of the screen that the character had to pull to let the water out. This game unfortunately only received one weekend of play testing at one location before being cancelled.</a:t>
            </a:r>
          </a:p>
          <a:p>
            <a:pPr>
              <a:defRPr/>
            </a:pPr>
            <a:endParaRPr lang="en-US" altLang="en-US" dirty="0"/>
          </a:p>
          <a:p>
            <a:pPr>
              <a:defRPr/>
            </a:pPr>
            <a:endParaRPr lang="en-US" altLang="en-US" dirty="0"/>
          </a:p>
        </p:txBody>
      </p:sp>
      <p:pic>
        <p:nvPicPr>
          <p:cNvPr id="84996" name="Picture 2" descr="http://gamesdbase.com/Media/SYSTEM/Arcade/Cabinet/big/Cloud_9_-_1983_-_Atar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814388"/>
            <a:ext cx="121602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4" descr="http://i.ytimg.com/vi/ycn5QCvlAdg/hq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95363"/>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6" descr="http://www.arcade-museum.com/images/118/11812420708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4538" y="944563"/>
            <a:ext cx="2405062"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B85313E3-A305-477D-973F-7C9AA0E67520}"/>
              </a:ext>
            </a:extLst>
          </p:cNvPr>
          <p:cNvSpPr>
            <a:spLocks noGrp="1"/>
          </p:cNvSpPr>
          <p:nvPr>
            <p:ph type="ftr" sz="quarter" idx="11"/>
          </p:nvPr>
        </p:nvSpPr>
        <p:spPr>
          <a:xfrm>
            <a:off x="32766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196D5DD6-3908-43D9-B96C-284422835B4A}"/>
              </a:ext>
            </a:extLst>
          </p:cNvPr>
          <p:cNvSpPr>
            <a:spLocks noGrp="1"/>
          </p:cNvSpPr>
          <p:nvPr>
            <p:ph type="sldNum" sz="quarter" idx="12"/>
          </p:nvPr>
        </p:nvSpPr>
        <p:spPr/>
        <p:txBody>
          <a:bodyPr/>
          <a:lstStyle/>
          <a:p>
            <a:pPr>
              <a:defRPr/>
            </a:pPr>
            <a:fld id="{AF15303D-36A2-45CC-B7D7-8289935320F0}" type="slidenum">
              <a:rPr lang="en-US" altLang="en-US" sz="800" b="1" smtClean="0"/>
              <a:pPr>
                <a:defRPr/>
              </a:pPr>
              <a:t>37</a:t>
            </a:fld>
            <a:endParaRPr lang="en-US" altLang="en-US" sz="800"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Code Breaker</a:t>
            </a:r>
          </a:p>
        </p:txBody>
      </p:sp>
      <p:sp>
        <p:nvSpPr>
          <p:cNvPr id="3" name="Content Placeholder 2"/>
          <p:cNvSpPr>
            <a:spLocks noGrp="1"/>
          </p:cNvSpPr>
          <p:nvPr>
            <p:ph idx="1"/>
          </p:nvPr>
        </p:nvSpPr>
        <p:spPr>
          <a:xfrm>
            <a:off x="533400" y="3657600"/>
            <a:ext cx="8229600" cy="5257800"/>
          </a:xfrm>
        </p:spPr>
        <p:txBody>
          <a:bodyPr/>
          <a:lstStyle/>
          <a:p>
            <a:pPr marL="0" indent="0">
              <a:buFont typeface="Arial" panose="020B0604020202020204" pitchFamily="34" charset="0"/>
              <a:buNone/>
              <a:defRPr/>
            </a:pPr>
            <a:r>
              <a:rPr lang="en-US" dirty="0"/>
              <a:t>-</a:t>
            </a:r>
            <a:r>
              <a:rPr lang="en-US" b="1" i="1" dirty="0"/>
              <a:t>Code Breaker </a:t>
            </a:r>
            <a:r>
              <a:rPr lang="en-US" dirty="0"/>
              <a:t>is a math puzzle game released for the Atari 2600 in 1978. </a:t>
            </a:r>
            <a:r>
              <a:rPr lang="en-US" b="1" i="1" dirty="0"/>
              <a:t>Code Breaker </a:t>
            </a:r>
            <a:r>
              <a:rPr lang="en-US" dirty="0"/>
              <a:t>required the Keyboard controller to play.</a:t>
            </a:r>
          </a:p>
          <a:p>
            <a:pPr marL="0" indent="0">
              <a:buFont typeface="Arial" panose="020B0604020202020204" pitchFamily="34" charset="0"/>
              <a:buNone/>
              <a:defRPr/>
            </a:pPr>
            <a:r>
              <a:rPr lang="en-US" dirty="0"/>
              <a:t>-The goal of </a:t>
            </a:r>
            <a:r>
              <a:rPr lang="en-US" b="1" i="1" dirty="0"/>
              <a:t>Code Breaker’s </a:t>
            </a:r>
            <a:r>
              <a:rPr lang="en-US" dirty="0"/>
              <a:t>single player mode is to guess the right number in as few guesses as possible.</a:t>
            </a:r>
          </a:p>
          <a:p>
            <a:pPr marL="0" indent="0">
              <a:buFont typeface="Arial" panose="020B0604020202020204" pitchFamily="34" charset="0"/>
              <a:buNone/>
              <a:defRPr/>
            </a:pPr>
            <a:r>
              <a:rPr lang="en-US" dirty="0"/>
              <a:t>-There is also a multiplayer mode called “</a:t>
            </a:r>
            <a:r>
              <a:rPr lang="en-US" dirty="0" err="1"/>
              <a:t>Nim</a:t>
            </a:r>
            <a:r>
              <a:rPr lang="en-US" dirty="0"/>
              <a:t>”. In </a:t>
            </a:r>
            <a:r>
              <a:rPr lang="en-US" dirty="0" err="1"/>
              <a:t>Nim</a:t>
            </a:r>
            <a:r>
              <a:rPr lang="en-US" dirty="0"/>
              <a:t> players are given a set number of items displayed in stacks. During each player’s turn he or she can choose to take one, some, or all items in a single stack. The last player to take an item is the winner.</a:t>
            </a:r>
            <a:br>
              <a:rPr lang="en-US" dirty="0"/>
            </a:br>
            <a:r>
              <a:rPr lang="en-US" dirty="0"/>
              <a:t>-Gameplay Video: https://www.youtube.com/watch?v=NinlpBzKxw8</a:t>
            </a:r>
          </a:p>
          <a:p>
            <a:pPr>
              <a:defRPr/>
            </a:pPr>
            <a:endParaRPr lang="en-US" dirty="0"/>
          </a:p>
        </p:txBody>
      </p:sp>
      <p:pic>
        <p:nvPicPr>
          <p:cNvPr id="8704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43000"/>
            <a:ext cx="3048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839788"/>
            <a:ext cx="1981200"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FB57CE0D-5D5A-4E7B-9757-1B7FC73E9836}"/>
              </a:ext>
            </a:extLst>
          </p:cNvPr>
          <p:cNvSpPr>
            <a:spLocks noGrp="1"/>
          </p:cNvSpPr>
          <p:nvPr>
            <p:ph type="ftr" sz="quarter" idx="11"/>
          </p:nvPr>
        </p:nvSpPr>
        <p:spPr>
          <a:xfrm>
            <a:off x="3276600" y="6356350"/>
            <a:ext cx="2590800" cy="365125"/>
          </a:xfrm>
        </p:spPr>
        <p:txBody>
          <a:bodyPr/>
          <a:lstStyle/>
          <a:p>
            <a:pPr>
              <a:defRPr/>
            </a:pPr>
            <a:r>
              <a:rPr lang="en-US" sz="800" dirty="0"/>
              <a:t>Property of Atari Interactive, Inc. and Atari, Inc. All Rights Reserved.  Confidential </a:t>
            </a:r>
          </a:p>
        </p:txBody>
      </p:sp>
      <p:sp>
        <p:nvSpPr>
          <p:cNvPr id="5" name="Slide Number Placeholder 4">
            <a:extLst>
              <a:ext uri="{FF2B5EF4-FFF2-40B4-BE49-F238E27FC236}">
                <a16:creationId xmlns:a16="http://schemas.microsoft.com/office/drawing/2014/main" id="{DA454907-B0EC-4521-BDCC-742F6EF351D5}"/>
              </a:ext>
            </a:extLst>
          </p:cNvPr>
          <p:cNvSpPr>
            <a:spLocks noGrp="1"/>
          </p:cNvSpPr>
          <p:nvPr>
            <p:ph type="sldNum" sz="quarter" idx="12"/>
          </p:nvPr>
        </p:nvSpPr>
        <p:spPr/>
        <p:txBody>
          <a:bodyPr/>
          <a:lstStyle/>
          <a:p>
            <a:pPr>
              <a:defRPr/>
            </a:pPr>
            <a:fld id="{AF15303D-36A2-45CC-B7D7-8289935320F0}" type="slidenum">
              <a:rPr lang="en-US" altLang="en-US" sz="800" b="1" smtClean="0"/>
              <a:pPr>
                <a:defRPr/>
              </a:pPr>
              <a:t>38</a:t>
            </a:fld>
            <a:endParaRPr lang="en-US" altLang="en-US" sz="800"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Combat</a:t>
            </a:r>
          </a:p>
        </p:txBody>
      </p:sp>
      <p:sp>
        <p:nvSpPr>
          <p:cNvPr id="88067" name="AutoShape 2" descr="data:image/png;base64,iVBORw0KGgoAAAANSUhEUgAAAPsAAADJCAMAAADSHrQyAAAAzFBMVEVeeRru0YD01YRadxaJkTxUdA/Ht2bDtWSvqFdPcgn11oWWmUZScw1degBxgypZdxVvb+HGb8GNlEDYw3JlfSFVegB3hy+rplTLbsdhfRtwbuodJgjnzHu+cLducNVbeRF8d1avcqLObsx/dltsccuhc41rcryadIRoc6TCb7yhoE6NdXFEewBfeDBsccW3rVxxbvNmdJBid1xqcrJveD+6cLCXdH9ub9ttcNJjdm5hd1BjdmZfeDeucqA/URFfeSdybf1ldYZndJpldX3DGz4qAAAFiElEQVR4nO3dfX+aOhQHcARFURF8qpZrS+2d1tbpunVbu9Xe3va+//d0BewaSMGA4QTM+f3VfQrkfCcGGjFR/iLyjyJXTomIrqX4MenANe4OqbhwrZvr82hsMLx7cX0WyfVPOLz5yfbyMPey9n924Ox/j7tenqbbPF17P46v4E67nf3FP9l/O0Ls48/+2T4VZP/qteh+E2Qfev9AuxC7yHN+KPScXy+83Anq62Z+zsDtD040t4D2y7GXSz/BjzPA24ui3dtkb70mbxRd3iiqvFEq8gbtcubNDv1eCxUhqPGdXa8DZ0LQJ9CN66RdrRqwl1ajT9j70I1X1ZBd43jvxZB2yN6GbVxDO9rRDhm0ox3tgEE72oXYm++RzK6dkIFuXKxd0chAty3YLjJoR/t+u0YPABTnPyt1cans2skXKoU5U7QqXVzylSOdvdWMDvc1GxZfQuZYDbq4Fk97eFzV22NUGPuILg7tcUE7+/u9VHau7/den8pNYfr5G7q4Hj+7orWpFIWeoTi8r0M72uVJ3nbNoFJj2rFG78i9tnztWoe6yVZ1FnxNp/ZrdngXl7uduhvSWYYk2zp9p4J2jsWhHe352ckui9FOdpJltqut3p+0mNrQquQuaontzYGV9iMIYntr0Cyz/aCyuRzko+OiHe1o53p4tKNd6EE+Oi7a0Z5kz/ZsiDA7S7ms9kFn8B72GrROZbJNJcUu8QdJYdcGZOI2YrPXdOJZMNVIUTePobb0BzFUot64QTJWe538czqFXVAMolq1jnYqaEf7/r5OzWQH/WJ8kJ1d5dHXaR0/N2oGu3n/cL8CnHTIS2BXb4KyYzZivb77Nwm1Via7Yzu/fsPid/ZWjce9TbBxNvutbTtzExT/Zuf/rFEK++mp4j4ubPt8DvrKF8G+2mye3eev3vwvv1bMex2eAtjNtXP74p3zHv4csLcvgn1u2/NXO8iDZPa1s4PbjnMvl10xVwF+28+D3uAUwa6sFv60V4vXlw3kNJiFsCvmYvvKO8rjv9+ke923r/z2tHc2z5v5J8ne717M9Xy9cs3FnYT23d9x8vV1goJ2tMcG7QfbQ4/NQnyLxEp+0BbQrlWJjwKavfzxVo9skK4a1E4M46p77duL3oEDGVaPbLBEdvP17u7xMHx57Wvb+U9Su8znPIdksr/P5xuuWgK7u5zu8jQMVS2B3bwK5u/udq/ls88uffl4LJ/dvVh69B/L5dINVX30dq+L++zZp0PXDVd97Pbh1JuoPrBHqz52u7uczWZXctr9i/vunJfx+v7TX4One3b2Q7p+XvLr+zhIVzq7+/3iLZJd37dx/yRctQz2aNCOdrQnbYx2HJ8Pp0Mk7jsaPDMgG6R/DWoHn2Y2uUH8LBLtsUE72tGetDHa0V7ooB3tsUE72tGetDHapbRbpbMnjiAxfxfYX1izdHYjacUNiO+/CwjP779LPe8B2tEum52YLjbdvEbB4gfpqw8l9fIOhkrUe+hcHydVIuxFaJ1g0YvDPq4YBAdJM58VWW7cykqp5voo6TxmB17fs+Y45q/LeHi0o13oQT46LtrRjnauh0e71HaJ1x1Qq8SK10wErUPsEdRYUnslNF0s4zojxIS4lTLbiUi3vgza0S6RnUqfyd6ndyyZXVEGdHLdL0Vytxc4aEc72hO3rlEpyjLgimLRxe3RpHruoqrXI9GTP94HjNWK1lbX93FSPXNCrfbabBTG3qCLy+F5G/IubVQY+4guDu1xQfsB7/cC2fN9v1d1KgXq5+niOPbzMl/fjyxoRzva5Ylge2hYjmkgj2OE24nbMLTDBe1oRzto0I52tAMG7e/2Nj0AkGeMkN2AbbwdttcbsBlNCPtkBNx6nbRXoqN9uadCRlDrSkXeoF3OyGz/H8So9JMc38fuAAAAAElFTkSuQmCC"/>
          <p:cNvSpPr>
            <a:spLocks noChangeAspect="1" noChangeArrowheads="1"/>
          </p:cNvSpPr>
          <p:nvPr/>
        </p:nvSpPr>
        <p:spPr bwMode="auto">
          <a:xfrm>
            <a:off x="176213" y="-2338388"/>
            <a:ext cx="6096000" cy="487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eaLnBrk="1" hangingPunct="1">
              <a:spcBef>
                <a:spcPct val="0"/>
              </a:spcBef>
              <a:buFontTx/>
              <a:buNone/>
            </a:pPr>
            <a:endParaRPr lang="en-US" altLang="en-US"/>
          </a:p>
        </p:txBody>
      </p:sp>
      <p:sp>
        <p:nvSpPr>
          <p:cNvPr id="88068" name="AutoShape 4" descr="data:image/png;base64,iVBORw0KGgoAAAANSUhEUgAAAPsAAADJCAMAAADSHrQyAAAAzFBMVEVeeRru0YD01YRadxaJkTxUdA/Ht2bDtWSvqFdPcgn11oWWmUZScw1degBxgypZdxVvb+HGb8GNlEDYw3JlfSFVegB3hy+rplTLbsdhfRtwbuodJgjnzHu+cLducNVbeRF8d1avcqLObsx/dltsccuhc41rcryadIRoc6TCb7yhoE6NdXFEewBfeDBsccW3rVxxbvNmdJBid1xqcrJveD+6cLCXdH9ub9ttcNJjdm5hd1BjdmZfeDeucqA/URFfeSdybf1ldYZndJpldX3DGz4qAAAFiElEQVR4nO3dfX+aOhQHcARFURF8qpZrS+2d1tbpunVbu9Xe3va+//d0BewaSMGA4QTM+f3VfQrkfCcGGjFR/iLyjyJXTomIrqX4MenANe4OqbhwrZvr82hsMLx7cX0WyfVPOLz5yfbyMPey9n924Ox/j7tenqbbPF17P46v4E67nf3FP9l/O0Ls48/+2T4VZP/qteh+E2Qfev9AuxC7yHN+KPScXy+83Anq62Z+zsDtD040t4D2y7GXSz/BjzPA24ui3dtkb70mbxRd3iiqvFEq8gbtcubNDv1eCxUhqPGdXa8DZ0LQJ9CN66RdrRqwl1ajT9j70I1X1ZBd43jvxZB2yN6GbVxDO9rRDhm0ox3tgEE72oXYm++RzK6dkIFuXKxd0chAty3YLjJoR/t+u0YPABTnPyt1cans2skXKoU5U7QqXVzylSOdvdWMDvc1GxZfQuZYDbq4Fk97eFzV22NUGPuILg7tcUE7+/u9VHau7/den8pNYfr5G7q4Hj+7orWpFIWeoTi8r0M72uVJ3nbNoFJj2rFG78i9tnztWoe6yVZ1FnxNp/ZrdngXl7uduhvSWYYk2zp9p4J2jsWhHe352ckui9FOdpJltqut3p+0mNrQquQuaontzYGV9iMIYntr0Cyz/aCyuRzko+OiHe1o53p4tKNd6EE+Oi7a0Z5kz/ZsiDA7S7ms9kFn8B72GrROZbJNJcUu8QdJYdcGZOI2YrPXdOJZMNVIUTePobb0BzFUot64QTJWe538czqFXVAMolq1jnYqaEf7/r5OzWQH/WJ8kJ1d5dHXaR0/N2oGu3n/cL8CnHTIS2BXb4KyYzZivb77Nwm1Via7Yzu/fsPid/ZWjce9TbBxNvutbTtzExT/Zuf/rFEK++mp4j4ubPt8DvrKF8G+2mye3eev3vwvv1bMex2eAtjNtXP74p3zHv4csLcvgn1u2/NXO8iDZPa1s4PbjnMvl10xVwF+28+D3uAUwa6sFv60V4vXlw3kNJiFsCvmYvvKO8rjv9+ke923r/z2tHc2z5v5J8ne717M9Xy9cs3FnYT23d9x8vV1goJ2tMcG7QfbQ4/NQnyLxEp+0BbQrlWJjwKavfzxVo9skK4a1E4M46p77duL3oEDGVaPbLBEdvP17u7xMHx57Wvb+U9Su8znPIdksr/P5xuuWgK7u5zu8jQMVS2B3bwK5u/udq/ls88uffl4LJ/dvVh69B/L5dINVX30dq+L++zZp0PXDVd97Pbh1JuoPrBHqz52u7uczWZXctr9i/vunJfx+v7TX4One3b2Q7p+XvLr+zhIVzq7+/3iLZJd37dx/yRctQz2aNCOdrQnbYx2HJ8Pp0Mk7jsaPDMgG6R/DWoHn2Y2uUH8LBLtsUE72tGetDHa0V7ooB3tsUE72tGetDHapbRbpbMnjiAxfxfYX1izdHYjacUNiO+/CwjP779LPe8B2tEum52YLjbdvEbB4gfpqw8l9fIOhkrUe+hcHydVIuxFaJ1g0YvDPq4YBAdJM58VWW7cykqp5voo6TxmB17fs+Y45q/LeHi0o13oQT46LtrRjnauh0e71HaJ1x1Qq8SK10wErUPsEdRYUnslNF0s4zojxIS4lTLbiUi3vgza0S6RnUqfyd6ndyyZXVEGdHLdL0Vytxc4aEc72hO3rlEpyjLgimLRxe3RpHruoqrXI9GTP94HjNWK1lbX93FSPXNCrfbabBTG3qCLy+F5G/IubVQY+4guDu1xQfsB7/cC2fN9v1d1KgXq5+niOPbzMl/fjyxoRzva5Ylge2hYjmkgj2OE24nbMLTDBe1oRzto0I52tAMG7e/2Nj0AkGeMkN2AbbwdttcbsBlNCPtkBNx6nbRXoqN9uadCRlDrSkXeoF3OyGz/H8So9JMc38fuAAAAAElFTkSuQmCC"/>
          <p:cNvSpPr>
            <a:spLocks noChangeAspect="1" noChangeArrowheads="1"/>
          </p:cNvSpPr>
          <p:nvPr/>
        </p:nvSpPr>
        <p:spPr bwMode="auto">
          <a:xfrm>
            <a:off x="328613" y="-2185988"/>
            <a:ext cx="6096000" cy="487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eaLnBrk="1" hangingPunct="1">
              <a:spcBef>
                <a:spcPct val="0"/>
              </a:spcBef>
              <a:buFontTx/>
              <a:buNone/>
            </a:pPr>
            <a:endParaRPr lang="en-US" altLang="en-US"/>
          </a:p>
        </p:txBody>
      </p:sp>
      <p:pic>
        <p:nvPicPr>
          <p:cNvPr id="88069" name="Picture 6" descr="http://www.grayflannelsuit.net/blog/wp-content/uploads/2011/01/Atari-2600-Combat-screen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27125"/>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8" descr="http://www.8-bitcentral.com/images/reviews/atari2600/combat2600Screen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5138" y="1127125"/>
            <a:ext cx="34464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10" descr="http://upload.wikimedia.org/wikipedia/en/thumb/d/d0/Combatatarigamepack.jpg/220px-Combatatarigamepac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6613" y="762000"/>
            <a:ext cx="207645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Content Placeholder 2"/>
          <p:cNvSpPr txBox="1">
            <a:spLocks/>
          </p:cNvSpPr>
          <p:nvPr/>
        </p:nvSpPr>
        <p:spPr bwMode="auto">
          <a:xfrm>
            <a:off x="457200" y="33004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dirty="0">
              <a:ea typeface="MS PGothic" panose="020B0600070205080204" pitchFamily="34" charset="-128"/>
            </a:endParaRPr>
          </a:p>
          <a:p>
            <a:pPr>
              <a:buFont typeface="Arial" panose="020B0604020202020204" pitchFamily="34" charset="0"/>
              <a:buNone/>
            </a:pPr>
            <a:r>
              <a:rPr lang="en-US" altLang="en-US" sz="1600" dirty="0"/>
              <a:t>-</a:t>
            </a:r>
            <a:r>
              <a:rPr lang="en-US" altLang="en-US" sz="1600" b="1" i="1" dirty="0"/>
              <a:t>Combat</a:t>
            </a:r>
            <a:r>
              <a:rPr lang="en-US" altLang="en-US" sz="1600" dirty="0"/>
              <a:t> was released as one of the nine launch titles for the system in September 1977, and was included in the box with the system from its introduction until 1982. </a:t>
            </a:r>
            <a:r>
              <a:rPr lang="en-US" altLang="en-US" sz="1600" b="1" i="1" dirty="0"/>
              <a:t>Combat</a:t>
            </a:r>
            <a:r>
              <a:rPr lang="en-US" altLang="en-US" sz="1600" dirty="0"/>
              <a:t> was based on two earlier black-and-white coin-operated arcade games produced by </a:t>
            </a:r>
            <a:r>
              <a:rPr lang="en-US" altLang="en-US" sz="1600" b="1" dirty="0"/>
              <a:t>Atari: </a:t>
            </a:r>
            <a:r>
              <a:rPr lang="en-US" altLang="en-US" sz="1600" b="1" i="1" dirty="0"/>
              <a:t>Tank</a:t>
            </a:r>
            <a:r>
              <a:rPr lang="en-US" altLang="en-US" sz="1600" b="1" dirty="0"/>
              <a:t> </a:t>
            </a:r>
            <a:r>
              <a:rPr lang="en-US" altLang="en-US" sz="1600" dirty="0"/>
              <a:t>and </a:t>
            </a:r>
            <a:r>
              <a:rPr lang="en-US" altLang="en-US" sz="1600" b="1" i="1" dirty="0"/>
              <a:t>Jet Fighter</a:t>
            </a:r>
          </a:p>
          <a:p>
            <a:pPr>
              <a:buFont typeface="Arial" panose="020B0604020202020204" pitchFamily="34" charset="0"/>
              <a:buNone/>
            </a:pPr>
            <a:r>
              <a:rPr lang="en-US" altLang="en-US" sz="1600" dirty="0"/>
              <a:t>-Another set of level choices in </a:t>
            </a:r>
            <a:r>
              <a:rPr lang="en-US" altLang="en-US" sz="1600" b="1" i="1" dirty="0"/>
              <a:t>Combat</a:t>
            </a:r>
            <a:r>
              <a:rPr lang="en-US" altLang="en-US" sz="1600" dirty="0"/>
              <a:t> were the Biplanes. Unlike the Tank version, this was played with three types of firing shots (straight-missile, guided missile, and machine guns).</a:t>
            </a:r>
          </a:p>
          <a:p>
            <a:pPr>
              <a:buFont typeface="Arial" panose="020B0604020202020204" pitchFamily="34" charset="0"/>
              <a:buNone/>
            </a:pPr>
            <a:r>
              <a:rPr lang="en-US" altLang="en-US" sz="1600" dirty="0"/>
              <a:t>-Very similar to the Biplanes level was the Jets option. In this mode, only straight missile and guided missiles were used. It still had the same map options and squadron options as the biplanes mode, with Jets flying singly, two-on-two, or three-on-three.</a:t>
            </a:r>
          </a:p>
          <a:p>
            <a:pPr>
              <a:buFont typeface="Arial" panose="020B0604020202020204" pitchFamily="34" charset="0"/>
              <a:buNone/>
            </a:pPr>
            <a:r>
              <a:rPr lang="en-US" altLang="en-US" sz="1600" dirty="0"/>
              <a:t>-Gameplay Video: </a:t>
            </a:r>
            <a:r>
              <a:rPr lang="en-US" altLang="en-US" sz="1600" dirty="0">
                <a:hlinkClick r:id="rId6"/>
              </a:rPr>
              <a:t>https://www.youtube.com/watch?v=9E8xnaWm2Cg </a:t>
            </a:r>
            <a:endParaRPr lang="en-US" altLang="en-US" sz="1600" dirty="0"/>
          </a:p>
          <a:p>
            <a:pPr>
              <a:buFont typeface="Arial" panose="020B0604020202020204" pitchFamily="34" charset="0"/>
              <a:buNone/>
            </a:pPr>
            <a:endParaRPr lang="en-US" altLang="en-US" sz="1600" dirty="0"/>
          </a:p>
        </p:txBody>
      </p:sp>
      <p:sp>
        <p:nvSpPr>
          <p:cNvPr id="3" name="Footer Placeholder 2">
            <a:extLst>
              <a:ext uri="{FF2B5EF4-FFF2-40B4-BE49-F238E27FC236}">
                <a16:creationId xmlns:a16="http://schemas.microsoft.com/office/drawing/2014/main" id="{CF310699-537C-4B69-9E00-7779BD305A5A}"/>
              </a:ext>
            </a:extLst>
          </p:cNvPr>
          <p:cNvSpPr>
            <a:spLocks noGrp="1"/>
          </p:cNvSpPr>
          <p:nvPr>
            <p:ph type="ftr" sz="quarter" idx="11"/>
          </p:nvPr>
        </p:nvSpPr>
        <p:spPr>
          <a:xfrm>
            <a:off x="3276600" y="647700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FA6D050F-E5A1-4277-9EE7-3E9BBF505C16}"/>
              </a:ext>
            </a:extLst>
          </p:cNvPr>
          <p:cNvSpPr>
            <a:spLocks noGrp="1"/>
          </p:cNvSpPr>
          <p:nvPr>
            <p:ph type="sldNum" sz="quarter" idx="12"/>
          </p:nvPr>
        </p:nvSpPr>
        <p:spPr/>
        <p:txBody>
          <a:bodyPr/>
          <a:lstStyle/>
          <a:p>
            <a:pPr>
              <a:defRPr/>
            </a:pPr>
            <a:fld id="{AF15303D-36A2-45CC-B7D7-8289935320F0}" type="slidenum">
              <a:rPr lang="en-US" altLang="en-US" sz="800" b="1" smtClean="0"/>
              <a:pPr>
                <a:defRPr/>
              </a:pPr>
              <a:t>39</a:t>
            </a:fld>
            <a:endParaRPr lang="en-US" altLang="en-US" sz="8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3D Tic Tac Toe</a:t>
            </a:r>
          </a:p>
        </p:txBody>
      </p:sp>
      <p:pic>
        <p:nvPicPr>
          <p:cNvPr id="46083" name="Picture 2" descr="http://upload.wikimedia.org/wikipedia/en/0/01/3dtictacto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7413" y="1098550"/>
            <a:ext cx="200977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http://static.giantbomb.com/uploads/original/1/11164/342872-3dtictacto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 y="1454150"/>
            <a:ext cx="3278188"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6" descr="http://4.bp.blogspot.com/-8ToSMRCcW-M/T6KiOlzARqI/AAAAAAAABys/mfw2RlYcHdU/s320/atari0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188" y="1484313"/>
            <a:ext cx="3278187"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1"/>
          <p:cNvSpPr>
            <a:spLocks noChangeArrowheads="1"/>
          </p:cNvSpPr>
          <p:nvPr/>
        </p:nvSpPr>
        <p:spPr bwMode="auto">
          <a:xfrm>
            <a:off x="519113" y="4048125"/>
            <a:ext cx="810577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 typeface="Arial" panose="020B0604020202020204" pitchFamily="34" charset="0"/>
              <a:buNone/>
            </a:pPr>
            <a:r>
              <a:rPr lang="en-US" altLang="en-US" sz="1600">
                <a:solidFill>
                  <a:srgbClr val="252525"/>
                </a:solidFill>
              </a:rPr>
              <a:t>-The game is similar to the traditional game of </a:t>
            </a:r>
            <a:r>
              <a:rPr lang="en-US" altLang="en-US" sz="1600"/>
              <a:t>tic-tac-toe</a:t>
            </a:r>
            <a:r>
              <a:rPr lang="en-US" altLang="en-US" sz="1600">
                <a:solidFill>
                  <a:srgbClr val="252525"/>
                </a:solidFill>
              </a:rPr>
              <a:t>, but is played on four 4×4 grids stacked vertically.</a:t>
            </a:r>
          </a:p>
          <a:p>
            <a:pPr>
              <a:spcBef>
                <a:spcPct val="0"/>
              </a:spcBef>
              <a:buFont typeface="Arial" panose="020B0604020202020204" pitchFamily="34" charset="0"/>
              <a:buNone/>
            </a:pPr>
            <a:r>
              <a:rPr lang="en-US" altLang="en-US" sz="1600">
                <a:solidFill>
                  <a:srgbClr val="252525"/>
                </a:solidFill>
              </a:rPr>
              <a:t>-To win, a player must place four of their symbols on four squares that line up vertically, horizontally, or diagonally on a single grid, or spaced evenly over all four grids. </a:t>
            </a:r>
          </a:p>
          <a:p>
            <a:pPr>
              <a:spcBef>
                <a:spcPct val="0"/>
              </a:spcBef>
              <a:buFont typeface="Arial" panose="020B0604020202020204" pitchFamily="34" charset="0"/>
              <a:buNone/>
            </a:pPr>
            <a:r>
              <a:rPr lang="en-US" altLang="en-US" sz="1600">
                <a:solidFill>
                  <a:srgbClr val="252525"/>
                </a:solidFill>
              </a:rPr>
              <a:t>-This creates a total of 76 possible ways to win, in comparison to eight possible ways to win on a standard 3×3 board. </a:t>
            </a:r>
          </a:p>
          <a:p>
            <a:pPr>
              <a:spcBef>
                <a:spcPct val="0"/>
              </a:spcBef>
              <a:buFont typeface="Arial" panose="020B0604020202020204" pitchFamily="34" charset="0"/>
              <a:buNone/>
            </a:pPr>
            <a:r>
              <a:rPr lang="en-US" altLang="en-US" sz="1600">
                <a:solidFill>
                  <a:srgbClr val="252525"/>
                </a:solidFill>
              </a:rPr>
              <a:t>-The game has nine variations: it can be played by two players against each other, or one player can play against a built-in </a:t>
            </a:r>
            <a:r>
              <a:rPr lang="en-US" altLang="en-US" sz="1600"/>
              <a:t>AI </a:t>
            </a:r>
            <a:r>
              <a:rPr lang="en-US" altLang="en-US" sz="1600">
                <a:solidFill>
                  <a:srgbClr val="252525"/>
                </a:solidFill>
              </a:rPr>
              <a:t>on one of eight different difficulty settings. </a:t>
            </a:r>
          </a:p>
          <a:p>
            <a:pPr>
              <a:spcBef>
                <a:spcPct val="0"/>
              </a:spcBef>
              <a:buFont typeface="Arial" panose="020B0604020202020204" pitchFamily="34" charset="0"/>
              <a:buNone/>
            </a:pPr>
            <a:r>
              <a:rPr lang="en-US" altLang="en-US" sz="1600">
                <a:solidFill>
                  <a:srgbClr val="252525"/>
                </a:solidFill>
              </a:rPr>
              <a:t>-Gameplay Video: </a:t>
            </a:r>
            <a:r>
              <a:rPr lang="en-US" altLang="en-US" sz="1600">
                <a:hlinkClick r:id="rId5"/>
              </a:rPr>
              <a:t>https://www.youtube.com/watch?v=0dfWCkyf70Y</a:t>
            </a:r>
            <a:br>
              <a:rPr lang="en-US" altLang="en-US" sz="1600"/>
            </a:br>
            <a:endParaRPr lang="en-US" altLang="en-US" sz="1600"/>
          </a:p>
        </p:txBody>
      </p:sp>
      <p:sp>
        <p:nvSpPr>
          <p:cNvPr id="3" name="Footer Placeholder 2">
            <a:extLst>
              <a:ext uri="{FF2B5EF4-FFF2-40B4-BE49-F238E27FC236}">
                <a16:creationId xmlns:a16="http://schemas.microsoft.com/office/drawing/2014/main" id="{B7DB7C2D-F175-459D-AEFC-89ABF18E4A2D}"/>
              </a:ext>
            </a:extLst>
          </p:cNvPr>
          <p:cNvSpPr>
            <a:spLocks noGrp="1"/>
          </p:cNvSpPr>
          <p:nvPr>
            <p:ph type="ftr" sz="quarter" idx="11"/>
          </p:nvPr>
        </p:nvSpPr>
        <p:spPr>
          <a:xfrm>
            <a:off x="32766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66F5D3A8-53B3-43A7-B95F-7D350A218BB9}"/>
              </a:ext>
            </a:extLst>
          </p:cNvPr>
          <p:cNvSpPr>
            <a:spLocks noGrp="1"/>
          </p:cNvSpPr>
          <p:nvPr>
            <p:ph type="sldNum" sz="quarter" idx="12"/>
          </p:nvPr>
        </p:nvSpPr>
        <p:spPr/>
        <p:txBody>
          <a:bodyPr/>
          <a:lstStyle/>
          <a:p>
            <a:pPr>
              <a:defRPr/>
            </a:pPr>
            <a:fld id="{AF15303D-36A2-45CC-B7D7-8289935320F0}" type="slidenum">
              <a:rPr lang="en-US" altLang="en-US" sz="800" b="1" smtClean="0"/>
              <a:pPr>
                <a:defRPr/>
              </a:pPr>
              <a:t>4</a:t>
            </a:fld>
            <a:endParaRPr lang="en-US" altLang="en-US" sz="8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Cops N Robbers</a:t>
            </a:r>
          </a:p>
        </p:txBody>
      </p:sp>
      <p:sp>
        <p:nvSpPr>
          <p:cNvPr id="90115" name="Content Placeholder 2"/>
          <p:cNvSpPr txBox="1">
            <a:spLocks/>
          </p:cNvSpPr>
          <p:nvPr/>
        </p:nvSpPr>
        <p:spPr bwMode="auto">
          <a:xfrm>
            <a:off x="457200" y="3529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solidFill>
                <a:srgbClr val="000000"/>
              </a:solidFill>
              <a:ea typeface="MS PGothic" panose="020B0600070205080204" pitchFamily="34" charset="-128"/>
            </a:endParaRPr>
          </a:p>
          <a:p>
            <a:pPr>
              <a:buFont typeface="Arial" panose="020B0604020202020204" pitchFamily="34" charset="0"/>
              <a:buNone/>
            </a:pPr>
            <a:r>
              <a:rPr lang="en-US" altLang="en-US" sz="1600">
                <a:solidFill>
                  <a:srgbClr val="000000"/>
                </a:solidFill>
              </a:rPr>
              <a:t>-</a:t>
            </a:r>
            <a:r>
              <a:rPr lang="en-US" altLang="en-US" sz="1600" b="1" i="1">
                <a:solidFill>
                  <a:srgbClr val="000000"/>
                </a:solidFill>
              </a:rPr>
              <a:t>Cops N Robbers</a:t>
            </a:r>
            <a:r>
              <a:rPr lang="en-US" altLang="en-US" sz="1600">
                <a:solidFill>
                  <a:srgbClr val="000000"/>
                </a:solidFill>
              </a:rPr>
              <a:t> is an action game for PC and the Atari 8-Bit family of computers, developed by Mike Davis in 1985. The player controls famed diamond thief, Fingers Lonegan. He must make his way through various stages, including the Acme Diamond Company and garden maze, by navigating mazes and shooting police officers.</a:t>
            </a:r>
          </a:p>
          <a:p>
            <a:pPr>
              <a:buFont typeface="Arial" panose="020B0604020202020204" pitchFamily="34" charset="0"/>
              <a:buNone/>
            </a:pPr>
            <a:r>
              <a:rPr lang="en-US" altLang="en-US" sz="1600">
                <a:solidFill>
                  <a:srgbClr val="000000"/>
                </a:solidFill>
              </a:rPr>
              <a:t>-Along the way, the player collects diamonds and solves basic puzzles in order to complete the game and achieve high scores. </a:t>
            </a:r>
          </a:p>
          <a:p>
            <a:pPr>
              <a:buFont typeface="Arial" panose="020B0604020202020204" pitchFamily="34" charset="0"/>
              <a:buNone/>
            </a:pPr>
            <a:r>
              <a:rPr lang="en-US" altLang="en-US" sz="1600">
                <a:solidFill>
                  <a:srgbClr val="000000"/>
                </a:solidFill>
              </a:rPr>
              <a:t>-The game was very controversial for its time, and was heavily criticized for the fact players could shoot and kill police officers. </a:t>
            </a:r>
          </a:p>
          <a:p>
            <a:pPr>
              <a:buFont typeface="Arial" panose="020B0604020202020204" pitchFamily="34" charset="0"/>
              <a:buNone/>
            </a:pPr>
            <a:r>
              <a:rPr lang="en-US" altLang="en-US" sz="1600">
                <a:solidFill>
                  <a:srgbClr val="000000"/>
                </a:solidFill>
              </a:rPr>
              <a:t>-Gameplay Video: </a:t>
            </a:r>
            <a:r>
              <a:rPr lang="en-US" altLang="en-US" sz="1600">
                <a:solidFill>
                  <a:srgbClr val="000000"/>
                </a:solidFill>
                <a:hlinkClick r:id="rId2"/>
              </a:rPr>
              <a:t>https://www.youtube.com/watch?v=8orKZ7s1jO0</a:t>
            </a:r>
            <a:endParaRPr lang="en-US" altLang="en-US" sz="1600">
              <a:solidFill>
                <a:srgbClr val="000000"/>
              </a:solidFill>
            </a:endParaRPr>
          </a:p>
          <a:p>
            <a:pPr>
              <a:buFont typeface="Arial" panose="020B0604020202020204" pitchFamily="34" charset="0"/>
              <a:buNone/>
            </a:pPr>
            <a:endParaRPr lang="en-US" altLang="en-US" sz="1600">
              <a:solidFill>
                <a:srgbClr val="000000"/>
              </a:solidFill>
            </a:endParaRPr>
          </a:p>
          <a:p>
            <a:pPr>
              <a:buFont typeface="Arial" panose="020B0604020202020204" pitchFamily="34" charset="0"/>
              <a:buNone/>
            </a:pPr>
            <a:endParaRPr lang="en-US" altLang="en-US" sz="1600">
              <a:solidFill>
                <a:srgbClr val="000000"/>
              </a:solidFill>
            </a:endParaRPr>
          </a:p>
        </p:txBody>
      </p:sp>
      <p:pic>
        <p:nvPicPr>
          <p:cNvPr id="901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5700" y="1050925"/>
            <a:ext cx="1828800"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157288"/>
            <a:ext cx="320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127125"/>
            <a:ext cx="320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DFE61BD2-E622-4B5B-98DB-75961D640C60}"/>
              </a:ext>
            </a:extLst>
          </p:cNvPr>
          <p:cNvSpPr>
            <a:spLocks noGrp="1"/>
          </p:cNvSpPr>
          <p:nvPr>
            <p:ph type="ftr" sz="quarter" idx="11"/>
          </p:nvPr>
        </p:nvSpPr>
        <p:spPr>
          <a:xfrm>
            <a:off x="3429000" y="6356350"/>
            <a:ext cx="25146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F8F8DB27-D7AF-4F55-A985-32FEB99ABFE4}"/>
              </a:ext>
            </a:extLst>
          </p:cNvPr>
          <p:cNvSpPr>
            <a:spLocks noGrp="1"/>
          </p:cNvSpPr>
          <p:nvPr>
            <p:ph type="sldNum" sz="quarter" idx="12"/>
          </p:nvPr>
        </p:nvSpPr>
        <p:spPr/>
        <p:txBody>
          <a:bodyPr/>
          <a:lstStyle/>
          <a:p>
            <a:pPr>
              <a:defRPr/>
            </a:pPr>
            <a:fld id="{AF15303D-36A2-45CC-B7D7-8289935320F0}" type="slidenum">
              <a:rPr lang="en-US" altLang="en-US" sz="800" b="1" smtClean="0"/>
              <a:pPr>
                <a:defRPr/>
              </a:pPr>
              <a:t>40</a:t>
            </a:fld>
            <a:endParaRPr lang="en-US" altLang="en-US" sz="800"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Countermeasure</a:t>
            </a:r>
          </a:p>
        </p:txBody>
      </p:sp>
      <p:pic>
        <p:nvPicPr>
          <p:cNvPr id="91139" name="Picture 2" descr="http://ecx.images-amazon.com/images/I/5159uB4RM1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475" y="849313"/>
            <a:ext cx="2244725"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4" descr="http://www.mobygames.com/images/shots/l/55823-countermeasure-atari-5200-screenshot-level-complete-now-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 y="1524000"/>
            <a:ext cx="29464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6" descr="http://www.atarimania.com/8bit/screens/countermeasur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2800" y="1447800"/>
            <a:ext cx="29464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Content Placeholder 2"/>
          <p:cNvSpPr txBox="1">
            <a:spLocks/>
          </p:cNvSpPr>
          <p:nvPr/>
        </p:nvSpPr>
        <p:spPr bwMode="auto">
          <a:xfrm>
            <a:off x="457200" y="36814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dirty="0">
              <a:ea typeface="MS PGothic" panose="020B0600070205080204" pitchFamily="34" charset="-128"/>
            </a:endParaRPr>
          </a:p>
          <a:p>
            <a:pPr>
              <a:buFont typeface="Arial" panose="020B0604020202020204" pitchFamily="34" charset="0"/>
              <a:buNone/>
            </a:pPr>
            <a:r>
              <a:rPr lang="en-US" altLang="en-US" sz="1600" dirty="0"/>
              <a:t>-Terrorists have captured a missile silo complex and are threatening Washington with a nuclear attack.</a:t>
            </a:r>
          </a:p>
          <a:p>
            <a:pPr>
              <a:buFont typeface="Arial" panose="020B0604020202020204" pitchFamily="34" charset="0"/>
              <a:buNone/>
            </a:pPr>
            <a:r>
              <a:rPr lang="en-US" altLang="en-US" sz="1600" dirty="0"/>
              <a:t>-Armed with your </a:t>
            </a:r>
            <a:r>
              <a:rPr lang="en-US" altLang="en-US" sz="1600" dirty="0" err="1"/>
              <a:t>supertank</a:t>
            </a:r>
            <a:r>
              <a:rPr lang="en-US" altLang="en-US" sz="1600" dirty="0"/>
              <a:t> you must either destroy all seven silos in the complex before the launch timer reaches zero, or enter a silo and guess correctly the fail-safe code to stop the launch. </a:t>
            </a:r>
          </a:p>
          <a:p>
            <a:pPr>
              <a:buFont typeface="Arial" panose="020B0604020202020204" pitchFamily="34" charset="0"/>
              <a:buNone/>
            </a:pPr>
            <a:r>
              <a:rPr lang="en-US" altLang="en-US" sz="1600" dirty="0"/>
              <a:t>-The terrorists use pillboxes (gun turrets), cruise missiles, jeeps, and tanks to hamper your progress.</a:t>
            </a:r>
          </a:p>
          <a:p>
            <a:pPr>
              <a:buFont typeface="Arial" panose="020B0604020202020204" pitchFamily="34" charset="0"/>
              <a:buNone/>
            </a:pPr>
            <a:r>
              <a:rPr lang="en-US" altLang="en-US" sz="1600" dirty="0"/>
              <a:t>-If a player fails to crack the code to stop detonation they will see missiles tracking across a world map and falling on Washington.</a:t>
            </a:r>
          </a:p>
          <a:p>
            <a:pPr>
              <a:buFont typeface="Arial" panose="020B0604020202020204" pitchFamily="34" charset="0"/>
              <a:buNone/>
            </a:pPr>
            <a:endParaRPr lang="en-US" altLang="en-US" sz="1600" dirty="0"/>
          </a:p>
        </p:txBody>
      </p:sp>
      <p:sp>
        <p:nvSpPr>
          <p:cNvPr id="3" name="Footer Placeholder 2">
            <a:extLst>
              <a:ext uri="{FF2B5EF4-FFF2-40B4-BE49-F238E27FC236}">
                <a16:creationId xmlns:a16="http://schemas.microsoft.com/office/drawing/2014/main" id="{336D217C-5C76-47C0-B05F-2B39D310F8EF}"/>
              </a:ext>
            </a:extLst>
          </p:cNvPr>
          <p:cNvSpPr>
            <a:spLocks noGrp="1"/>
          </p:cNvSpPr>
          <p:nvPr>
            <p:ph type="ftr" sz="quarter" idx="11"/>
          </p:nvPr>
        </p:nvSpPr>
        <p:spPr>
          <a:xfrm>
            <a:off x="32766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812F6395-26D2-4B40-A709-36EA940E19A8}"/>
              </a:ext>
            </a:extLst>
          </p:cNvPr>
          <p:cNvSpPr>
            <a:spLocks noGrp="1"/>
          </p:cNvSpPr>
          <p:nvPr>
            <p:ph type="sldNum" sz="quarter" idx="12"/>
          </p:nvPr>
        </p:nvSpPr>
        <p:spPr/>
        <p:txBody>
          <a:bodyPr/>
          <a:lstStyle/>
          <a:p>
            <a:pPr>
              <a:defRPr/>
            </a:pPr>
            <a:fld id="{AF15303D-36A2-45CC-B7D7-8289935320F0}" type="slidenum">
              <a:rPr lang="en-US" altLang="en-US" sz="800" b="1" smtClean="0"/>
              <a:pPr>
                <a:defRPr/>
              </a:pPr>
              <a:t>41</a:t>
            </a:fld>
            <a:endParaRPr lang="en-US" altLang="en-US" sz="800"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Crash ‘N Score</a:t>
            </a:r>
          </a:p>
        </p:txBody>
      </p:sp>
      <p:pic>
        <p:nvPicPr>
          <p:cNvPr id="92163"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067300" y="1143000"/>
            <a:ext cx="2971800" cy="2228850"/>
          </a:xfrm>
        </p:spPr>
      </p:pic>
      <p:pic>
        <p:nvPicPr>
          <p:cNvPr id="92164"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914400"/>
            <a:ext cx="20494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Box 7"/>
          <p:cNvSpPr txBox="1">
            <a:spLocks noChangeArrowheads="1"/>
          </p:cNvSpPr>
          <p:nvPr/>
        </p:nvSpPr>
        <p:spPr bwMode="auto">
          <a:xfrm>
            <a:off x="457200" y="3886200"/>
            <a:ext cx="7924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Tx/>
              <a:buNone/>
            </a:pPr>
            <a:r>
              <a:rPr lang="en-US" altLang="en-US"/>
              <a:t>-</a:t>
            </a:r>
            <a:r>
              <a:rPr lang="en-US" altLang="en-US" b="1" i="1"/>
              <a:t>Crash ’N Score </a:t>
            </a:r>
            <a:r>
              <a:rPr lang="en-US" altLang="en-US"/>
              <a:t>is a monochrome two-player arcade game released in 1975. </a:t>
            </a:r>
          </a:p>
          <a:p>
            <a:pPr>
              <a:spcBef>
                <a:spcPct val="0"/>
              </a:spcBef>
              <a:buFontTx/>
              <a:buNone/>
            </a:pPr>
            <a:r>
              <a:rPr lang="en-US" altLang="en-US"/>
              <a:t>-</a:t>
            </a:r>
            <a:r>
              <a:rPr lang="en-US" altLang="en-US" b="1" i="1"/>
              <a:t>Crash ’N Score </a:t>
            </a:r>
            <a:r>
              <a:rPr lang="en-US" altLang="en-US"/>
              <a:t>is a demolition derby “simulator” of sorts where each player competes for points. Points are allotted by running over numbered flags before a timer runs out. Points can also be earned by crashing into the other player. </a:t>
            </a:r>
          </a:p>
          <a:p>
            <a:pPr>
              <a:spcBef>
                <a:spcPct val="0"/>
              </a:spcBef>
              <a:buFontTx/>
              <a:buNone/>
            </a:pPr>
            <a:r>
              <a:rPr lang="en-US" altLang="en-US"/>
              <a:t>-Gameplay Video: </a:t>
            </a:r>
            <a:r>
              <a:rPr lang="en-US" altLang="en-US">
                <a:hlinkClick r:id="rId4"/>
              </a:rPr>
              <a:t>https://www.youtube.com/watch?v=R75wNfxOuB8</a:t>
            </a:r>
            <a:endParaRPr lang="en-US" altLang="en-US"/>
          </a:p>
        </p:txBody>
      </p:sp>
      <p:sp>
        <p:nvSpPr>
          <p:cNvPr id="3" name="Footer Placeholder 2">
            <a:extLst>
              <a:ext uri="{FF2B5EF4-FFF2-40B4-BE49-F238E27FC236}">
                <a16:creationId xmlns:a16="http://schemas.microsoft.com/office/drawing/2014/main" id="{FB2BEC33-116B-4F93-9FC4-AEA5FC5C8CAF}"/>
              </a:ext>
            </a:extLst>
          </p:cNvPr>
          <p:cNvSpPr>
            <a:spLocks noGrp="1"/>
          </p:cNvSpPr>
          <p:nvPr>
            <p:ph type="ftr" sz="quarter" idx="11"/>
          </p:nvPr>
        </p:nvSpPr>
        <p:spPr>
          <a:xfrm>
            <a:off x="3276600" y="6356350"/>
            <a:ext cx="25146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AB81A45C-A76E-44D9-AE26-812683C57A7C}"/>
              </a:ext>
            </a:extLst>
          </p:cNvPr>
          <p:cNvSpPr>
            <a:spLocks noGrp="1"/>
          </p:cNvSpPr>
          <p:nvPr>
            <p:ph type="sldNum" sz="quarter" idx="12"/>
          </p:nvPr>
        </p:nvSpPr>
        <p:spPr/>
        <p:txBody>
          <a:bodyPr/>
          <a:lstStyle/>
          <a:p>
            <a:pPr>
              <a:defRPr/>
            </a:pPr>
            <a:fld id="{AF15303D-36A2-45CC-B7D7-8289935320F0}" type="slidenum">
              <a:rPr lang="en-US" altLang="en-US" sz="800" b="1" smtClean="0"/>
              <a:pPr>
                <a:defRPr/>
              </a:pPr>
              <a:t>42</a:t>
            </a:fld>
            <a:endParaRPr lang="en-US" altLang="en-US" sz="800" b="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0" descr="http://www.atarimania.com/st/screens/crystal_castles_atari_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046163"/>
            <a:ext cx="3324225" cy="207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Crystal Castles</a:t>
            </a:r>
          </a:p>
        </p:txBody>
      </p:sp>
      <p:sp>
        <p:nvSpPr>
          <p:cNvPr id="93188" name="Content Placeholder 2"/>
          <p:cNvSpPr txBox="1">
            <a:spLocks/>
          </p:cNvSpPr>
          <p:nvPr/>
        </p:nvSpPr>
        <p:spPr bwMode="auto">
          <a:xfrm>
            <a:off x="457200" y="32242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ea typeface="MS PGothic" panose="020B0600070205080204" pitchFamily="34" charset="-128"/>
            </a:endParaRPr>
          </a:p>
          <a:p>
            <a:pPr>
              <a:buFont typeface="Arial" panose="020B0604020202020204" pitchFamily="34" charset="0"/>
              <a:buNone/>
            </a:pPr>
            <a:r>
              <a:rPr lang="en-US" altLang="en-US" sz="1600"/>
              <a:t>-</a:t>
            </a:r>
            <a:r>
              <a:rPr lang="en-US" altLang="en-US" sz="1600" b="1" i="1"/>
              <a:t>Crystal Castles</a:t>
            </a:r>
            <a:r>
              <a:rPr lang="en-US" altLang="en-US" sz="1600"/>
              <a:t> is an arcade game released by Atari, Inc. in 1983. The player controls a cartoon bear by the name of Bentley Bear, who has to collect gems located throughout trimetric-projected rendered castles while avoiding enemies out to get him as well as the gems.</a:t>
            </a:r>
          </a:p>
          <a:p>
            <a:pPr>
              <a:buFont typeface="Arial" panose="020B0604020202020204" pitchFamily="34" charset="0"/>
              <a:buNone/>
            </a:pPr>
            <a:r>
              <a:rPr lang="en-US" altLang="en-US" sz="1600"/>
              <a:t>-</a:t>
            </a:r>
            <a:r>
              <a:rPr lang="en-US" altLang="en-US" sz="1600" b="1" i="1"/>
              <a:t>Crystal Castles</a:t>
            </a:r>
            <a:r>
              <a:rPr lang="en-US" altLang="en-US" sz="1600"/>
              <a:t> has nine levels with four castles each, and a tenth level which features a single castle — the clearing of which ends the game. Each of the 37 trimetric-projected castles consists of a maze of hallways filled with gems and bonus objects, and also includes stairs, elevators and tunnels that the player can use as shortcuts.</a:t>
            </a:r>
          </a:p>
          <a:p>
            <a:pPr>
              <a:buFont typeface="Arial" panose="020B0604020202020204" pitchFamily="34" charset="0"/>
              <a:buNone/>
            </a:pPr>
            <a:r>
              <a:rPr lang="en-US" altLang="en-US" sz="1600"/>
              <a:t>-</a:t>
            </a:r>
            <a:r>
              <a:rPr lang="en-US" altLang="en-US" sz="1600" b="1" i="1"/>
              <a:t>Crystal Castles </a:t>
            </a:r>
            <a:r>
              <a:rPr lang="en-US" altLang="en-US" sz="1600"/>
              <a:t>has been ported to many platforms and enjoys a stellar reputation as one of the best classic arcade games of all time</a:t>
            </a:r>
          </a:p>
          <a:p>
            <a:pPr>
              <a:buFont typeface="Arial" panose="020B0604020202020204" pitchFamily="34" charset="0"/>
              <a:buNone/>
            </a:pPr>
            <a:r>
              <a:rPr lang="en-US" altLang="en-US" sz="1600"/>
              <a:t>-Gameplay Video: </a:t>
            </a:r>
            <a:r>
              <a:rPr lang="en-US" altLang="en-US" sz="1600">
                <a:hlinkClick r:id="rId4"/>
              </a:rPr>
              <a:t>https://www.youtube.com/watch?v=l2QWEBSZpw8 </a:t>
            </a:r>
            <a:endParaRPr lang="en-US" altLang="en-US" sz="1600"/>
          </a:p>
        </p:txBody>
      </p:sp>
      <p:pic>
        <p:nvPicPr>
          <p:cNvPr id="93189" name="Picture 2" descr="http://upload.wikimedia.org/wikipedia/en/f/f6/Crystal_castles_post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6138" y="838200"/>
            <a:ext cx="1993900"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4" descr="http://www.atariprotos.com/8bit/software/crystalcastles/crystal_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763" y="1063625"/>
            <a:ext cx="288448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AutoShape 6" descr="data:image/jpeg;base64,/9j/4AAQSkZJRgABAQAAAQABAAD/2wCEAAkGBxMTEhUUExQVFRUXGSAYGRYYGRgUGxgbFxccGBoYHBgaIiogGxolGxQWITIhJSkrLi4uFx8zODMsNygtLisBCgoKDg0OGxAQGzcmICQ3KzcvNzQ4MCssNzY1LSw4LDQwLC43LDcsNCw0NDgsLC8sMjU1Nyw0LDQ0MTQvNTQsLP/AABEIAK4BIQMBIgACEQEDEQH/xAAbAAEAAwEBAQEAAAAAAAAAAAAABAUGBwMCAf/EAEkQAAEDAgQCBgUJBAgGAwEAAAEAAhEDIQQFEjEGQRMiU2GT0RRRcZLSFRYjMlKBkaHTM2Rycwc0QlRiorLhJENjg6OxRMHwF//EABkBAQADAQEAAAAAAAAAAAAAAAACAwQBBf/EACwRAQACAgAEAwYHAAAAAAAAAAABAgMRBBIhoTEycRMiQcHR4QVRYYGRsfD/2gAMAwEAAhEDEQA/AOGoiICIiAiIgIiICIiAiIgIiICIiAiIgIiICIiAiIgIiICIiAiIgIiICIiAiIgIiICIiAiIgIiICIiAiIgIiICKd8jYnsK3hv8AJWfzabzxeGB9ReBHcUGeWl4U4Y9Iex9Z9OnQcSJNVjXuibMbczIm4Fgozm5eCQfSiRYkGkQY5i2yk4Lino39SjRYzbUKUvLRtI1gE7TcKrNW9qTFJ1KN4tMar4tRnHAGDDQKFd4qOkN1fSMJi2pzG/RjvKxz+HCCQcThLW/a/wCy0mZ5pUdS04ejjKTrmTS1l08tbiXNHeFgakydUzN53nnPeqODplrWfaTM+rlMd6dLWifRc/N796wni/7KI/JMQCQKNRwn6zWOIPeDFwfWq9X1OtmMCPSoi0NqRHKLLYmo3sIJBBBBgg2II3BC+VeOz8gw/C4YuFnF1M6iRuXS7607r8c/LyZIxQJuQDSAE8gI2QUiLQnhymbjF4YA3AdUEgHYHvVfVyTEAkCjVcAYDmseQ4ciDFwd0Fci+nsIJBBBBgg2II3BHrXygIiICIiAiIgIiICIiAiIgIiICIiAis/m/iuwqfgvf5vfvWE8Q/CgpUV2W5eDBOKMcx0Ufd3L2+c4/umF8NBV/JGI7Ct4b/JWnzW/esL4n+yejZl+9e8/zVA+ZM7zefWgunNy8Eg+lEixINIgx6u5ep4oIs3D4YtFhqp3jlMHeFWCph+zreKz9NQnRJjblN/zQXRGYHli/u6VUz5kzM853nvViOHsV2FT3VWuaQSDuLIJoq4fsq3jM/SUJ8SYsOU3t7eamiph+zreKz9NQnxJjblN7e1BNGT4jsK3hv8AJQnNIMGxHJWQ4exXYVPdVa9pBINiLEIPxTW5RiDcUKpH8t/koSs25BiiARQqEG46vrQVz2EEgggixBsQRyIUwVcP2VbxmfpKHUplpLSIIMEeoixCmCph+zreKz9NBCdEmLDlN/z5q3ptx8CBioi0dLEco7lM4X4abiXtfUqMpUC4tvUaKjiBOlogydrkAbrS5r/R7hQwdBiXB5MDXD2GxMOLGywW+sZHddZcnGYqX5J/raq2elZ1Mst85nt6rsPhy5tiX0yXEixLpM6p3715vqYBxJIxQJuQ3ogATuB3KpxmHNOo+mSCWOLSW3BLTEg+qy9xUw/Z1vFZ+mtMTuNrY6rU8MtN24nDhpuA6oNQB2Bgbxuq2rk1cOIFKo4AwHNY4tcPWDFwd5UF8SYkDlNzHt5q9pYbMdI0+k6YEQ58RFovtC6KJ7CCQQQQYINiCNwR618rQniEs6r8Lhy9vVcXslxcLEuJ3cTMn1rydVwLzqeMS1zruawUgwE3IaDfSDt3Qgo0V27IWky3FYYNNwHVCHAHYOhsao3Xg7h7Ezak5w5OaCWuHIg8wdwgq0X3Vplri1wggwQeRFiF8ICIiAiIgIiIP0Lr5yjD9hR8NnkuQBdrKCp+Qx/eMV4zlk38DYgk9elvzc/4V0JEHOzlDQY9CxRi0h9j7Opssuu2LMjgfDfaq+834UGN+RMX2Nb3XKscIMHdaz5m4vtWe+/4VlKjYJB3Bj8EFmMRg+xreKPgVZUIkwIE2BvbldTRXw/Y1PFH6agvIkxYchv+aCzGS4vsa3uuVY4EEg7jdWPyfi+yr+6/yVc4Gb780Fo3EYPnRreKPgVZUIkwIE2BvA5XU0VsP2NTxR+moTyJMWHIb/nzQWQyXF9jW91yrHtIJBsRurEZfi+yr+6/yVc4EEzvzlB+Kzbk2KIBFGrB26rlWKxbgMVAinXjlDX+SCBUYQSHAggwQdwRuCrNuIwfOjW8UfArbgbLqNWtUp4mhVqGQAQHgUzJ1F5aRp25+panG8I5fQa/pgGMIJbVdVdrBuS1rAIOkRH1ieYKxZeOx48ns5idtmLgcmTH7SJjTnOX440qupj302zyAqGOQLSQ133rZ5ri31cN0dGjimucJLnUg4PkXEl5LASZttsFg8S1oe4MMsDjpJ5tmx/BTG4DFQIp145Q1+34LRbFW8xaWSNRvpCBVYWkhwIIMEHcEbgqzbiMHF6Naf5o+BVlRpBIcCCDBB3nnPeporYfsanij9NWuIVQiTpBAmwNyByurBmTYogEUapBEjqu2Oyr3kSYEDkN4Ht5rT0OEcU5rXCoyCAR137ESP7KDM1WFriHAhwMEHcEbg96v8LljSxp9DxLpaDqa6A6RuOpsd1oaXBFDSNbqmuBqhwjVF4lsxMrSYWgKbGMEwxoaJ3hogT32QYE8EVzdrqTQbhrnPkA7A9TcLU4fIIY0GviQQ0A6azgJAvHcrpEEFuT0IE0qbjzc5jXOcftOcRJcdyeZXLs6YG4isAAAKjwABAADjAA5BdfXIs+/rNf+a//AFlBAREQEREBERB+hdrK4mtUeO8R2dH8H/Eg6Eiy3z6w/wBit+DPiV98p0O2pe+3zQS0REBQTk2H36Cl7jfJTlF+UqPbUvfb5oKN/A+GJJ1VRJmAWAD2dXZYvE5JXD3BtGsWhxAOhxkA2MgLZ1ON8OCRoqmDEgMIMerrKmfx3Wk6adKJtIdMTaetvCDKEKaMnxHYVvDf5L9flOJJJ6Cre/7N/P7lBcIsbFBNL8OLGlWkWP0rRfnborKE6JMWHKb/AJ81NFXD9lW8Zn6SHKq5u2hWg7dRxtyvF/agDJ8R2Fbw3+ShOaQYNiOS6E3gbD269b8WfCqnC8GB7nD0mnA2DPpCLn6wkQgySmtyjEG4oViD/wBN/ktBjuCujAPpNMSY+kHRDbkZMnuVpT4Gw5Al9UmBs5kfd1dkHzwDmVRjH0qeGGpp+lrfWc0EmNVIAPqQQRpBn2LXVapbRimW4pjnOFV9Wq0MptI62q31Rtp3C5RWyrEU6ruip1xpcQx4a+YBIBDgPVzC+cXjab3TVbiXvFiX1wTbl1qUi82Xm5vw+MmTnidd/n9PR6WH8QnHj5Jjf+9Pr6v3HZRXNR5bQqadRjQxxbEmNJi7Y27lWPaQSCCCLEGxBHKF+OiTFhym/wCfNTG5TiCJFCqQefRv8l6MRqHnTO5G5TiCARQqkG4IpvMg89ltaXA+HIBLqwJAnrM3j+BUtPjPEUwKfR0xoAbcPnqiLjVvZXTeOqECWVZ5wG/EuuLpmR4YADoaRgRJY2T3m26ntaAAAIAsB6gFEp5rQIB6WmJEwXtkT67qW0yJFweaD9REQEUV2Y0QYNWmCLEa22/NUlfjbDtc5umodJIkBhBgxIOq4QaVciz7+s1/5r/9ZV9W47ranaKdPTJ06g6Ym0w6JhZjGYg1Kj6hgF7i4gbS4zbuug8UREBERAREQEXR28FYaB+094eSyfzi/dcJ4I80Ef5v4rsKnulSPm9+9YTxD8K+9OY+vFe9U81ROmTO/NBqDmuHFvSMwtaz2Rb1X2Xp8/K3ZUv83mqgYjB9jW8VvwLyORYnsKvuOQWHo+ZfvXvP81QPmTO83n1rU/MrFdpS95/wq8HBOG9dT3h5IMMKmG7Ot4rP016nIcSbtoVINxabcr810sZPh+wo+GzyU0CEHPfmLiPt0fxf8KuRwLQ+3V/FvwrVKfkeCbXGqQ5kxqa4bjcWBn8lXkyVx15rJ46Te3LVRNyjDgAdBSP/AG2eSmgRspOGxuDqOpsYahfUqPphhcwFpp6pLwJLWnQYMHcWWF4i4ixmFrvpPp0mwZaD1pYSdJlrouPZ7Ao489bzqPFK+G1I3LZKnyRwL6kDC/8AY+tufr2//GVinfKJMzib3s6p5qvwOaV6DnGm8tc760gOJg89QPMlXKnSOIHAMbPox63/AMj6u3Kx6ysqP1W7bD6u23LuXJsxzqvXaG1X6gDIGlovtyAUxjcwgQcTEWh1SI5RdB1BQ3ZXQJk0aRJvPRs8lhhxpimdUtpy3qnUHTItfrb2V43jnDwJbVnn1W/Eg+qvBGHc4nVUEkmAWACTsBp2VNV4Fr6jpfS0yYkumJtMNiYWxZnWGIB6ekJ5F7Z/9qc1wIBFwbgoOU1eHMUHEdC8wSJAMGDEjuXk44cGHU60ix+kYLjf/lrrihuyrDkyaFIk3JNNhn8kHIXxJiY5Tcx7VeUsPmOkafSdMCIc+Ii0X2haypwZhiSeuJMwHAATyAiwVHW4KxGp2ipT0ydMufMTaYbvCD5bxpXpgU3U2amdU6tWqW2M33kXXwc8ou6zq2Oa513NY9oYCbkNBdOkHbuhVVbh/Ehzh0NR0EjUGuIMGJBi4K+g/DN6tSjW1ts76QN6ws6xZa82Qe9TIw4lwxWGhxka6p1Xv1ur9b196jO4fxM2pOcOTmglrhyIPMHcKtqkSdIIE2BuQOUnmrmk3MNI0nE6YEQ58RFovtCCnq0y0lrhBBgg8iLEL4V2c9c3qvw+Gc5tnOfS1PJFiXEmS4nc+tafB8KYetTZVcHNNRoeQ0hrQXjUQ0RZomwQc9RSMwohlWowbNe5on1BxA/9KOgIiICIiDtVPYexcVXaqew9iwQ4DrdrT/zeSCu+Tf3LF+8f0lSOF/V3Kb8j4jsK3hv8kNTD86VbxmfpIOnU8nw8D6ClsP7DfV7FYLj5zWvyrVQOX0jvNav5xZj/AHT/AMVb4kG1UI5vh+3o+IzzWHOa4btcw8Ri8XcOMJn0zDX9dQT9/eg1D+NMMCR9IYMWaCPuMqhq8dV9R0spaZtLXTE2nrbwoLsqgx6JizHMOse8fQ7KkqtgkQRB2O47jtf7kF6a2Ym//FfhUX7kHF+MwZim+WySaVQamyZm27TJmxExeVW/I+I7Ct4b/JQnCLGxUbUreNWjaVbTWdxLa/8A9AhjGtwzWGm51Rjm1HEsfUnW4B4cDOt1nAgSspmeYVK9R1Sq9z3Hm46jHITYQO4Ady+xVw/ZVvGZ+koT4kxYcpvb281yuOlesQ7bJa3SZTPkjEdhW8N/kobmkGDYjkpoyfEdhW8N/koTmkGDYjkpoPxTW5TiDcUKpH8t/krrhPhUYhzH1qjKVFxIB6RjXvIkEMBm4Im42labNf6O8IGt6HEva9xga9NVpsTBNNo0C31jblzWTJxuKl+SZ7bU2z0idTLmj2EEgggixBsQRyIUwVsP2VXxW/pqPjcP0dR9MkHQ4tkbHSSJHdZSBVw/ZVvGZ+ktUTuNrkN5EmLDkN/z5q6p1MwgafSoi0CpEco7lSOiTFhym/581MblGIIkUKpB59G/yXRdjjTEs6pZTlvVOpr9Uixnrb2ur5nG2GgSKkxeGjf3lzt7CCQQQQYINiCNwR61ctyyw/4PFnvDt/8AwoOhMznDkA9PSEiYNRgP333U5rgQCLg3BF5nmuanhtv96wzf8Lqg1N/wmwuNjYL2OYYdnVNbHEt6pLKjNJi0t/w2t3IOiqG/KaDiS6jSJJkksaSSdyTG6yrOIMcABTwznMAhjnU6rnOb/Zc4gwXEQSRZZvGZviDUeXVKjCXGWBz2hpm7Q0m0bQgj5o0CtVAAAD3AAWAAcbKwpZfLQfQ8UZAuHGDbcfRbKGa9A3dTrEnc9M255m9JDlNc3bQraTdvUc6x2uAAbc0EWu2HOGktgkaXbtvsbC49gXWsj/q1D+Uz/QFisPwPWc1rtbG6gDpIcCJEwRG42W7y6gadKmwkEsY1pI2Ja0D/AOkHJ84/rFb+Y/8A1FQ1Mzj+sVv5j/8AUVDQEREBERB2BmY0YH0tLb7bfNTFxNTvljEdvW8R/mg68ovydR7Kl7jfJYr5+Vuyp/5vNW446w/2K3us+NBU1uBqxcSH0gCSQJdYE/wrPfJGI7Cr4b/JdPGd4bt6Xvt81YIOKFTRVw/ZVvGZ+kuo/JOH7Cj4bPJYyrwNXLiQ+iATYS+1/wCBBWxj+Qxccv2ptyV+3ibBCz8O7ULOmnTmRvMmZlZp/D2KBI6F5g7hpg+xVr2EEgiCDBHqIQaF/C8kkYnCgEz+02/JVT8nxAJHQ1T3hjyD3i2y/ekw3Z1vEZ+mrL0fMuXpUcus/blzQVhfhxY0q0ix+laL87dFZQnxJiw5Te3t5rbniHACz8KdQs6aNImRvMneVS18ja5znNxOEa1xJDTUggEyAQGwIHJBXfJGI7Ct4b/JQ3AgwbEckeIJG8cxsvxBNyjHuo1A5r3MHMtAfy5sJAd95WxzTMnVMOadKjiwXAkudR1h+oXElxLQSZtMbBYFFVfDW9otPwSrMRvpD6e0gkEEEWINiCORCmCrh+yreMz9JS6eQggH0rCiRMGoQRPI9XdX3y/l7eqcMCRYkUqJBi0gzcK1FljlVc3bQrQduo425Xi/tVk3hYwJxGGaeYL4I7iIsQvSvSzBznFgxQYSS0AvENJkCAYFoVZVfQBOunX1z1pqNnVz3pzvKDTs4gwVMCm6hqcwaS5tOk4OLbEgk3BImVSV3Y4ucWDFhpJLQBVEAmwgW2VI+JMSBNpuY5SeZVgMhxJv0FT3Sg+X1aEnXSr6p601WgzzmaUzKgvIkxIHIEyY7zAn8FpmcDYggHXSEiYJfI7j1d1s8PktAMaHUaJIaAT0bDJAuZI9aDmDMrrkAijVINwQxxBB57K7ocEV3Na7XTbqAOl2sESJgjTYhdEY0AAAAAWAFgAOQCh1M3w7SWurUwQYIL2ggixBug/KGV0g1oNKkSAATobcgX5Ka1oAgWAsAOSzdXjbDNcRpqmCRIDCDB3B1bKoq8eVNR002aZMTqmJtMGJhBvFGdj6QJBq0wRYgvaCCORErl2Iz3EOe53TVW6iTpD3gCTMATsFX1HlxJJJJMkm5JO5J5lBJzZwNeqQZBqOIIvPWKiIiAiIgIiICIiAiIgKd8s4nt63iP8ANQUQaj584n7NL3XfEr0cc4b7NX3W/EudIg663OsP29L32+a+vkvDm/Q0TN50MMzeZi65ArAZ3iYjp6sfxuQXVTgbEEkh1ECfW74VVOybFgkdFWMWkNdH3Kz+fWI+xR/B/wASvxxthv8AqT/CPNBzp7SCQbEbz61Ztr4OBNGtPP6VvwLeTl5ufRJN7mlN/X3rNYjgqu57nMdRDXElt3bEyNmxsgozkuI5UakcuqVFo4Z73im1rnPJgNAkk+qPWpLslxIMdBWPspv8ldcI51Rwzhro0xUDv2r2PquF9gA4dGR6wCSq8t7UpM1jcoXtNY3EbUuNyXEURqq0KtNvrcxzR+JCNybEESKNSD/hK6jn/EdRlHXVFPo3WFEsnpbbPPXGkjrD6psJPJcxxGWV3uc9uGqtDiXANpugBxkAW2uqOEz5MsTN669HKWvPnrp6dJhW9V9GtqFnfSNFxY20Wuqt5EmLCbTey0lPgjEkAzTEiYJcCJ5Ead1qm08vAAd6JIsf2W43WtYwLcpxUSKVaP4XK1ZwRiSAdVISJgl8ifX1d1oncZYVpLeva1mgi1rX2VFW45ranaWUtMnTLXTE2nrbwg12FyWgGMDqNEuDQCdDTJAgmSL3Xqc2w4t01IRaNbREcolczq8QYkuJ6aoJJMBzgBJmAJsFXPcSSSZJuT65QdFqcbYYEiKhgkSA0gwYkHVcKjrcc19TtDaemTplrpibTDt4WURBY1s9xLnOd01USSYa94AkzAE2CgVHlxJcSSTJJuSTuSeZXyiAiIgIiICIiAiIgIiICIiAiIgIiICIiAiIgIiICmDNK4/51X33eahog1I46xH2KP4P+JWdPi/CAh3QODt5DKYM+sGZWMy7CdLUbTDmM1GNTzpaLczyC2dD+jsVC9tHFB5a0EP6P6JzjI0Co15uCL2tIVlMN8nlhdjwZMnkh7P45w7gQ6nVIO4IYQfuLlUVOOawJ0U6WmerLXTHKYdEwqbAZM+rifRmloeXOZJnTLZm4Ex1fUtQP6PZrPoNxE1mUxUvS0sOqwGsPLt+elKYL2j3Ydpgy5OsRv4MpWzmu5zndLUEkmA9wAkzAE2CgucSZNyeak1sHorOpPe1ul5YXnUWgtJBNgXRI9S0+X8GUq7Kj6OKJaxurpX0HUqRN5b0jnSIi502BSuK1p1CNMN7zqvyY5FY5blramJFB1VjGlxaatnNGmesJIkGPWN1pMRwMwaujxDq4a3Uehp0ahjuZ04cT9yVw3tG4h2mDJeN1hikXpiael7m9bqkjrDQ6xjrNk6T6xJhearUiIiAiIgIiICIiAiIgIiICIiAiIgIiICIiAiIgIiILvLeGqleg6syrQhglzHP0ubcgTI0tmDBJCk0uC8R1+kfQo6AHE1KrdnGAepqgSNzCp8tzSth3aqNRzCd4NjExqabO3O4UzMuJ8XXboq1nFvMANYD7dAEjuKy2rxHN7sxru1Vtw/L70Tvs9cJww+pSfVZWwxDJ1N6SHAB2kEyNIBiQSRIIXtQ4NrkuD30KWhoeS+q0w07HqaiB3mAqjLM0rYd2qjUcw84uD7Wmzt+YU3MeKcXXZoqViWncANZPcdAEjuNktXiObVZjXcrbh+XdonfZLyHIahacQx+EqClJdSqOkQJHWaRp0mJBJAWtr4jMa7XU67cHTYxupwdVqMBY4EdYUahlkA/WsudZbmlag7VRqOYecGxjbU02dudwpuYcU4ys3RUrOLTuGhtOQREHQBI7jZT5uLrMxS0cs/z91mLPipTXXf5RrUp2UZPWGrFYevhmupFx0h4lo1Fkw8aQ08i47ELS0MXmJfUeTgqNXohqqufLtH9l0Nc5oHOS2Lrn+WZnWw7tVGo5h5xsfa02cL8wpuYcU4uszRUrOLTuAGsnuOgCR3Gyc/F1nVLRruYs+KlfjE/p4fb9kV2Oq0sS6q2oDVbUc7pGw4F0mXCRBBknbmr4/0gYrU54bRbUcwMNQNdMNkixcWyC4nbmski1UyXrHSWaua9fLOnuMW7pDVOkvJLjqa14JO8tcC07+pXuF4xq0i51Gjh6T3N0F9OmWmBedM6Jm/1Vm0SuS1fCUa5b18JemJruqPc95lziXONhJcZJgW3K80RQQEREBERAREQEREBERAREQf/2Q=="/>
          <p:cNvSpPr>
            <a:spLocks noChangeAspect="1" noChangeArrowheads="1"/>
          </p:cNvSpPr>
          <p:nvPr/>
        </p:nvSpPr>
        <p:spPr bwMode="auto">
          <a:xfrm>
            <a:off x="176213" y="-1766888"/>
            <a:ext cx="6096000" cy="368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eaLnBrk="1" hangingPunct="1">
              <a:spcBef>
                <a:spcPct val="0"/>
              </a:spcBef>
              <a:buFontTx/>
              <a:buNone/>
            </a:pPr>
            <a:endParaRPr lang="en-US" altLang="en-US"/>
          </a:p>
        </p:txBody>
      </p:sp>
      <p:sp>
        <p:nvSpPr>
          <p:cNvPr id="3" name="Footer Placeholder 2">
            <a:extLst>
              <a:ext uri="{FF2B5EF4-FFF2-40B4-BE49-F238E27FC236}">
                <a16:creationId xmlns:a16="http://schemas.microsoft.com/office/drawing/2014/main" id="{F6A5098B-C674-4AE4-8D0F-83814440F60B}"/>
              </a:ext>
            </a:extLst>
          </p:cNvPr>
          <p:cNvSpPr>
            <a:spLocks noGrp="1"/>
          </p:cNvSpPr>
          <p:nvPr>
            <p:ph type="ftr" sz="quarter" idx="11"/>
          </p:nvPr>
        </p:nvSpPr>
        <p:spPr>
          <a:xfrm>
            <a:off x="3143250" y="640080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DD9564EF-E97A-411C-964E-F09B46DA418B}"/>
              </a:ext>
            </a:extLst>
          </p:cNvPr>
          <p:cNvSpPr>
            <a:spLocks noGrp="1"/>
          </p:cNvSpPr>
          <p:nvPr>
            <p:ph type="sldNum" sz="quarter" idx="12"/>
          </p:nvPr>
        </p:nvSpPr>
        <p:spPr/>
        <p:txBody>
          <a:bodyPr/>
          <a:lstStyle/>
          <a:p>
            <a:pPr>
              <a:defRPr/>
            </a:pPr>
            <a:fld id="{AF15303D-36A2-45CC-B7D7-8289935320F0}" type="slidenum">
              <a:rPr lang="en-US" altLang="en-US" sz="800" b="1" smtClean="0"/>
              <a:pPr>
                <a:defRPr/>
              </a:pPr>
              <a:t>43</a:t>
            </a:fld>
            <a:endParaRPr lang="en-US" altLang="en-US" sz="800" b="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Dark Chambers</a:t>
            </a:r>
          </a:p>
        </p:txBody>
      </p:sp>
      <p:sp>
        <p:nvSpPr>
          <p:cNvPr id="95235" name="Content Placeholder 2"/>
          <p:cNvSpPr txBox="1">
            <a:spLocks/>
          </p:cNvSpPr>
          <p:nvPr/>
        </p:nvSpPr>
        <p:spPr bwMode="auto">
          <a:xfrm>
            <a:off x="457200" y="3529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ea typeface="MS PGothic" panose="020B0600070205080204" pitchFamily="34" charset="-128"/>
            </a:endParaRPr>
          </a:p>
          <a:p>
            <a:pPr>
              <a:buFont typeface="Arial" panose="020B0604020202020204" pitchFamily="34" charset="0"/>
              <a:buNone/>
            </a:pPr>
            <a:r>
              <a:rPr lang="en-US" altLang="en-US" sz="1600"/>
              <a:t>-</a:t>
            </a:r>
            <a:r>
              <a:rPr lang="en-US" altLang="en-US" sz="1600" b="1" i="1"/>
              <a:t>Dark Chambers </a:t>
            </a:r>
            <a:r>
              <a:rPr lang="en-US" altLang="en-US" sz="1600"/>
              <a:t>is a spiritual successor to the arcade classic </a:t>
            </a:r>
            <a:r>
              <a:rPr lang="en-US" altLang="en-US" sz="1600" i="1"/>
              <a:t>Gauntlet</a:t>
            </a:r>
          </a:p>
          <a:p>
            <a:pPr>
              <a:buFont typeface="Arial" panose="020B0604020202020204" pitchFamily="34" charset="0"/>
              <a:buNone/>
            </a:pPr>
            <a:r>
              <a:rPr lang="en-US" altLang="en-US" sz="1600"/>
              <a:t>-Players must work their way through twisty mazes, shooting (throwing daggers) at monsters and their generators, while trying to collect treasures and food.</a:t>
            </a:r>
          </a:p>
          <a:p>
            <a:pPr>
              <a:buFont typeface="Arial" panose="020B0604020202020204" pitchFamily="34" charset="0"/>
              <a:buNone/>
            </a:pPr>
            <a:r>
              <a:rPr lang="en-US" altLang="en-US" sz="1600"/>
              <a:t>-</a:t>
            </a:r>
            <a:r>
              <a:rPr lang="en-US" altLang="en-US" sz="1600" b="1" i="1"/>
              <a:t>Dark Chambers </a:t>
            </a:r>
            <a:r>
              <a:rPr lang="en-US" altLang="en-US" sz="1600"/>
              <a:t>brought the Atari 2600 into the modern age with level intermission titles, simultaneous two player action, a detailed title screen, large open levels, and other features not often seen in 2600 games.</a:t>
            </a:r>
          </a:p>
          <a:p>
            <a:pPr>
              <a:buFont typeface="Arial" panose="020B0604020202020204" pitchFamily="34" charset="0"/>
              <a:buNone/>
            </a:pPr>
            <a:r>
              <a:rPr lang="en-US" altLang="en-US" sz="1600"/>
              <a:t>-Gameplay Video: </a:t>
            </a:r>
            <a:r>
              <a:rPr lang="en-US" altLang="en-US" sz="1600">
                <a:hlinkClick r:id="rId2"/>
              </a:rPr>
              <a:t>https://www.youtube.com/watch?v=5ht1SeYfjoI </a:t>
            </a:r>
            <a:endParaRPr lang="en-US" altLang="en-US" sz="1600"/>
          </a:p>
          <a:p>
            <a:pPr>
              <a:buFont typeface="Arial" panose="020B0604020202020204" pitchFamily="34" charset="0"/>
              <a:buNone/>
            </a:pPr>
            <a:endParaRPr lang="en-US" altLang="en-US" sz="1600"/>
          </a:p>
          <a:p>
            <a:pPr>
              <a:buFont typeface="Arial" panose="020B0604020202020204" pitchFamily="34" charset="0"/>
              <a:buNone/>
            </a:pPr>
            <a:endParaRPr lang="en-US" altLang="en-US" sz="1600"/>
          </a:p>
        </p:txBody>
      </p:sp>
      <p:pic>
        <p:nvPicPr>
          <p:cNvPr id="95236" name="Picture 6" descr="http://www.atariprotos.com/2600/software/darkchambers/dar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77900"/>
            <a:ext cx="30480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8" descr="http://www.atarimania.com/2600/boxes/hi_res/dark_chambers_red_pal_cart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847725"/>
            <a:ext cx="211455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12" descr="http://coolrom.com/screenshots/atari2600/Dark%20Chambers%2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8350" y="971550"/>
            <a:ext cx="29146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77F25FD6-283E-4FD2-8624-C6A502CDF156}"/>
              </a:ext>
            </a:extLst>
          </p:cNvPr>
          <p:cNvSpPr>
            <a:spLocks noGrp="1"/>
          </p:cNvSpPr>
          <p:nvPr>
            <p:ph type="ftr" sz="quarter" idx="11"/>
          </p:nvPr>
        </p:nvSpPr>
        <p:spPr>
          <a:xfrm>
            <a:off x="31242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B5F1D403-DF7C-4A03-B74F-05F00475EACB}"/>
              </a:ext>
            </a:extLst>
          </p:cNvPr>
          <p:cNvSpPr>
            <a:spLocks noGrp="1"/>
          </p:cNvSpPr>
          <p:nvPr>
            <p:ph type="sldNum" sz="quarter" idx="12"/>
          </p:nvPr>
        </p:nvSpPr>
        <p:spPr/>
        <p:txBody>
          <a:bodyPr/>
          <a:lstStyle/>
          <a:p>
            <a:pPr>
              <a:defRPr/>
            </a:pPr>
            <a:fld id="{AF15303D-36A2-45CC-B7D7-8289935320F0}" type="slidenum">
              <a:rPr lang="en-US" altLang="en-US" sz="800" b="1" smtClean="0"/>
              <a:pPr>
                <a:defRPr/>
              </a:pPr>
              <a:t>44</a:t>
            </a:fld>
            <a:endParaRPr lang="en-US" altLang="en-US" sz="800"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Demons to Diamonds</a:t>
            </a:r>
          </a:p>
        </p:txBody>
      </p:sp>
      <p:sp>
        <p:nvSpPr>
          <p:cNvPr id="96259" name="Content Placeholder 2"/>
          <p:cNvSpPr txBox="1">
            <a:spLocks/>
          </p:cNvSpPr>
          <p:nvPr/>
        </p:nvSpPr>
        <p:spPr bwMode="auto">
          <a:xfrm>
            <a:off x="457200" y="3529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solidFill>
                <a:srgbClr val="000000"/>
              </a:solidFill>
              <a:ea typeface="MS PGothic" panose="020B0600070205080204" pitchFamily="34" charset="-128"/>
            </a:endParaRPr>
          </a:p>
          <a:p>
            <a:pPr>
              <a:buFont typeface="Arial" panose="020B0604020202020204" pitchFamily="34" charset="0"/>
              <a:buNone/>
            </a:pPr>
            <a:r>
              <a:rPr lang="en-US" altLang="en-US" sz="1600">
                <a:solidFill>
                  <a:srgbClr val="000000"/>
                </a:solidFill>
              </a:rPr>
              <a:t>-</a:t>
            </a:r>
            <a:r>
              <a:rPr lang="en-US" altLang="en-US" sz="1600" b="1" i="1">
                <a:solidFill>
                  <a:srgbClr val="000000"/>
                </a:solidFill>
              </a:rPr>
              <a:t>Demons To Diamonds </a:t>
            </a:r>
            <a:r>
              <a:rPr lang="en-US" altLang="en-US" sz="1600">
                <a:solidFill>
                  <a:srgbClr val="000000"/>
                </a:solidFill>
              </a:rPr>
              <a:t>is an action game developed by Atari for the Atari 2600, wherein 1-2 players control a cannon at the bottom of the screen, firing vertical lasers at demons that move horizontally across it.</a:t>
            </a:r>
          </a:p>
          <a:p>
            <a:pPr>
              <a:buFont typeface="Arial" panose="020B0604020202020204" pitchFamily="34" charset="0"/>
              <a:buNone/>
            </a:pPr>
            <a:r>
              <a:rPr lang="en-US" altLang="en-US" sz="1600">
                <a:solidFill>
                  <a:srgbClr val="000000"/>
                </a:solidFill>
              </a:rPr>
              <a:t>-The player must shoot demons that match the color of the cannon. Doing so turns those demons into diamonds, which quickly fly across the screen and can be collected for high scores. Shooting a wrong-colored demon turns it into a skull, who can then fire back at the player with its own laser beam.</a:t>
            </a:r>
          </a:p>
          <a:p>
            <a:pPr>
              <a:buFont typeface="Arial" panose="020B0604020202020204" pitchFamily="34" charset="0"/>
              <a:buNone/>
            </a:pPr>
            <a:r>
              <a:rPr lang="en-US" altLang="en-US" sz="1600">
                <a:solidFill>
                  <a:srgbClr val="000000"/>
                </a:solidFill>
              </a:rPr>
              <a:t>-The player can control the distance of the laser shot by releasing the controller button at the desire height.</a:t>
            </a:r>
          </a:p>
          <a:p>
            <a:pPr>
              <a:buFont typeface="Arial" panose="020B0604020202020204" pitchFamily="34" charset="0"/>
              <a:buNone/>
            </a:pPr>
            <a:r>
              <a:rPr lang="en-US" altLang="en-US" sz="1600">
                <a:solidFill>
                  <a:srgbClr val="000000"/>
                </a:solidFill>
              </a:rPr>
              <a:t>-Gameplay Video: </a:t>
            </a:r>
            <a:r>
              <a:rPr lang="en-US" altLang="en-US" sz="1600">
                <a:solidFill>
                  <a:srgbClr val="000000"/>
                </a:solidFill>
                <a:hlinkClick r:id="rId2"/>
              </a:rPr>
              <a:t>https://www.youtube.com/watch?v=oGxzjCsMCqc</a:t>
            </a:r>
            <a:endParaRPr lang="en-US" altLang="en-US" sz="1600">
              <a:solidFill>
                <a:srgbClr val="000000"/>
              </a:solidFill>
            </a:endParaRPr>
          </a:p>
          <a:p>
            <a:pPr>
              <a:buFont typeface="Arial" panose="020B0604020202020204" pitchFamily="34" charset="0"/>
              <a:buNone/>
            </a:pPr>
            <a:endParaRPr lang="en-US" altLang="en-US" sz="1600">
              <a:solidFill>
                <a:srgbClr val="000000"/>
              </a:solidFill>
            </a:endParaRPr>
          </a:p>
        </p:txBody>
      </p:sp>
      <p:pic>
        <p:nvPicPr>
          <p:cNvPr id="9626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909638"/>
            <a:ext cx="1905000"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089025"/>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143000"/>
            <a:ext cx="3214688"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3D22B954-0811-41AC-B2DC-4FA0BC6C56F1}"/>
              </a:ext>
            </a:extLst>
          </p:cNvPr>
          <p:cNvSpPr>
            <a:spLocks noGrp="1"/>
          </p:cNvSpPr>
          <p:nvPr>
            <p:ph type="ftr" sz="quarter" idx="11"/>
          </p:nvPr>
        </p:nvSpPr>
        <p:spPr>
          <a:xfrm>
            <a:off x="3429000" y="647700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B55232B5-BF4E-4F91-940D-9790F45C4EED}"/>
              </a:ext>
            </a:extLst>
          </p:cNvPr>
          <p:cNvSpPr>
            <a:spLocks noGrp="1"/>
          </p:cNvSpPr>
          <p:nvPr>
            <p:ph type="sldNum" sz="quarter" idx="12"/>
          </p:nvPr>
        </p:nvSpPr>
        <p:spPr/>
        <p:txBody>
          <a:bodyPr/>
          <a:lstStyle/>
          <a:p>
            <a:pPr>
              <a:defRPr/>
            </a:pPr>
            <a:fld id="{AF15303D-36A2-45CC-B7D7-8289935320F0}" type="slidenum">
              <a:rPr lang="en-US" altLang="en-US" sz="800" b="1" smtClean="0"/>
              <a:pPr>
                <a:defRPr/>
              </a:pPr>
              <a:t>45</a:t>
            </a:fld>
            <a:endParaRPr lang="en-US" altLang="en-US" sz="800"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Desert Falcon</a:t>
            </a:r>
          </a:p>
        </p:txBody>
      </p:sp>
      <p:sp>
        <p:nvSpPr>
          <p:cNvPr id="97283" name="Content Placeholder 2"/>
          <p:cNvSpPr>
            <a:spLocks noGrp="1"/>
          </p:cNvSpPr>
          <p:nvPr>
            <p:ph idx="1"/>
          </p:nvPr>
        </p:nvSpPr>
        <p:spPr>
          <a:xfrm>
            <a:off x="471488" y="3536950"/>
            <a:ext cx="8229600" cy="5257800"/>
          </a:xfrm>
        </p:spPr>
        <p:txBody>
          <a:bodyPr/>
          <a:lstStyle/>
          <a:p>
            <a:pPr marL="0" indent="0">
              <a:buFont typeface="Arial" panose="020B0604020202020204" pitchFamily="34" charset="0"/>
              <a:buNone/>
            </a:pPr>
            <a:r>
              <a:rPr lang="en-US" altLang="en-US"/>
              <a:t>-</a:t>
            </a:r>
            <a:r>
              <a:rPr lang="en-US" altLang="en-US" b="1" i="1"/>
              <a:t>Desert Falcon </a:t>
            </a:r>
            <a:r>
              <a:rPr lang="en-US" altLang="en-US"/>
              <a:t>is an isometric shooter where one to two players takes control of flying falcon in an Egyptian-themed setting. </a:t>
            </a:r>
          </a:p>
          <a:p>
            <a:pPr marL="0" indent="0">
              <a:buFont typeface="Arial" panose="020B0604020202020204" pitchFamily="34" charset="0"/>
              <a:buNone/>
            </a:pPr>
            <a:r>
              <a:rPr lang="en-US" altLang="en-US"/>
              <a:t>-Gameplay is most similar to games like </a:t>
            </a:r>
            <a:r>
              <a:rPr lang="en-US" altLang="en-US" b="1" i="1"/>
              <a:t>Zaxxon,</a:t>
            </a:r>
            <a:r>
              <a:rPr lang="en-US" altLang="en-US"/>
              <a:t> but in </a:t>
            </a:r>
            <a:r>
              <a:rPr lang="en-US" altLang="en-US" b="1" i="1"/>
              <a:t>Desert Falcon </a:t>
            </a:r>
            <a:r>
              <a:rPr lang="en-US" altLang="en-US"/>
              <a:t>players can land and move on the ground. A variety of enemies attack the player either via land, air or sea. Power ups could be earned by running over the right combination of items on the ground. </a:t>
            </a:r>
          </a:p>
          <a:p>
            <a:pPr marL="0" indent="0">
              <a:buFont typeface="Arial" panose="020B0604020202020204" pitchFamily="34" charset="0"/>
              <a:buNone/>
            </a:pPr>
            <a:r>
              <a:rPr lang="en-US" altLang="en-US"/>
              <a:t>-Originally released on the Atari 7800 in 1987 Desert Falcon was also released on the 2600 and Atari home computers. </a:t>
            </a:r>
          </a:p>
          <a:p>
            <a:pPr marL="0" indent="0">
              <a:buFont typeface="Arial" panose="020B0604020202020204" pitchFamily="34" charset="0"/>
              <a:buNone/>
            </a:pPr>
            <a:r>
              <a:rPr lang="en-US" altLang="en-US"/>
              <a:t>-Gameplay Video: </a:t>
            </a:r>
            <a:r>
              <a:rPr lang="en-US" altLang="en-US">
                <a:hlinkClick r:id="rId2"/>
              </a:rPr>
              <a:t>https://www.youtube.com/watch?v=UYEcJt9Auc8</a:t>
            </a:r>
            <a:endParaRPr lang="en-US" altLang="en-US"/>
          </a:p>
        </p:txBody>
      </p:sp>
      <p:pic>
        <p:nvPicPr>
          <p:cNvPr id="9728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14400"/>
            <a:ext cx="1843088"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24288" y="914400"/>
            <a:ext cx="3906837"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2BB39A50-62B1-4948-9F78-EE879781D9A8}"/>
              </a:ext>
            </a:extLst>
          </p:cNvPr>
          <p:cNvSpPr>
            <a:spLocks noGrp="1"/>
          </p:cNvSpPr>
          <p:nvPr>
            <p:ph type="ftr" sz="quarter" idx="11"/>
          </p:nvPr>
        </p:nvSpPr>
        <p:spPr>
          <a:xfrm>
            <a:off x="3429000" y="6356350"/>
            <a:ext cx="25146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7E916D33-CB67-4179-A4E7-0AE5A6E33BD1}"/>
              </a:ext>
            </a:extLst>
          </p:cNvPr>
          <p:cNvSpPr>
            <a:spLocks noGrp="1"/>
          </p:cNvSpPr>
          <p:nvPr>
            <p:ph type="sldNum" sz="quarter" idx="12"/>
          </p:nvPr>
        </p:nvSpPr>
        <p:spPr/>
        <p:txBody>
          <a:bodyPr/>
          <a:lstStyle/>
          <a:p>
            <a:pPr>
              <a:defRPr/>
            </a:pPr>
            <a:fld id="{AF15303D-36A2-45CC-B7D7-8289935320F0}" type="slidenum">
              <a:rPr lang="en-US" altLang="en-US" sz="800" b="1" smtClean="0"/>
              <a:pPr>
                <a:defRPr/>
              </a:pPr>
              <a:t>46</a:t>
            </a:fld>
            <a:endParaRPr lang="en-US" altLang="en-US" sz="800" b="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Dodge ‘</a:t>
            </a:r>
            <a:r>
              <a:rPr lang="en-US" altLang="en-US" dirty="0" err="1"/>
              <a:t>Em</a:t>
            </a:r>
            <a:endParaRPr lang="en-US" altLang="en-US" dirty="0"/>
          </a:p>
        </p:txBody>
      </p:sp>
      <p:sp>
        <p:nvSpPr>
          <p:cNvPr id="98307" name="Content Placeholder 2"/>
          <p:cNvSpPr txBox="1">
            <a:spLocks/>
          </p:cNvSpPr>
          <p:nvPr/>
        </p:nvSpPr>
        <p:spPr bwMode="auto">
          <a:xfrm>
            <a:off x="457200" y="3529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ea typeface="MS PGothic" panose="020B0600070205080204" pitchFamily="34" charset="-128"/>
            </a:endParaRPr>
          </a:p>
          <a:p>
            <a:pPr>
              <a:buFont typeface="Arial" panose="020B0604020202020204" pitchFamily="34" charset="0"/>
              <a:buNone/>
            </a:pPr>
            <a:r>
              <a:rPr lang="en-US" altLang="en-US" sz="1600"/>
              <a:t>-</a:t>
            </a:r>
            <a:r>
              <a:rPr lang="en-US" altLang="en-US" sz="1600" b="1" i="1"/>
              <a:t>Dodge ‘Em </a:t>
            </a:r>
            <a:r>
              <a:rPr lang="en-US" altLang="en-US" sz="1600"/>
              <a:t>is a driving game based on a single screen of four concentric roadways, where the player controls one car and has to drive counter-clockwise, avoiding computer-controlled cars whose sole aim is to produce a head-on collision.</a:t>
            </a:r>
          </a:p>
          <a:p>
            <a:pPr>
              <a:buFont typeface="Arial" panose="020B0604020202020204" pitchFamily="34" charset="0"/>
              <a:buNone/>
            </a:pPr>
            <a:r>
              <a:rPr lang="en-US" altLang="en-US" sz="1600"/>
              <a:t>-Each roadway of the maze has four gaps in it the player can use the gaps to change lanes in order to pick up other dots or to avoid the computer-controlled cars.</a:t>
            </a:r>
          </a:p>
          <a:p>
            <a:pPr>
              <a:buFont typeface="Arial" panose="020B0604020202020204" pitchFamily="34" charset="0"/>
              <a:buNone/>
            </a:pPr>
            <a:r>
              <a:rPr lang="en-US" altLang="en-US" sz="1600"/>
              <a:t>-This game mechanic spawned a number of imitators, including Sega’s </a:t>
            </a:r>
            <a:r>
              <a:rPr lang="en-US" altLang="en-US" sz="1600" b="1" i="1"/>
              <a:t>Head On</a:t>
            </a:r>
            <a:r>
              <a:rPr lang="en-US" altLang="en-US" sz="1600"/>
              <a:t>.</a:t>
            </a:r>
          </a:p>
          <a:p>
            <a:pPr>
              <a:buFont typeface="Arial" panose="020B0604020202020204" pitchFamily="34" charset="0"/>
              <a:buNone/>
            </a:pPr>
            <a:r>
              <a:rPr lang="en-US" altLang="en-US" sz="1600"/>
              <a:t>-Gameplay Video: </a:t>
            </a:r>
            <a:r>
              <a:rPr lang="en-US" altLang="en-US" sz="1600">
                <a:hlinkClick r:id="rId2"/>
              </a:rPr>
              <a:t>https://www.youtube.com/watch?v=d1edvROHa8k</a:t>
            </a:r>
            <a:endParaRPr lang="en-US" altLang="en-US" sz="1600"/>
          </a:p>
          <a:p>
            <a:pPr>
              <a:buFont typeface="Arial" panose="020B0604020202020204" pitchFamily="34" charset="0"/>
              <a:buNone/>
            </a:pPr>
            <a:endParaRPr lang="en-US" altLang="en-US" sz="1600"/>
          </a:p>
        </p:txBody>
      </p:sp>
      <p:pic>
        <p:nvPicPr>
          <p:cNvPr id="98308" name="Picture 12" descr="http://www.videogameobsession.com/videogame/atari2600/2600-DodgeEm-v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960438"/>
            <a:ext cx="19812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14" descr="http://www.atarimania.com/2600/screens/dodge_em_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75" y="1530350"/>
            <a:ext cx="3048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16" descr="http://www.atari2600.com/images/dodge_em_cart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54812">
            <a:off x="5562600" y="1646238"/>
            <a:ext cx="31242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70E27A83-AD03-4B68-9939-49349A9B9029}"/>
              </a:ext>
            </a:extLst>
          </p:cNvPr>
          <p:cNvSpPr>
            <a:spLocks noGrp="1"/>
          </p:cNvSpPr>
          <p:nvPr>
            <p:ph type="ftr" sz="quarter" idx="11"/>
          </p:nvPr>
        </p:nvSpPr>
        <p:spPr>
          <a:xfrm>
            <a:off x="33528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38DC5890-9CBF-4472-B676-875A5EBE4456}"/>
              </a:ext>
            </a:extLst>
          </p:cNvPr>
          <p:cNvSpPr>
            <a:spLocks noGrp="1"/>
          </p:cNvSpPr>
          <p:nvPr>
            <p:ph type="sldNum" sz="quarter" idx="12"/>
          </p:nvPr>
        </p:nvSpPr>
        <p:spPr/>
        <p:txBody>
          <a:bodyPr/>
          <a:lstStyle/>
          <a:p>
            <a:pPr>
              <a:defRPr/>
            </a:pPr>
            <a:fld id="{AF15303D-36A2-45CC-B7D7-8289935320F0}" type="slidenum">
              <a:rPr lang="en-US" altLang="en-US" sz="800" b="1" smtClean="0"/>
              <a:pPr>
                <a:defRPr/>
              </a:pPr>
              <a:t>47</a:t>
            </a:fld>
            <a:endParaRPr lang="en-US" altLang="en-US" sz="800" b="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Dr. Pong</a:t>
            </a:r>
          </a:p>
        </p:txBody>
      </p:sp>
      <p:sp>
        <p:nvSpPr>
          <p:cNvPr id="99331" name="Content Placeholder 7"/>
          <p:cNvSpPr>
            <a:spLocks noGrp="1"/>
          </p:cNvSpPr>
          <p:nvPr>
            <p:ph idx="1"/>
          </p:nvPr>
        </p:nvSpPr>
        <p:spPr>
          <a:xfrm>
            <a:off x="457200" y="4495800"/>
            <a:ext cx="8229600" cy="5257800"/>
          </a:xfrm>
        </p:spPr>
        <p:txBody>
          <a:bodyPr/>
          <a:lstStyle/>
          <a:p>
            <a:pPr marL="0" indent="0">
              <a:buFont typeface="Arial" panose="020B0604020202020204" pitchFamily="34" charset="0"/>
              <a:buNone/>
            </a:pPr>
            <a:r>
              <a:rPr lang="en-US" altLang="en-US"/>
              <a:t>-</a:t>
            </a:r>
            <a:r>
              <a:rPr lang="en-US" altLang="en-US" b="1" i="1"/>
              <a:t>Dr. Pong</a:t>
            </a:r>
            <a:r>
              <a:rPr lang="en-US" altLang="en-US"/>
              <a:t>, also referred to as Puppy Pong was a version of </a:t>
            </a:r>
            <a:r>
              <a:rPr lang="en-US" altLang="en-US" b="1" i="1"/>
              <a:t>Pong</a:t>
            </a:r>
            <a:r>
              <a:rPr lang="en-US" altLang="en-US"/>
              <a:t> designed to be used outside of arcades.</a:t>
            </a:r>
          </a:p>
          <a:p>
            <a:pPr marL="0" indent="0">
              <a:buFont typeface="Arial" panose="020B0604020202020204" pitchFamily="34" charset="0"/>
              <a:buNone/>
            </a:pPr>
            <a:r>
              <a:rPr lang="en-US" altLang="en-US"/>
              <a:t>-</a:t>
            </a:r>
            <a:r>
              <a:rPr lang="en-US" altLang="en-US" b="1" i="1"/>
              <a:t>Dr. Pong </a:t>
            </a:r>
            <a:r>
              <a:rPr lang="en-US" altLang="en-US"/>
              <a:t>was intended to be used as a form of entertainment / distraction in pediatric wings and children’s hospitals.</a:t>
            </a:r>
          </a:p>
          <a:p>
            <a:pPr marL="0" indent="0">
              <a:buFont typeface="Arial" panose="020B0604020202020204" pitchFamily="34" charset="0"/>
              <a:buNone/>
            </a:pPr>
            <a:r>
              <a:rPr lang="en-US" altLang="en-US"/>
              <a:t>-Gameplay Video: https://www.youtube.com/watch?v=x-zh1subupA</a:t>
            </a:r>
          </a:p>
        </p:txBody>
      </p:sp>
      <p:pic>
        <p:nvPicPr>
          <p:cNvPr id="99332" name="Picture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219200"/>
            <a:ext cx="3201988"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63600"/>
            <a:ext cx="32131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264A71DD-E80A-4548-A142-54783FBBB49F}"/>
              </a:ext>
            </a:extLst>
          </p:cNvPr>
          <p:cNvSpPr>
            <a:spLocks noGrp="1"/>
          </p:cNvSpPr>
          <p:nvPr>
            <p:ph type="ftr" sz="quarter" idx="11"/>
          </p:nvPr>
        </p:nvSpPr>
        <p:spPr>
          <a:xfrm>
            <a:off x="3124200" y="6356350"/>
            <a:ext cx="25146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7329F38F-3F5C-4007-ACD5-D2026B04F132}"/>
              </a:ext>
            </a:extLst>
          </p:cNvPr>
          <p:cNvSpPr>
            <a:spLocks noGrp="1"/>
          </p:cNvSpPr>
          <p:nvPr>
            <p:ph type="sldNum" sz="quarter" idx="12"/>
          </p:nvPr>
        </p:nvSpPr>
        <p:spPr/>
        <p:txBody>
          <a:bodyPr/>
          <a:lstStyle/>
          <a:p>
            <a:pPr>
              <a:defRPr/>
            </a:pPr>
            <a:fld id="{AF15303D-36A2-45CC-B7D7-8289935320F0}" type="slidenum">
              <a:rPr lang="en-US" altLang="en-US" sz="800" b="1" smtClean="0"/>
              <a:pPr>
                <a:defRPr/>
              </a:pPr>
              <a:t>48</a:t>
            </a:fld>
            <a:endParaRPr lang="en-US" altLang="en-US" sz="800"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Fatal Run</a:t>
            </a:r>
          </a:p>
        </p:txBody>
      </p:sp>
      <p:pic>
        <p:nvPicPr>
          <p:cNvPr id="100355" name="Picture 2" descr="http://www.atariprotos.com/2600/software/fatalrun/Fatal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1338" y="990600"/>
            <a:ext cx="3057525"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4" descr="http://www.atariprotos.com/2600/software/fatalrun/Fatal_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90600"/>
            <a:ext cx="3057525"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6" descr="http://www.atariprotos.com/2600/software/fatalrun/Fatal_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288" y="990600"/>
            <a:ext cx="3059112"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Content Placeholder 2"/>
          <p:cNvSpPr txBox="1">
            <a:spLocks/>
          </p:cNvSpPr>
          <p:nvPr/>
        </p:nvSpPr>
        <p:spPr bwMode="auto">
          <a:xfrm>
            <a:off x="457200" y="3529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ea typeface="MS PGothic" panose="020B0600070205080204" pitchFamily="34" charset="-128"/>
            </a:endParaRPr>
          </a:p>
          <a:p>
            <a:pPr>
              <a:buFont typeface="Arial" panose="020B0604020202020204" pitchFamily="34" charset="0"/>
              <a:buNone/>
            </a:pPr>
            <a:r>
              <a:rPr lang="en-US" altLang="en-US" sz="1600"/>
              <a:t>-The year is 2089.  A collision with a comet has left the earth reeling from radiation poisoning.  There's little hope for humanity's survival and it's up to you to help the few remaining people survive. You must leave the protective fortress of Albagon and deliver the newly-developed radiation vaccine to the survivors. However, your journey will not be an easy one - nefarious henchmen are waiting to knock you off and steal the vaccine to ensure that they will survive to rule the planet.  Every driver on the road is out to get you, your only hope is to get them first.</a:t>
            </a:r>
          </a:p>
          <a:p>
            <a:pPr>
              <a:buFont typeface="Arial" panose="020B0604020202020204" pitchFamily="34" charset="0"/>
              <a:buNone/>
            </a:pPr>
            <a:r>
              <a:rPr lang="en-US" altLang="en-US" sz="1600"/>
              <a:t>-Fatal Run holds a special place in Atari history as the only 32k game to be released for the 2600 (for comparison, the first 2600 games were only 2k).</a:t>
            </a:r>
          </a:p>
        </p:txBody>
      </p:sp>
      <p:sp>
        <p:nvSpPr>
          <p:cNvPr id="3" name="Footer Placeholder 2">
            <a:extLst>
              <a:ext uri="{FF2B5EF4-FFF2-40B4-BE49-F238E27FC236}">
                <a16:creationId xmlns:a16="http://schemas.microsoft.com/office/drawing/2014/main" id="{BBC587C8-F110-4942-A3CA-117B15825EFB}"/>
              </a:ext>
            </a:extLst>
          </p:cNvPr>
          <p:cNvSpPr>
            <a:spLocks noGrp="1"/>
          </p:cNvSpPr>
          <p:nvPr>
            <p:ph type="ftr" sz="quarter" idx="11"/>
          </p:nvPr>
        </p:nvSpPr>
        <p:spPr>
          <a:xfrm>
            <a:off x="31242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6BE33CB9-3AAB-4A62-94F5-E3876BDFEF78}"/>
              </a:ext>
            </a:extLst>
          </p:cNvPr>
          <p:cNvSpPr>
            <a:spLocks noGrp="1"/>
          </p:cNvSpPr>
          <p:nvPr>
            <p:ph type="sldNum" sz="quarter" idx="12"/>
          </p:nvPr>
        </p:nvSpPr>
        <p:spPr/>
        <p:txBody>
          <a:bodyPr/>
          <a:lstStyle/>
          <a:p>
            <a:pPr>
              <a:defRPr/>
            </a:pPr>
            <a:fld id="{AF15303D-36A2-45CC-B7D7-8289935320F0}" type="slidenum">
              <a:rPr lang="en-US" altLang="en-US" sz="800" b="1" smtClean="0"/>
              <a:pPr>
                <a:defRPr/>
              </a:pPr>
              <a:t>49</a:t>
            </a:fld>
            <a:endParaRPr lang="en-US" altLang="en-US" sz="8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Act of War: Direct Action</a:t>
            </a:r>
          </a:p>
        </p:txBody>
      </p:sp>
      <p:sp>
        <p:nvSpPr>
          <p:cNvPr id="3" name="Content Placeholder 2"/>
          <p:cNvSpPr>
            <a:spLocks noGrp="1"/>
          </p:cNvSpPr>
          <p:nvPr>
            <p:ph idx="1"/>
          </p:nvPr>
        </p:nvSpPr>
        <p:spPr>
          <a:xfrm>
            <a:off x="296863" y="3873500"/>
            <a:ext cx="8386762" cy="2755900"/>
          </a:xfrm>
        </p:spPr>
        <p:txBody>
          <a:bodyPr/>
          <a:lstStyle/>
          <a:p>
            <a:pPr marL="0" indent="0">
              <a:buFont typeface="Arial" panose="020B0604020202020204" pitchFamily="34" charset="0"/>
              <a:buNone/>
              <a:defRPr/>
            </a:pPr>
            <a:r>
              <a:rPr lang="en-US" altLang="en-US" sz="1200" dirty="0"/>
              <a:t>Ripped from today's headlines, </a:t>
            </a:r>
            <a:r>
              <a:rPr lang="en-US" altLang="en-US" sz="1200" b="1" i="1" dirty="0"/>
              <a:t>Act of War: Direct Action </a:t>
            </a:r>
            <a:r>
              <a:rPr lang="en-US" altLang="en-US" sz="1200" dirty="0"/>
              <a:t>is a frightening tale of suspense, international intrigue and geopolitical military conflict. This real-time strategy experience puts you squarely in control of counterterrorist forces and delivers a first look at tomorrow's war.</a:t>
            </a:r>
          </a:p>
          <a:p>
            <a:pPr marL="0" indent="0">
              <a:buFont typeface="Arial" panose="020B0604020202020204" pitchFamily="34" charset="0"/>
              <a:buNone/>
              <a:defRPr/>
            </a:pPr>
            <a:endParaRPr lang="en-US" sz="1200" dirty="0"/>
          </a:p>
          <a:p>
            <a:pPr>
              <a:defRPr/>
            </a:pPr>
            <a:r>
              <a:rPr lang="en-US" sz="1200" dirty="0"/>
              <a:t>Command ultra-realistic modern military units</a:t>
            </a:r>
          </a:p>
          <a:p>
            <a:pPr>
              <a:defRPr/>
            </a:pPr>
            <a:r>
              <a:rPr lang="en-US" sz="1200" dirty="0"/>
              <a:t>Power-packed combination of high-end cinema, video effects and live action</a:t>
            </a:r>
          </a:p>
          <a:p>
            <a:pPr>
              <a:defRPr/>
            </a:pPr>
            <a:r>
              <a:rPr lang="en-US" sz="1200" dirty="0"/>
              <a:t>Intense multiplayer operations for up to eight players</a:t>
            </a:r>
          </a:p>
          <a:p>
            <a:pPr>
              <a:defRPr/>
            </a:pPr>
            <a:r>
              <a:rPr lang="en-US" sz="1200" dirty="0"/>
              <a:t>Real urban combat, including POW captures and landscape destruction</a:t>
            </a:r>
          </a:p>
          <a:p>
            <a:pPr>
              <a:defRPr/>
            </a:pPr>
            <a:r>
              <a:rPr lang="en-US" sz="1200" dirty="0"/>
              <a:t>Gripping storyline by NY Times bestselling author, Dale Brow</a:t>
            </a:r>
          </a:p>
          <a:p>
            <a:pPr>
              <a:defRPr/>
            </a:pPr>
            <a:endParaRPr lang="en-US" sz="1200" dirty="0"/>
          </a:p>
          <a:p>
            <a:pPr marL="0" indent="0">
              <a:buFont typeface="Arial" panose="020B0604020202020204" pitchFamily="34" charset="0"/>
              <a:buNone/>
              <a:defRPr/>
            </a:pPr>
            <a:r>
              <a:rPr lang="en-US" sz="1200" b="1" dirty="0"/>
              <a:t>TRAILER: </a:t>
            </a:r>
            <a:r>
              <a:rPr lang="en-US" sz="1200" dirty="0">
                <a:hlinkClick r:id="rId2"/>
              </a:rPr>
              <a:t>https://www.youtube.com/watch?v=M7vzW7GplHQ</a:t>
            </a:r>
            <a:endParaRPr lang="en-US" sz="1200" dirty="0"/>
          </a:p>
          <a:p>
            <a:pPr marL="0" indent="0">
              <a:buFont typeface="Arial" panose="020B0604020202020204" pitchFamily="34" charset="0"/>
              <a:buNone/>
              <a:defRPr/>
            </a:pPr>
            <a:endParaRPr lang="en-US" sz="1200" dirty="0"/>
          </a:p>
        </p:txBody>
      </p:sp>
      <p:pic>
        <p:nvPicPr>
          <p:cNvPr id="2" name="Picture 2" descr="Act of War - Direct Action Coverart.jpg"/>
          <p:cNvPicPr>
            <a:picLocks noChangeAspect="1" noChangeArrowheads="1"/>
          </p:cNvPicPr>
          <p:nvPr/>
        </p:nvPicPr>
        <p:blipFill>
          <a:blip r:embed="rId3"/>
          <a:srcRect/>
          <a:stretch>
            <a:fillRect/>
          </a:stretch>
        </p:blipFill>
        <p:spPr bwMode="auto">
          <a:xfrm>
            <a:off x="3514725" y="833438"/>
            <a:ext cx="1914525" cy="28289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http://famebiography.net/wp-content/uploads/2335_act_of_war_direct_action.jpg"/>
          <p:cNvPicPr>
            <a:picLocks noChangeAspect="1" noChangeArrowheads="1"/>
          </p:cNvPicPr>
          <p:nvPr/>
        </p:nvPicPr>
        <p:blipFill>
          <a:blip r:embed="rId4"/>
          <a:srcRect/>
          <a:stretch>
            <a:fillRect/>
          </a:stretch>
        </p:blipFill>
        <p:spPr bwMode="auto">
          <a:xfrm>
            <a:off x="261938" y="1001713"/>
            <a:ext cx="3044825" cy="228441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32" descr="http://www.gamershell.com/static/screenshots/0/7150/160364_fu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5625" y="9144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38B5A3AD-E530-42BA-AE6A-A3CA23BCF03C}"/>
              </a:ext>
            </a:extLst>
          </p:cNvPr>
          <p:cNvSpPr>
            <a:spLocks noGrp="1"/>
          </p:cNvSpPr>
          <p:nvPr>
            <p:ph type="ftr" sz="quarter" idx="11"/>
          </p:nvPr>
        </p:nvSpPr>
        <p:spPr>
          <a:xfrm>
            <a:off x="3124200" y="6356350"/>
            <a:ext cx="2590800" cy="365125"/>
          </a:xfrm>
        </p:spPr>
        <p:txBody>
          <a:bodyPr/>
          <a:lstStyle/>
          <a:p>
            <a:pPr>
              <a:defRPr/>
            </a:pPr>
            <a:r>
              <a:rPr lang="en-US" sz="800" dirty="0"/>
              <a:t>Property of Atari Interactive, Inc. and Atari, Inc. All Rights Reserved.  Confidential </a:t>
            </a:r>
          </a:p>
        </p:txBody>
      </p:sp>
      <p:sp>
        <p:nvSpPr>
          <p:cNvPr id="7" name="Slide Number Placeholder 6">
            <a:extLst>
              <a:ext uri="{FF2B5EF4-FFF2-40B4-BE49-F238E27FC236}">
                <a16:creationId xmlns:a16="http://schemas.microsoft.com/office/drawing/2014/main" id="{6D063D40-2A8D-4BAD-80A4-6902AB2220D9}"/>
              </a:ext>
            </a:extLst>
          </p:cNvPr>
          <p:cNvSpPr>
            <a:spLocks noGrp="1"/>
          </p:cNvSpPr>
          <p:nvPr>
            <p:ph type="sldNum" sz="quarter" idx="12"/>
          </p:nvPr>
        </p:nvSpPr>
        <p:spPr/>
        <p:txBody>
          <a:bodyPr/>
          <a:lstStyle/>
          <a:p>
            <a:pPr>
              <a:defRPr/>
            </a:pPr>
            <a:fld id="{AF15303D-36A2-45CC-B7D7-8289935320F0}" type="slidenum">
              <a:rPr lang="en-US" altLang="en-US" sz="800" smtClean="0"/>
              <a:pPr>
                <a:defRPr/>
              </a:pPr>
              <a:t>5</a:t>
            </a:fld>
            <a:endParaRPr lang="en-US" altLang="en-US" sz="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9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3"/>
          <p:cNvPicPr>
            <a:picLocks noChangeAspect="1"/>
          </p:cNvPicPr>
          <p:nvPr/>
        </p:nvPicPr>
        <p:blipFill>
          <a:blip r:embed="rId3">
            <a:extLst>
              <a:ext uri="{28A0092B-C50C-407E-A947-70E740481C1C}">
                <a14:useLocalDpi xmlns:a14="http://schemas.microsoft.com/office/drawing/2010/main" val="0"/>
              </a:ext>
            </a:extLst>
          </a:blip>
          <a:srcRect l="63333" t="82527" r="12083" b="13333"/>
          <a:stretch>
            <a:fillRect/>
          </a:stretch>
        </p:blipFill>
        <p:spPr bwMode="auto">
          <a:xfrm>
            <a:off x="-28575" y="6472238"/>
            <a:ext cx="73152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0EF08865-5801-4F81-9335-1C7F2252BC05}"/>
              </a:ext>
            </a:extLst>
          </p:cNvPr>
          <p:cNvSpPr>
            <a:spLocks noGrp="1"/>
          </p:cNvSpPr>
          <p:nvPr>
            <p:ph type="ftr" sz="quarter" idx="11"/>
          </p:nvPr>
        </p:nvSpPr>
        <p:spPr>
          <a:xfrm>
            <a:off x="3429000" y="6356350"/>
            <a:ext cx="2514600" cy="365125"/>
          </a:xfrm>
        </p:spPr>
        <p:txBody>
          <a:bodyPr/>
          <a:lstStyle/>
          <a:p>
            <a:pPr>
              <a:defRPr/>
            </a:pPr>
            <a:r>
              <a:rPr lang="en-US" sz="800" b="1" dirty="0"/>
              <a:t>Property of Atari Interactive, Inc. and Atari, Inc. All Rights Reserved.  Confidential </a:t>
            </a:r>
          </a:p>
        </p:txBody>
      </p:sp>
      <p:sp>
        <p:nvSpPr>
          <p:cNvPr id="5" name="Slide Number Placeholder 4">
            <a:extLst>
              <a:ext uri="{FF2B5EF4-FFF2-40B4-BE49-F238E27FC236}">
                <a16:creationId xmlns:a16="http://schemas.microsoft.com/office/drawing/2014/main" id="{298EFF16-BDB7-425B-AFE6-2B7C8AED0912}"/>
              </a:ext>
            </a:extLst>
          </p:cNvPr>
          <p:cNvSpPr>
            <a:spLocks noGrp="1"/>
          </p:cNvSpPr>
          <p:nvPr>
            <p:ph type="sldNum" sz="quarter" idx="12"/>
          </p:nvPr>
        </p:nvSpPr>
        <p:spPr>
          <a:xfrm>
            <a:off x="6629400" y="6416675"/>
            <a:ext cx="2133600" cy="365125"/>
          </a:xfrm>
        </p:spPr>
        <p:txBody>
          <a:bodyPr/>
          <a:lstStyle/>
          <a:p>
            <a:pPr>
              <a:defRPr/>
            </a:pPr>
            <a:fld id="{5146F4C8-73B5-49FE-BC18-DADC045E5B95}" type="slidenum">
              <a:rPr lang="en-US" altLang="en-US" sz="800" b="1" smtClean="0"/>
              <a:pPr>
                <a:defRPr/>
              </a:pPr>
              <a:t>50</a:t>
            </a:fld>
            <a:endParaRPr lang="en-US" altLang="en-US" sz="800" b="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Food Fight (Charley Chuck’s Food Fight)</a:t>
            </a:r>
          </a:p>
        </p:txBody>
      </p:sp>
      <p:sp>
        <p:nvSpPr>
          <p:cNvPr id="102403" name="Rectangle 1"/>
          <p:cNvSpPr>
            <a:spLocks noChangeArrowheads="1"/>
          </p:cNvSpPr>
          <p:nvPr/>
        </p:nvSpPr>
        <p:spPr bwMode="auto">
          <a:xfrm>
            <a:off x="519113" y="3770313"/>
            <a:ext cx="81057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 typeface="Arial" panose="020B0604020202020204" pitchFamily="34" charset="0"/>
              <a:buNone/>
            </a:pPr>
            <a:r>
              <a:rPr lang="en-US" altLang="en-US" sz="1600">
                <a:solidFill>
                  <a:srgbClr val="252525"/>
                </a:solidFill>
              </a:rPr>
              <a:t>-The player guides Charley Chuck, a young boy trying to traverse a hostile environment to reach an ice cream cone before it melts - all while four chefs attempt to stop him.</a:t>
            </a:r>
          </a:p>
          <a:p>
            <a:pPr>
              <a:spcBef>
                <a:spcPct val="0"/>
              </a:spcBef>
              <a:buFont typeface="Arial" panose="020B0604020202020204" pitchFamily="34" charset="0"/>
              <a:buNone/>
            </a:pPr>
            <a:r>
              <a:rPr lang="en-US" altLang="en-US" sz="1600">
                <a:solidFill>
                  <a:srgbClr val="252525"/>
                </a:solidFill>
              </a:rPr>
              <a:t>-To win, the player must bring Charley Chuck from one end of the stage to the other, avoiding the chefs and reaching the ice cream cone before it melts completely.</a:t>
            </a:r>
          </a:p>
          <a:p>
            <a:pPr>
              <a:spcBef>
                <a:spcPct val="0"/>
              </a:spcBef>
              <a:buFont typeface="Arial" panose="020B0604020202020204" pitchFamily="34" charset="0"/>
              <a:buNone/>
            </a:pPr>
            <a:r>
              <a:rPr lang="en-US" altLang="en-US" sz="1600">
                <a:solidFill>
                  <a:srgbClr val="252525"/>
                </a:solidFill>
              </a:rPr>
              <a:t>-The stage is scattered with various food items, which can be picked up by both Charley and the chefs, and tossed at each other. Food that hits the chefs knocks them out temporarily, while food that hits Charley makes him instantly lose one life.</a:t>
            </a:r>
          </a:p>
          <a:p>
            <a:pPr>
              <a:spcBef>
                <a:spcPct val="0"/>
              </a:spcBef>
              <a:buFont typeface="Arial" panose="020B0604020202020204" pitchFamily="34" charset="0"/>
              <a:buNone/>
            </a:pPr>
            <a:r>
              <a:rPr lang="en-US" altLang="en-US" sz="1600">
                <a:solidFill>
                  <a:srgbClr val="252525"/>
                </a:solidFill>
              </a:rPr>
              <a:t>-Developed for the Atari 7800 in 1983 by General Computer Corporation, creators of </a:t>
            </a:r>
            <a:r>
              <a:rPr lang="en-US" altLang="en-US" sz="1600" b="1" i="1">
                <a:solidFill>
                  <a:srgbClr val="252525"/>
                </a:solidFill>
              </a:rPr>
              <a:t>Ms. Pac Man.</a:t>
            </a:r>
          </a:p>
          <a:p>
            <a:pPr>
              <a:spcBef>
                <a:spcPct val="0"/>
              </a:spcBef>
              <a:buFont typeface="Arial" panose="020B0604020202020204" pitchFamily="34" charset="0"/>
              <a:buNone/>
            </a:pPr>
            <a:r>
              <a:rPr lang="en-US" altLang="en-US" sz="1600">
                <a:solidFill>
                  <a:srgbClr val="252525"/>
                </a:solidFill>
              </a:rPr>
              <a:t>-Gameplay Video: </a:t>
            </a:r>
            <a:r>
              <a:rPr lang="en-US" altLang="en-US" sz="1600">
                <a:hlinkClick r:id="rId3"/>
              </a:rPr>
              <a:t>https://youtu.be/yQ8qNjya0B0</a:t>
            </a:r>
            <a:endParaRPr lang="en-US" altLang="en-US" sz="1600"/>
          </a:p>
        </p:txBody>
      </p:sp>
      <p:pic>
        <p:nvPicPr>
          <p:cNvPr id="10240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2338" y="762000"/>
            <a:ext cx="2314575"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100138"/>
            <a:ext cx="3030538"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02325" y="1150938"/>
            <a:ext cx="30480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0D6E53D0-4CAD-46F2-A160-DBE94D39EB6A}"/>
              </a:ext>
            </a:extLst>
          </p:cNvPr>
          <p:cNvSpPr>
            <a:spLocks noGrp="1"/>
          </p:cNvSpPr>
          <p:nvPr>
            <p:ph type="ftr" sz="quarter" idx="11"/>
          </p:nvPr>
        </p:nvSpPr>
        <p:spPr>
          <a:xfrm>
            <a:off x="3276600" y="6356350"/>
            <a:ext cx="25146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4BC76D8B-3831-4860-9CE6-208C8B86D6C2}"/>
              </a:ext>
            </a:extLst>
          </p:cNvPr>
          <p:cNvSpPr>
            <a:spLocks noGrp="1"/>
          </p:cNvSpPr>
          <p:nvPr>
            <p:ph type="sldNum" sz="quarter" idx="12"/>
          </p:nvPr>
        </p:nvSpPr>
        <p:spPr/>
        <p:txBody>
          <a:bodyPr/>
          <a:lstStyle/>
          <a:p>
            <a:pPr>
              <a:defRPr/>
            </a:pPr>
            <a:fld id="{AF15303D-36A2-45CC-B7D7-8289935320F0}" type="slidenum">
              <a:rPr lang="en-US" altLang="en-US" sz="800" b="1" smtClean="0"/>
              <a:pPr>
                <a:defRPr/>
              </a:pPr>
              <a:t>51</a:t>
            </a:fld>
            <a:endParaRPr lang="en-US" altLang="en-US" sz="800" b="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Frisky Tom</a:t>
            </a:r>
          </a:p>
        </p:txBody>
      </p:sp>
      <p:sp>
        <p:nvSpPr>
          <p:cNvPr id="104451" name="Content Placeholder 2"/>
          <p:cNvSpPr>
            <a:spLocks noGrp="1"/>
          </p:cNvSpPr>
          <p:nvPr>
            <p:ph idx="1"/>
          </p:nvPr>
        </p:nvSpPr>
        <p:spPr>
          <a:xfrm>
            <a:off x="457200" y="3657600"/>
            <a:ext cx="8229600" cy="2682875"/>
          </a:xfrm>
        </p:spPr>
        <p:txBody>
          <a:bodyPr/>
          <a:lstStyle/>
          <a:p>
            <a:r>
              <a:rPr lang="en-US" altLang="en-US" dirty="0"/>
              <a:t>Frisky Tom was initially released by </a:t>
            </a:r>
            <a:r>
              <a:rPr lang="en-US" altLang="en-US" dirty="0" err="1"/>
              <a:t>Nichibutsu</a:t>
            </a:r>
            <a:r>
              <a:rPr lang="en-US" altLang="en-US" dirty="0"/>
              <a:t> into arcades in 1981. A version was created for the Atari 5200 in 1983, but never released</a:t>
            </a:r>
          </a:p>
          <a:p>
            <a:r>
              <a:rPr lang="en-US" altLang="en-US" dirty="0"/>
              <a:t>The goal of the game is to provide water for the showers of scantily clad bathers by crawling through a network of pipes to repair loose pieces.</a:t>
            </a:r>
          </a:p>
          <a:p>
            <a:r>
              <a:rPr lang="en-US" altLang="en-US" dirty="0"/>
              <a:t>Various mice threaten Tom by knocking pipes loose, falling on our hero, and setting bombs.</a:t>
            </a:r>
          </a:p>
          <a:p>
            <a:r>
              <a:rPr lang="en-US" altLang="en-US" dirty="0"/>
              <a:t>The stage ends when the water tank runs out, or if the purple mouse is able to detonate the bomb.</a:t>
            </a:r>
          </a:p>
        </p:txBody>
      </p:sp>
      <p:pic>
        <p:nvPicPr>
          <p:cNvPr id="104452" name="Picture 2" descr="https://atariage.com/5200/screenshots/s_FriskyTom_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550" y="1066800"/>
            <a:ext cx="321945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4" descr="http://www.atarimania.com/5200/screens/frisky_tom_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066800"/>
            <a:ext cx="281622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6" descr="https://36.media.tumblr.com/fd8cea29b7fdbb11319bf90b2ae73745/tumblr_nbpi8zos6a1tzwbf7o2_5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9163" y="762000"/>
            <a:ext cx="1874837"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11FD8697-D99E-4EC5-9072-066E64FC6EF2}"/>
              </a:ext>
            </a:extLst>
          </p:cNvPr>
          <p:cNvSpPr>
            <a:spLocks noGrp="1"/>
          </p:cNvSpPr>
          <p:nvPr>
            <p:ph type="ftr" sz="quarter" idx="11"/>
          </p:nvPr>
        </p:nvSpPr>
        <p:spPr>
          <a:xfrm>
            <a:off x="3276600" y="6356350"/>
            <a:ext cx="25146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DF2D1E32-0BD6-4874-866D-5697F5E2B6E5}"/>
              </a:ext>
            </a:extLst>
          </p:cNvPr>
          <p:cNvSpPr>
            <a:spLocks noGrp="1"/>
          </p:cNvSpPr>
          <p:nvPr>
            <p:ph type="sldNum" sz="quarter" idx="12"/>
          </p:nvPr>
        </p:nvSpPr>
        <p:spPr/>
        <p:txBody>
          <a:bodyPr/>
          <a:lstStyle/>
          <a:p>
            <a:pPr>
              <a:defRPr/>
            </a:pPr>
            <a:fld id="{AF15303D-36A2-45CC-B7D7-8289935320F0}" type="slidenum">
              <a:rPr lang="en-US" altLang="en-US" sz="800" b="1" smtClean="0"/>
              <a:pPr>
                <a:defRPr/>
              </a:pPr>
              <a:t>52</a:t>
            </a:fld>
            <a:endParaRPr lang="en-US" altLang="en-US" sz="800" b="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461963" indent="-461963"/>
            <a:r>
              <a:rPr lang="en-US" altLang="en-US" dirty="0">
                <a:cs typeface="Aharoni" pitchFamily="2" charset="-79"/>
              </a:rPr>
              <a:t>	A Game of Concentration</a:t>
            </a:r>
          </a:p>
        </p:txBody>
      </p:sp>
      <p:pic>
        <p:nvPicPr>
          <p:cNvPr id="106499" name="Picture 10" descr="A Game of Concentration Cover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613" y="739775"/>
            <a:ext cx="24384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Rectangle 1"/>
          <p:cNvSpPr>
            <a:spLocks noChangeArrowheads="1"/>
          </p:cNvSpPr>
          <p:nvPr/>
        </p:nvSpPr>
        <p:spPr bwMode="auto">
          <a:xfrm>
            <a:off x="533400" y="4083050"/>
            <a:ext cx="7772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400" i="1"/>
              <a:t>-</a:t>
            </a:r>
            <a:r>
              <a:rPr lang="en-US" altLang="en-US" sz="1400" b="1" i="1"/>
              <a:t>A Game of Concentration</a:t>
            </a:r>
            <a:r>
              <a:rPr lang="en-US" altLang="en-US" sz="1400"/>
              <a:t> (also known simply as Hunt &amp; Score and </a:t>
            </a:r>
            <a:r>
              <a:rPr lang="en-US" altLang="en-US" sz="1400" b="1" i="1"/>
              <a:t>Concentration</a:t>
            </a:r>
            <a:r>
              <a:rPr lang="en-US" altLang="en-US" sz="1400"/>
              <a:t>) is a video game produced by Atari, Inc. and released in 1978 for its Atari 2600 video game system.</a:t>
            </a:r>
            <a:r>
              <a:rPr lang="en-US" altLang="en-US" sz="1400" baseline="30000"/>
              <a:t> </a:t>
            </a:r>
            <a:r>
              <a:rPr lang="en-US" altLang="en-US" sz="1400"/>
              <a:t>The game was programmed by Jim Huether, and is a video version of the classic memory game. It was one of a handful of games that used Atari's keypad controllers.</a:t>
            </a:r>
          </a:p>
          <a:p>
            <a:r>
              <a:rPr lang="en-US" altLang="en-US" sz="1400">
                <a:solidFill>
                  <a:srgbClr val="252525"/>
                </a:solidFill>
              </a:rPr>
              <a:t>-The game is played using a matrix of numbered panels, either 4 x 4 (for 16 panels) or 5 x 6 (for 30 panels). Using the keypad, players enter the number of the panels they wish to reveal. If the images behind the two panels match, the panels are removed and the player scores 1 or 2 points, depending on what difficulty the switch is set to, along with an extra turn.</a:t>
            </a:r>
          </a:p>
          <a:p>
            <a:r>
              <a:rPr lang="en-US" altLang="en-US" sz="1400">
                <a:solidFill>
                  <a:srgbClr val="252525"/>
                </a:solidFill>
              </a:rPr>
              <a:t>-GAMEPLAY VIDEO: </a:t>
            </a:r>
            <a:r>
              <a:rPr lang="en-US" altLang="en-US" sz="1400">
                <a:solidFill>
                  <a:srgbClr val="252525"/>
                </a:solidFill>
                <a:hlinkClick r:id="rId4"/>
              </a:rPr>
              <a:t>https://www.youtube.com/watch?v=76S5GoSvaDM</a:t>
            </a:r>
            <a:endParaRPr lang="en-US" altLang="en-US" sz="1400"/>
          </a:p>
        </p:txBody>
      </p:sp>
      <p:pic>
        <p:nvPicPr>
          <p:cNvPr id="106501" name="Picture 12" descr="http://www.atarimania.com/2600/screens/game_of_concentration_pal_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144588"/>
            <a:ext cx="30480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14" descr="A Game of 2600 Concentration - Original Screensh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5638" y="1371600"/>
            <a:ext cx="336708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3" name="Slide Number Placeholder 1"/>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1pPr>
            <a:lvl2pPr marL="742950" indent="-285750">
              <a:spcBef>
                <a:spcPts val="400"/>
              </a:spcBef>
              <a:buClr>
                <a:schemeClr val="accent2"/>
              </a:buClr>
              <a:buFont typeface="Wingdings" panose="05000000000000000000" pitchFamily="2" charset="2"/>
              <a:buChar char=""/>
              <a:defRPr sz="1600">
                <a:solidFill>
                  <a:schemeClr val="tx2"/>
                </a:solidFill>
                <a:latin typeface="Calibri" panose="020F0502020204030204" pitchFamily="34" charset="0"/>
                <a:ea typeface="MS PGothic" panose="020B0600070205080204" pitchFamily="34" charset="-128"/>
              </a:defRPr>
            </a:lvl2pPr>
            <a:lvl3pPr marL="1143000" indent="-228600">
              <a:spcBef>
                <a:spcPct val="20000"/>
              </a:spcBef>
              <a:buClr>
                <a:schemeClr val="accent2"/>
              </a:buClr>
              <a:buFont typeface="Wingdings" panose="05000000000000000000" pitchFamily="2" charset="2"/>
              <a:buChar char="§"/>
              <a:defRPr sz="1400">
                <a:solidFill>
                  <a:schemeClr val="tx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9pPr>
          </a:lstStyle>
          <a:p>
            <a:pPr algn="r" eaLnBrk="1" hangingPunct="1">
              <a:spcBef>
                <a:spcPct val="0"/>
              </a:spcBef>
              <a:buFontTx/>
              <a:buNone/>
            </a:pPr>
            <a:fld id="{31F8A48C-B804-46DD-8D8D-EBAC501051BA}" type="slidenum">
              <a:rPr lang="en-US" altLang="en-US" sz="800" b="1">
                <a:solidFill>
                  <a:srgbClr val="898989"/>
                </a:solidFill>
                <a:latin typeface="Century Gothic" panose="020B0502020202020204" pitchFamily="34" charset="0"/>
              </a:rPr>
              <a:pPr algn="r" eaLnBrk="1" hangingPunct="1">
                <a:spcBef>
                  <a:spcPct val="0"/>
                </a:spcBef>
                <a:buFontTx/>
                <a:buNone/>
              </a:pPr>
              <a:t>53</a:t>
            </a:fld>
            <a:endParaRPr lang="en-US" altLang="en-US" sz="800" b="1" dirty="0">
              <a:solidFill>
                <a:srgbClr val="898989"/>
              </a:solidFill>
              <a:latin typeface="Century Gothic" panose="020B0502020202020204" pitchFamily="34" charset="0"/>
            </a:endParaRPr>
          </a:p>
        </p:txBody>
      </p:sp>
      <p:sp>
        <p:nvSpPr>
          <p:cNvPr id="2" name="Rectangle 1">
            <a:extLst>
              <a:ext uri="{FF2B5EF4-FFF2-40B4-BE49-F238E27FC236}">
                <a16:creationId xmlns:a16="http://schemas.microsoft.com/office/drawing/2014/main" id="{DF497E14-4560-4248-80FC-E9E3A8C0DEE6}"/>
              </a:ext>
            </a:extLst>
          </p:cNvPr>
          <p:cNvSpPr/>
          <p:nvPr/>
        </p:nvSpPr>
        <p:spPr>
          <a:xfrm>
            <a:off x="3505200" y="6447423"/>
            <a:ext cx="2514600" cy="338554"/>
          </a:xfrm>
          <a:prstGeom prst="rect">
            <a:avLst/>
          </a:prstGeom>
        </p:spPr>
        <p:txBody>
          <a:bodyPr wrap="square">
            <a:spAutoFit/>
          </a:bodyPr>
          <a:lstStyle/>
          <a:p>
            <a:pPr algn="ctr">
              <a:defRPr/>
            </a:pPr>
            <a:r>
              <a:rPr lang="en-US" sz="800" b="1" dirty="0">
                <a:latin typeface="Century Gothic" panose="020B0502020202020204" pitchFamily="34" charset="0"/>
              </a:rPr>
              <a:t>Property of Atari Interactive, Inc. and Atari, Inc. All Rights Reserved.  Confidential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a:t>
            </a:r>
            <a:r>
              <a:rPr lang="en-US" altLang="en-US" dirty="0" err="1"/>
              <a:t>Gotcha</a:t>
            </a:r>
            <a:endParaRPr lang="en-US" altLang="en-US" dirty="0"/>
          </a:p>
        </p:txBody>
      </p:sp>
      <p:sp>
        <p:nvSpPr>
          <p:cNvPr id="108547" name="Content Placeholder 2"/>
          <p:cNvSpPr txBox="1">
            <a:spLocks/>
          </p:cNvSpPr>
          <p:nvPr/>
        </p:nvSpPr>
        <p:spPr bwMode="auto">
          <a:xfrm>
            <a:off x="533400" y="3284538"/>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solidFill>
                <a:srgbClr val="000000"/>
              </a:solidFill>
              <a:ea typeface="MS PGothic" panose="020B0600070205080204" pitchFamily="34" charset="-128"/>
            </a:endParaRPr>
          </a:p>
          <a:p>
            <a:pPr>
              <a:buFont typeface="Arial" panose="020B0604020202020204" pitchFamily="34" charset="0"/>
              <a:buNone/>
            </a:pPr>
            <a:r>
              <a:rPr lang="en-US" altLang="en-US" sz="1600">
                <a:solidFill>
                  <a:srgbClr val="000000"/>
                </a:solidFill>
              </a:rPr>
              <a:t>-</a:t>
            </a:r>
            <a:r>
              <a:rPr lang="en-US" altLang="en-US" sz="1600" b="1" i="1">
                <a:solidFill>
                  <a:srgbClr val="000000"/>
                </a:solidFill>
              </a:rPr>
              <a:t>Gotcha </a:t>
            </a:r>
            <a:r>
              <a:rPr lang="en-US" altLang="en-US" sz="1600">
                <a:solidFill>
                  <a:srgbClr val="000000"/>
                </a:solidFill>
              </a:rPr>
              <a:t>is a two-player maze game where the objective is to catch the other player. A maze is displayed on the screen. The first player controls the Pursuer which is represented by a square and the second player controls the Pursued which is represented by a plus sign. As the Pursuer moves closer and closer to the Pursued, an electronic beep sound increases in frequency to a feverish pitch until the Pursuer catches the Pursued. </a:t>
            </a:r>
            <a:br>
              <a:rPr lang="en-US" altLang="en-US" sz="1600" b="1" i="1">
                <a:solidFill>
                  <a:srgbClr val="000000"/>
                </a:solidFill>
              </a:rPr>
            </a:br>
            <a:r>
              <a:rPr lang="en-US" altLang="en-US" sz="1600">
                <a:solidFill>
                  <a:srgbClr val="000000"/>
                </a:solidFill>
              </a:rPr>
              <a:t>-This was the first maze arcade game, as well as the very first video game to cause a considerable amount of controversy, predating other early examples such as </a:t>
            </a:r>
            <a:r>
              <a:rPr lang="en-US" altLang="en-US" sz="1600" i="1">
                <a:solidFill>
                  <a:srgbClr val="000000"/>
                </a:solidFill>
              </a:rPr>
              <a:t>Death Race</a:t>
            </a:r>
            <a:r>
              <a:rPr lang="en-US" altLang="en-US" sz="1600">
                <a:solidFill>
                  <a:srgbClr val="000000"/>
                </a:solidFill>
              </a:rPr>
              <a:t> by several years. It was controversial due to the controls being perceived as pink rubber bulges that were meant to represent breasts and were squeezed in order to control the action- these were changed to joysticks later on.</a:t>
            </a:r>
          </a:p>
          <a:p>
            <a:pPr>
              <a:buFont typeface="Arial" panose="020B0604020202020204" pitchFamily="34" charset="0"/>
              <a:buNone/>
            </a:pPr>
            <a:r>
              <a:rPr lang="en-US" altLang="en-US" sz="1600">
                <a:solidFill>
                  <a:srgbClr val="000000"/>
                </a:solidFill>
              </a:rPr>
              <a:t>-Gameplay Video: </a:t>
            </a:r>
            <a:r>
              <a:rPr lang="en-US" altLang="en-US" sz="1600">
                <a:solidFill>
                  <a:srgbClr val="4F81BD"/>
                </a:solidFill>
                <a:hlinkClick r:id="rId2"/>
              </a:rPr>
              <a:t>https://www.youtube.com/watch?v=FoDZoZqsHF8</a:t>
            </a:r>
            <a:endParaRPr lang="en-US" altLang="en-US" sz="1600">
              <a:solidFill>
                <a:srgbClr val="4F81BD"/>
              </a:solidFill>
            </a:endParaRPr>
          </a:p>
          <a:p>
            <a:pPr>
              <a:buFont typeface="Arial" panose="020B0604020202020204" pitchFamily="34" charset="0"/>
              <a:buNone/>
            </a:pPr>
            <a:endParaRPr lang="en-US" altLang="en-US" sz="1600">
              <a:solidFill>
                <a:srgbClr val="4F81BD"/>
              </a:solidFill>
            </a:endParaRPr>
          </a:p>
        </p:txBody>
      </p:sp>
      <p:pic>
        <p:nvPicPr>
          <p:cNvPr id="108548" name="Picture 2" descr="http://flyers.arcade-museum.com/flyers_video/atari/110076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25" y="795338"/>
            <a:ext cx="2073275"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4" descr="http://i2.wp.com/arcadeheroes.com/wp-content/uploads/2015/02/maze_anim.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0668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6" descr="http://www.andysarcade.net/personal/org/cax2003/Dcp0813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538" y="838200"/>
            <a:ext cx="19812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B2BF1CF5-B736-4863-BD7B-89D7BD2A0470}"/>
              </a:ext>
            </a:extLst>
          </p:cNvPr>
          <p:cNvSpPr>
            <a:spLocks noGrp="1"/>
          </p:cNvSpPr>
          <p:nvPr>
            <p:ph type="ftr" sz="quarter" idx="11"/>
          </p:nvPr>
        </p:nvSpPr>
        <p:spPr>
          <a:xfrm>
            <a:off x="3276600" y="6416675"/>
            <a:ext cx="25146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2385DBB6-7413-4F9D-A736-1C0DA1295643}"/>
              </a:ext>
            </a:extLst>
          </p:cNvPr>
          <p:cNvSpPr>
            <a:spLocks noGrp="1"/>
          </p:cNvSpPr>
          <p:nvPr>
            <p:ph type="sldNum" sz="quarter" idx="12"/>
          </p:nvPr>
        </p:nvSpPr>
        <p:spPr/>
        <p:txBody>
          <a:bodyPr/>
          <a:lstStyle/>
          <a:p>
            <a:pPr>
              <a:defRPr/>
            </a:pPr>
            <a:fld id="{AF15303D-36A2-45CC-B7D7-8289935320F0}" type="slidenum">
              <a:rPr lang="en-US" altLang="en-US" sz="800" b="1" smtClean="0"/>
              <a:pPr>
                <a:defRPr/>
              </a:pPr>
              <a:t>54</a:t>
            </a:fld>
            <a:endParaRPr lang="en-US" altLang="en-US" sz="800" b="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Gran Trak</a:t>
            </a:r>
          </a:p>
        </p:txBody>
      </p:sp>
      <p:sp>
        <p:nvSpPr>
          <p:cNvPr id="109571" name="Content Placeholder 2"/>
          <p:cNvSpPr txBox="1">
            <a:spLocks/>
          </p:cNvSpPr>
          <p:nvPr/>
        </p:nvSpPr>
        <p:spPr bwMode="auto">
          <a:xfrm>
            <a:off x="457200" y="3529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dirty="0">
              <a:solidFill>
                <a:srgbClr val="000000"/>
              </a:solidFill>
              <a:ea typeface="MS PGothic" panose="020B0600070205080204" pitchFamily="34" charset="-128"/>
            </a:endParaRPr>
          </a:p>
          <a:p>
            <a:pPr>
              <a:buFont typeface="Arial" panose="020B0604020202020204" pitchFamily="34" charset="0"/>
              <a:buNone/>
            </a:pPr>
            <a:r>
              <a:rPr lang="en-US" altLang="en-US" sz="1600" dirty="0">
                <a:solidFill>
                  <a:srgbClr val="000000"/>
                </a:solidFill>
              </a:rPr>
              <a:t>-Gran Trak 10 was produced by Atari in 1974.</a:t>
            </a:r>
            <a:endParaRPr lang="en-US" altLang="en-US" sz="1600" b="1" i="1" dirty="0">
              <a:solidFill>
                <a:srgbClr val="000000"/>
              </a:solidFill>
            </a:endParaRPr>
          </a:p>
          <a:p>
            <a:pPr>
              <a:buFont typeface="Arial" panose="020B0604020202020204" pitchFamily="34" charset="0"/>
              <a:buNone/>
            </a:pPr>
            <a:r>
              <a:rPr lang="en-US" altLang="en-US" sz="1600" dirty="0">
                <a:solidFill>
                  <a:srgbClr val="000000"/>
                </a:solidFill>
              </a:rPr>
              <a:t>-The player races against the clock to accumulate points for distance covered driving around a 2-D track. The car will spin out if it runs into the "pylons" (white blips) along the side of the road. There are also a few "oil slicks" (dark patches) on the course where the car's direction of travel cannot be manipulated. </a:t>
            </a:r>
          </a:p>
          <a:p>
            <a:pPr>
              <a:buFont typeface="Arial" panose="020B0604020202020204" pitchFamily="34" charset="0"/>
              <a:buNone/>
            </a:pPr>
            <a:r>
              <a:rPr lang="en-US" altLang="en-US" sz="1600" dirty="0">
                <a:solidFill>
                  <a:srgbClr val="000000"/>
                </a:solidFill>
              </a:rPr>
              <a:t>-The vehicle must pass check points in order. When the timer reaches 0, the player can compare his score to a small chart on the machine for a play rating.</a:t>
            </a:r>
          </a:p>
          <a:p>
            <a:pPr>
              <a:buFont typeface="Arial" panose="020B0604020202020204" pitchFamily="34" charset="0"/>
              <a:buNone/>
            </a:pPr>
            <a:r>
              <a:rPr lang="en-US" altLang="en-US" sz="1600" dirty="0">
                <a:solidFill>
                  <a:srgbClr val="000000"/>
                </a:solidFill>
              </a:rPr>
              <a:t>-Gameplay Video: </a:t>
            </a:r>
            <a:r>
              <a:rPr lang="en-US" altLang="en-US" sz="1600" dirty="0">
                <a:solidFill>
                  <a:srgbClr val="4F81BD"/>
                </a:solidFill>
                <a:hlinkClick r:id="rId2"/>
              </a:rPr>
              <a:t>https://www.youtube.com/watch?v=o4aFdMcQODI</a:t>
            </a:r>
            <a:endParaRPr lang="en-US" altLang="en-US" sz="1600" dirty="0">
              <a:solidFill>
                <a:srgbClr val="4F81BD"/>
              </a:solidFill>
            </a:endParaRPr>
          </a:p>
          <a:p>
            <a:pPr>
              <a:buFont typeface="Arial" panose="020B0604020202020204" pitchFamily="34" charset="0"/>
              <a:buNone/>
            </a:pPr>
            <a:endParaRPr lang="en-US" altLang="en-US" sz="1600" dirty="0">
              <a:solidFill>
                <a:srgbClr val="4F81BD"/>
              </a:solidFill>
            </a:endParaRPr>
          </a:p>
        </p:txBody>
      </p:sp>
      <p:pic>
        <p:nvPicPr>
          <p:cNvPr id="109572" name="Picture 4" descr="http://worldofstuart.excellentcontent.com/unlocked/driving/grantra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838200"/>
            <a:ext cx="349726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6" descr="http://www.old-computers.com/museum/software/atari_grantrak10_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87400"/>
            <a:ext cx="1643063"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8" descr="http://www.arcade-museum.com/images/120/12087329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698500"/>
            <a:ext cx="17811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37280A95-2D0E-4EA0-B7F7-C4CCD514BCF7}"/>
              </a:ext>
            </a:extLst>
          </p:cNvPr>
          <p:cNvSpPr>
            <a:spLocks noGrp="1"/>
          </p:cNvSpPr>
          <p:nvPr>
            <p:ph type="ftr" sz="quarter" idx="11"/>
          </p:nvPr>
        </p:nvSpPr>
        <p:spPr>
          <a:xfrm>
            <a:off x="32766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EE7D49C3-694C-4E8A-8981-4F005F0FCD50}"/>
              </a:ext>
            </a:extLst>
          </p:cNvPr>
          <p:cNvSpPr>
            <a:spLocks noGrp="1"/>
          </p:cNvSpPr>
          <p:nvPr>
            <p:ph type="sldNum" sz="quarter" idx="12"/>
          </p:nvPr>
        </p:nvSpPr>
        <p:spPr/>
        <p:txBody>
          <a:bodyPr/>
          <a:lstStyle/>
          <a:p>
            <a:pPr>
              <a:defRPr/>
            </a:pPr>
            <a:fld id="{AF15303D-36A2-45CC-B7D7-8289935320F0}" type="slidenum">
              <a:rPr lang="en-US" altLang="en-US" sz="800" b="1" smtClean="0"/>
              <a:pPr>
                <a:defRPr/>
              </a:pPr>
              <a:t>55</a:t>
            </a:fld>
            <a:endParaRPr lang="en-US" altLang="en-US" sz="800" b="1"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a:t>
            </a:r>
            <a:r>
              <a:rPr lang="en-US" altLang="en-US" dirty="0" err="1"/>
              <a:t>Gravitar</a:t>
            </a:r>
            <a:endParaRPr lang="en-US" altLang="en-US" dirty="0"/>
          </a:p>
        </p:txBody>
      </p:sp>
      <p:pic>
        <p:nvPicPr>
          <p:cNvPr id="110595" name="Picture 2" descr="http://www.cooganphoto.com/gravitar/Gravitar_2600Red_fro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713" y="762000"/>
            <a:ext cx="1892300"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AutoShape 4" descr="data:image/jpeg;base64,/9j/4AAQSkZJRgABAQAAAQABAAD/2wCEAAkGBwgHBhUIBwgWFRUWGB8bFhYVGB8fHBwiIyEqIiAkIiQkHjQlHh8lIR0hJzEoJjI3Li4wISAzODMuNyotLi0BCgoKDg0OGxAQGzEmICQvLywuLzUxNDI2LDQ0LC8sLzQsNDQwLDQtLCwsLywsLCwsLCwsLCwsLCwsLCwsLCwsLP/AABEIAK4BIgMBEQACEQEDEQH/xAAcAAEAAwEAAwEAAAAAAAAAAAAABQYHBAEDCAL/xABBEAACAQQABAIDCwoGAwAAAAAAAQIDBAURBhIhMQcTQVGRFyIyVFVhcYGSodEUFRY1QlJic8HTI5OxstLhNlNy/8QAGgEBAAMBAQEAAAAAAAAAAAAAAAMEBQIBBv/EADMRAQACAQIDBQYGAgMBAAAAAAABAgMEERIhMRMUMkFRBRVSYXGhIoGRsdHwweEjM+IG/9oADAMBAAIRAxEAPwDDQAAAAAAAAAAAAAAAAAAAATtnbz5YRjiE4uKbqcs6no/ga1/891s0cWOfwx2XKY687ftP26wjmfm6+JcZY2eVowtqOlKS5oqW/wB30d472+/cm12nxY81IpHWecb/AE/RzS0zE7pG6xdnUvVQssdyeh+ZRqNb3+8pa12LWTTY5vw0pt9a2/ffbZzFp25yhqeNoS4njZX3lxg978qWo9Itrq29PaXQoRp6Tq4x5Noj5dOku+KeDeEzSxFrUzlWzr4tRoxi3GpqS9C/ab102/YX66XHOe2O2PakR15/Lz32ccc8MTvzU7IU6dG/qUqD3GM5KPXfRPp9PQw81a1yWrXpEzt+qeOcOciegAAAAAAAAAAAAAAAAAAAAAAAAAAAAAAAAtOA4KucxhpZb8rjGnH0RjKpUfvuX4EE5d/u6+g5m2yamGbV4jiHgq6wuJhlHdwnCfoacJrrr4ElzCLbl8M1jd7p8G1sdgaWXy2XhQhW06aUZzbUo8y3yrp0/wBDqLzHKDsdqxa09Xo4n4LyXD+Ro29etCfnvVKab6v3vffVackjyL783mTDNJiPVKX/AIf32NlGlf5KSnKKk1To1qiXda5oxa30/wBPWe9rb1dzptuv7K9bcN3V9xFHC2VenUqT3qSl06Jye+nSSUXtPs+h5v5o4xzNuGFghwDWuMxVwlrnYTuKcHKVNxmk+i6czWuvMvae9rbZJ3fe01ieal39pVsL6pZ3GuanOUJa6rcXp/eggmNp2l6A8AAAAAAAAAAAAAAAAAAAAAAAAAAAAAAAABY8PxlkcXhpYeNGnUoy/ZkpRa99zdJU5xl1frf9TyYS1y2rXh8jNcZZLL4iGJqUqcKMO0YKTb676ynKUu/ziI2LZrWjh8n7rcaXt5haWIyljQr06OvL51Ui0lHlS3TqR3pevqOE7aZrFZjd6uIeMstxBe0rq8cI+S90owjqMX09bbe3FP3zYisQXzWvMTPkkqviPla97Tvrqzozq0klGbdaO9Pe3GFZQb23+yecMOu8Wmd5j9/5RVTi7Lz4kXEHmxVeO1FqC5Ummta116Sa69fn2e7Rts47W3FxeaSp+IN/Ry9TL22MtoXFWLjKqlVb667RlVcNrlXo9B5wu+3nfiiI3VW9uqt7eTu7mW51JOUnrW23t9F26s6QzO87y9IeAAAAAAAAAAAAAAAAAAAAAAAAAAAAAAAAAAAAAAAAAAAAAAAAAAAAAAAAAAAAAAAAAAAAAAAAAAAAAAAAAAAAAAAAAAAAAAAAAAAAAAAAAAFu4Z4M/OtD8su76EaXK23CScov+JNaj02zM1XtDsp4K1ni+cdfo09L7P7WOO1o4fl5fU4l4MWLofltnfQlR5U05ySlJ/w6WpdNNfWNL7Q7WeC1Z4t/KOn1NV7P7KOOto4dvPz+iommzAAAAAAAAAAAAAAAAAAAAAAAAAAAAAAAAAAAAAAAAdNC/vLajKjb3c4xl8KMZNJ+jqk9PocWxUtMTaImY+TuuW9YmKzMRPzeK99eXFCNCvdzlCPwYyk3GOlpaTel06CuKlZm0RETJbJe0RWZmYhznbgAAAAAAAAAAAAAAAAAAAAAAAAAAAAAAAAAAAAAAAAAAAAAAAAAAAAAAAAAAAAAAAAAAAAAAAAAAAAAAAAAAAAAAAAAAAAAAAAAAAAAAAAAAAAAAAAAAAAAAAAAAAAABJSwWUVKlUVnKSrLdPl1Lm667Jtrr6Ho47SvPn0RdtTeY36dXPkcde4yv5GRtZU5Nb5Zpp69f0dGe1tFo3h1S9bxvWd3KdOwAAAAAAAAAAAAAAAAAAAAAAAAAAAAAAAAAAAAAAAT2J4qv8PgquLx8uTzZczqRepJa00vp9fcitira0WlXyaemTJF7eXkh7q7ubyp5t3cSnLWtzk5PXq2/QSRER0TVrFY2iNnpPXQAAAAAAAAAAAAAAAAAAAAAAAAAAAAAAAAAAAAAAAAAAAAAAAAAAAAAAAAAAAAAAAAAAAAAAAAASNzhb23xkMlOCdOfZp9vma+r0HEZIm3D5rV9JlpijNPhlHHaqAal7i9/wDLFP7EvxMz3nX4Vzuc+p7i9/8ALFP7EvxHvOvwnc59UTxT4aXfDuEnlK2ShNQcfeqLTe5KP9SXDrq5bxSIcZNNNK8W6hl5WAAAAAAAAAAAAAAAAAAAAAAAAAAAAAAAAAA0Twdwdtlr2vXrvUqShyNejm5k/T6vWUNdmnHERHm0/ZmSuO83mu8x0+XVqv6NU/jT+yvxM3vU+jb942+FWMr4S4zIXruYX86bl1klFPbbbb6v07J6e0b1jbZkanBTNkm8Rtv1+vq4/cYx/wAsVPsR/E6952+FB3KPVfv0fwvyTR/y4/gUO2yfFP6rXZ09HsoYXFW9ZVrfG0oyXaUYRTX0PR5OW8xtMyRSsdIc3FeDjxHg54udw6am4++S3rUlLtteo6wZeyvF9t3mWnHXhZHxn4Zz4fxUbuwuqlxJ1FBwjS7Jxk99G/3UvrNbT67tbbWjb81DLpppG8c1FurC9s4qV3aTgn254uO/ai9W9bdJVprMdYcx08AAAAAAAAAAAAAAAAAAAAAAAAAAAAAOvF4y9y12rTHW7qTabUV36dzi960je08nVazadoXfg7w0vb/JypcS2dajSVNuMouKblzJJdU/Q5Pt6ClqNdWtd8cxMrGLTTadrcmo8I8GY3hOVSWNrVZeby83mSi/g71rUV+8zMz6m+bbi25LuLDXHvssZXTAAAAAAeQK/wAXcJ2PFdGnSyNapFU22vLcV36ddxfqJ8GothmZr5osuGMnVl3GvhpWxlenHhq2r11JNzctPT307RRqafXReJ7SYhSzabhmODmouUxd9iLhW+TtZU5tcyjJaevX9zLtMlbxvWd1a1ZrO0uM7cgAAAAAAAAAAAAAAAAAAAAAAAB7rO2q3l3C1oLcpyUYrt1b0vvZ5a0ViZnyexG87Q0Dh7wuzMc1TecsYuhv/ESqretfwy3312KGXX4+CeCef0Waaa3FHFHJp+G4J4fwd+r7GWLhUSaT8yb7rT6OTRmZNVlyV4bTyXaYKVneIWErpgAAAAAAAABF57iLE8PU41Mxd+WptqL5ZS3rv8GL139JLiw3y+CN0d8laeJnfGvij5Ven+iV9CcdPzOalLo99PhRXo32NDT6DeJ7WPuqZdVz/BLNuI8/f8R36vcnKLmoqK5VpaTb/qzRxYa4q8NVS+SbzvKKJXAAAAAAAAAAAAAAAAAAAAAAAAAey3r1ba4jcUJ6lFqUWvQ09p+08mImNpexO07wuOA8Rc1bZinXzGTq1KKfv4RUW2tfV6dekqZdFjmkxSIiU9NRaLb2nk1LhrxEw/EeVWNsbevGbTadSMFHotvtNv7jLzaLJirxWmP7+S7j1Nb22hcCosAHgAAAjvznc/Ilx7aP94k4I+KPv/CPjn0/Z+6F/Xq1lCeJrQT/AGpOlpfTqq37EeTSIjxR9/4exafRD+I+RvMTwfVvcdXcKkXDUlrpuaT7r1Mm0lK3yxW3T/TjUWmtJmGL+6FxZ8sz+zD/AImz3PB8LO7xk9UbmuJMxnacaeWvnUUG3FNJa337Ikx4MePwRs4vktfxSiSVwAAAAAAAAAAADavDDhjB5ThCF1kMZTqTc5pykuvR9DG1ufJTLMVnk0NPipam8wtn6D8L/IdL2f8AZV71m+KU/YY/Q/Qfhf5Dpez/ALHes3xSdhj9HpveCuGYWU5wwtJNQk09fN9J7XVZt4/FLy2DHt0fN59EyQAAAAAAAAAAAe61urizredaV5Ql+9CTT9qPLVi0bTD2JmOjt/SHN/LFx/mz/E47HH8Mfo67S/rLT/BHI31/Wuvy68qVOVU9eZNy1vm3rb6GZ7RpWsV4Y26/4XNJaZ33lqhlrwAAAQnG1arb8I3Na3quMo0pOMotpp/M11RNpoictYn1RZpmKTs+dLvOZe9oOheZWtUg+8Z1ZST11XRvXc+hripWd4rH6Mmb2mNplHkjkAAANL4F8PFlcTTzVepGcailqm9rWpOPV+n4OzP1Gtil5p6NX2fhwePNz+S6XHBX5TZxs69tTlThrli5PS0tL7mVY1cRO8btq+bSXpGO1eUdI/sqtdeDtec5VaWUjBdWouDevm3smj2lHThYWfR045nHPJlJqM0AAALXwNwXV4vVbyr2NLyuTe4t75ub5+muX7yrqdVGDbeN902HD2m/NrfBfAlpgMdO2yNOjcSlPmU5Ul0Wktdd+rf1mTqNXbJaJrvH5r+LBFI2nmtdtbW9pS8q0oRhH92EVFexFWbTad5lPERHR7Tx6AJJSjyyW0+6Ag8vwvi77E1bS3x9CnKcJRjNUo+9bWk+i30J8ee9bRMzP6orYqzWYiGS8UeGNxw9gqmVqZSM1T5feqDTfNJR77/i2auHXRlvFOHqo5NNNK8W7Py+qgAABpvBfhrYcRcOU8pcX9SEpuW4xUdLUmvT9Bm6jXWxZJpELmLTResW3TnuNYv5VreyP4EHvO/wwk7nX1eV4M4vf61reyP4D3nf4YO519WKmyzwAAAAbV4E/qK4/nL/AGoxvafjr9Gho/DLTDNXQDg5sv8A+mh9uf8AwO/wfNx+NB8cSyb4QuvOpUVHypb5Zyb+rcCfTcHa1236os3FwTu+dD6FlAAAB2WuJyV5S820x9Wcd65oU5SXtSOLZKVnaZh1FLT0h9BeGNvWteBrejc0ZQkvM3GSaa/xJPqn17GBrJic1pj5ftDU00TGOIlaCsnfmt1ovXqYjq8l8t1MHl6VN1auKrKKTbbpSSSXdt66JH08ZaTyi0fqxeC3ojyRyAdFnY3d9NwsrWdRpbahFya9iObWrXrOz2KzPRrvgfj72xV3+XWdSnzeVrng471z71tddbRk+0r1tw8M79f8L2jrMb7w1EzF4AAAAACr+J1vWuuBrijbUZTk/L1GKbb/AMSL6JdexZ0cxGasz8/2lBqYmccxD59usTkrOl5t3j6sI71zTpyiva0b9clLTtEwy5paOsOmlw7l6tNVKdk2mk09rs+3pL9dBqLRExXlP0RdpX1RbTT0ym7TGH4WzebtXdYrHyqQUuVyTj3ST11fqa9pDkz48c7WnZJXFe0bxDd/DfHXmJ4PpWWRoOFSLnuL103NtdvmZh6u9b5ZtXp/pp6es1xxErMVkzyu4ePmytwHxRQoutVw81GKbb3Hol1f7R9FGrwzO0WZE4MkeStllEAAAG1eBP6huP5y/wBqMb2n44+jQ0fhlphmroBwfnrHfGl7H+BJ2V/Rxx1c+Rq4vOWM8VUunqrFxfJ0l19W4639J1SL47Rfbo8tw3jhZpxz4b4bh7hmpk7K5rucHHSnKDj1kk96pp9n6zR02tyZckVmI/v5qebTVpSbRLKzUUgABvfgv/4Uv5s/6GF7Q/7vyaek8C9lFaAAHPkbSnkcfUsa8mo1YShJx76kmnra76Z1S01tFo8nNqxaJhRPcd4d+OXX26f9ove8svpH3/lW7nT1k9x3h345dfbp/wBoe8svpH3/AJO509ZTvCfA+L4Uup3OOr1pOceV+ZKLWt76agupBn1V80RFohJiwVxzvCzlZO8AAAAAAAARXE/D9pxLjPzff1JxhzKW6bSe19MWtdfUS4c1sVuKqPJji8bSi6PBtK3oxo0b58sUlHmim9Lot6a2/qR9Vi/+ttSlazh32iI8X/mWdb2ZEzM8X2Qr8HuHW9u8uvt0/wC0YM+08szvtH3/AJWe509ZWrhXhuy4Wx0rHH1Kkoym5t1Gm9tJeiK6aivvKmfPbNbisnxYoxxtCZIUoAA4s7+pK/8AKn/tZ3i8cfWHF/DL5WPqGKAANC8I+G8RxFUuVmLTzORQ5PfSjrfNv4Mlvsu5n6/PfFw8E7b7rWlx1vvxQ2HBYDF8P0JUMRa+XGT5pLmlLb1r9psyMua+Wd7zu0KY608KTI3YB52HgHrizGKs81j5WGRpc1OWtx212e11T33R3jyWx24q9XN6RaNpZ5xp4YWbxUVwpjdVvMXNuq/gcst/Dlr4XL8/3mhp9dbi/wCWeW3oqZtNG34I5oLEeHN3auNW/s5zmt7iknB+j1dfxPc2vm28U5R93zmrnXWmaY8cxHrtz/f+w/OX8OLy5bq46znGba1F6UP9On1vQw6/h2i/T7vdJ36JimTHO3rtz/Pn0aJ4aYW/wHDP5Dk6SjPzJS0pJ9HrXVP5irrMtcmTir0fUaek0ptK1FVOAAAAAAAAAAAAAAAAAAAAAAAAHPkqErrHVLam0nOEorfbbTS383U6pO1olzaN4mGLe45xD8dtft1P7Rs+8sXpP2/lndzv8j3HOIfjtr9up/aHvLF6T9v5O53+Sw8EeGFfE5WVfiGFtXpum4xiuaWpc0WnqUEuya385X1Ovi9dse8Tv/fNLh0s1tvbaYaFjcPjMU5PGWFOlza5vLio7123r1bZn3yXv4p3W60rXpDuOHYAA4PzXH47X/zWd9p8o/RxwfN+6OPjSqqorqq9eiVRtfWhN9/KCK7Ow4dgAAAAAAAAAAAAAAAAAAAAAAAAAAAAAAAAAAAAAAA//9k="/>
          <p:cNvSpPr>
            <a:spLocks noChangeAspect="1" noChangeArrowheads="1"/>
          </p:cNvSpPr>
          <p:nvPr/>
        </p:nvSpPr>
        <p:spPr bwMode="auto">
          <a:xfrm>
            <a:off x="176213" y="-1752600"/>
            <a:ext cx="6096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eaLnBrk="1" hangingPunct="1">
              <a:spcBef>
                <a:spcPct val="0"/>
              </a:spcBef>
              <a:buFontTx/>
              <a:buNone/>
            </a:pPr>
            <a:endParaRPr lang="en-US" altLang="en-US"/>
          </a:p>
        </p:txBody>
      </p:sp>
      <p:pic>
        <p:nvPicPr>
          <p:cNvPr id="110597" name="Picture 6" descr="http://www.8-bitcentral.com/images/reviews/atari2600/gravitar2600Scre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2438" y="1130300"/>
            <a:ext cx="3249612"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AutoShape 8" descr="data:image/jpeg;base64,/9j/4AAQSkZJRgABAQAAAQABAAD/2wCEAAkGBwgHBhUIBwgWFRUWGB8bFhYVGB8fHBwiIyEqIiAkIiQkHjQlHh8lIR0hJzEoJjI3Li4wISAzODMuNyotLi0BCgoKDg0OGxAQGzEmICQvLywuLzUxNDI2LDQ0LC8sLzQsNDQwLDQtLCwsLywsLCwsLCwsLCwsLCwsLCwsLCwsLP/AABEIAK4BIgMBEQACEQEDEQH/xAAcAAEAAwEAAwEAAAAAAAAAAAAABQYHBAEDCAL/xABBEAACAQQABAIDCwoGAwAAAAAAAQIDBAURBhIhMQcTQVGRFyIyVFVhcYGSodEUFRY1QlJic8HTI5OxstLhNlNy/8QAGgEBAAMBAQEAAAAAAAAAAAAAAAMEBQIBBv/EADMRAQACAQIDBQYGAgMBAAAAAAABAgMEERIhMRMUMkFRBRVSYXGhIoGRsdHwweEjM+IG/9oADAMBAAIRAxEAPwDDQAAAAAAAAAAAAAAAAAAAATtnbz5YRjiE4uKbqcs6no/ga1/891s0cWOfwx2XKY687ftP26wjmfm6+JcZY2eVowtqOlKS5oqW/wB30d472+/cm12nxY81IpHWecb/AE/RzS0zE7pG6xdnUvVQssdyeh+ZRqNb3+8pa12LWTTY5vw0pt9a2/ffbZzFp25yhqeNoS4njZX3lxg978qWo9Itrq29PaXQoRp6Tq4x5Noj5dOku+KeDeEzSxFrUzlWzr4tRoxi3GpqS9C/ab102/YX66XHOe2O2PakR15/Lz32ccc8MTvzU7IU6dG/qUqD3GM5KPXfRPp9PQw81a1yWrXpEzt+qeOcOciegAAAAAAAAAAAAAAAAAAAAAAAAAAAAAAAAtOA4KucxhpZb8rjGnH0RjKpUfvuX4EE5d/u6+g5m2yamGbV4jiHgq6wuJhlHdwnCfoacJrrr4ElzCLbl8M1jd7p8G1sdgaWXy2XhQhW06aUZzbUo8y3yrp0/wBDqLzHKDsdqxa09Xo4n4LyXD+Ro29etCfnvVKab6v3vffVackjyL783mTDNJiPVKX/AIf32NlGlf5KSnKKk1To1qiXda5oxa30/wBPWe9rb1dzptuv7K9bcN3V9xFHC2VenUqT3qSl06Jye+nSSUXtPs+h5v5o4xzNuGFghwDWuMxVwlrnYTuKcHKVNxmk+i6czWuvMvae9rbZJ3fe01ieal39pVsL6pZ3GuanOUJa6rcXp/eggmNp2l6A8AAAAAAAAAAAAAAAAAAAAAAAAAAAAAAAABY8PxlkcXhpYeNGnUoy/ZkpRa99zdJU5xl1frf9TyYS1y2rXh8jNcZZLL4iGJqUqcKMO0YKTb676ynKUu/ziI2LZrWjh8n7rcaXt5haWIyljQr06OvL51Ui0lHlS3TqR3pevqOE7aZrFZjd6uIeMstxBe0rq8cI+S90owjqMX09bbe3FP3zYisQXzWvMTPkkqviPla97Tvrqzozq0klGbdaO9Pe3GFZQb23+yecMOu8Wmd5j9/5RVTi7Lz4kXEHmxVeO1FqC5Ummta116Sa69fn2e7Rts47W3FxeaSp+IN/Ry9TL22MtoXFWLjKqlVb667RlVcNrlXo9B5wu+3nfiiI3VW9uqt7eTu7mW51JOUnrW23t9F26s6QzO87y9IeAAAAAAAAAAAAAAAAAAAAAAAAAAAAAAAAAAAAAAAAAAAAAAAAAAAAAAAAAAAAAAAAAAAAAAAAAAAAAAAAAAAAAAAAAAAAAAAAAAAAAAAAAAFu4Z4M/OtD8su76EaXK23CScov+JNaj02zM1XtDsp4K1ni+cdfo09L7P7WOO1o4fl5fU4l4MWLofltnfQlR5U05ySlJ/w6WpdNNfWNL7Q7WeC1Z4t/KOn1NV7P7KOOto4dvPz+iommzAAAAAAAAAAAAAAAAAAAAAAAAAAAAAAAAAAAAAAAAdNC/vLajKjb3c4xl8KMZNJ+jqk9PocWxUtMTaImY+TuuW9YmKzMRPzeK99eXFCNCvdzlCPwYyk3GOlpaTel06CuKlZm0RETJbJe0RWZmYhznbgAAAAAAAAAAAAAAAAAAAAAAAAAAAAAAAAAAAAAAAAAAAAAAAAAAAAAAAAAAAAAAAAAAAAAAAAAAAAAAAAAAAAAAAAAAAAAAAAAAAAAAAAAAAAAAAAAAAAAAAAAAAAABJSwWUVKlUVnKSrLdPl1Lm667Jtrr6Ho47SvPn0RdtTeY36dXPkcde4yv5GRtZU5Nb5Zpp69f0dGe1tFo3h1S9bxvWd3KdOwAAAAAAAAAAAAAAAAAAAAAAAAAAAAAAAAAAAAAAAT2J4qv8PgquLx8uTzZczqRepJa00vp9fcitira0WlXyaemTJF7eXkh7q7ubyp5t3cSnLWtzk5PXq2/QSRER0TVrFY2iNnpPXQAAAAAAAAAAAAAAAAAAAAAAAAAAAAAAAAAAAAAAAAAAAAAAAAAAAAAAAAAAAAAAAAAAAAAAAAASNzhb23xkMlOCdOfZp9vma+r0HEZIm3D5rV9JlpijNPhlHHaqAal7i9/wDLFP7EvxMz3nX4Vzuc+p7i9/8ALFP7EvxHvOvwnc59UTxT4aXfDuEnlK2ShNQcfeqLTe5KP9SXDrq5bxSIcZNNNK8W6hl5WAAAAAAAAAAAAAAAAAAAAAAAAAAAAAAAAAA0Twdwdtlr2vXrvUqShyNejm5k/T6vWUNdmnHERHm0/ZmSuO83mu8x0+XVqv6NU/jT+yvxM3vU+jb942+FWMr4S4zIXruYX86bl1klFPbbbb6v07J6e0b1jbZkanBTNkm8Rtv1+vq4/cYx/wAsVPsR/E6952+FB3KPVfv0fwvyTR/y4/gUO2yfFP6rXZ09HsoYXFW9ZVrfG0oyXaUYRTX0PR5OW8xtMyRSsdIc3FeDjxHg54udw6am4++S3rUlLtteo6wZeyvF9t3mWnHXhZHxn4Zz4fxUbuwuqlxJ1FBwjS7Jxk99G/3UvrNbT67tbbWjb81DLpppG8c1FurC9s4qV3aTgn254uO/ai9W9bdJVprMdYcx08AAAAAAAAAAAAAAAAAAAAAAAAAAAAAOvF4y9y12rTHW7qTabUV36dzi960je08nVazadoXfg7w0vb/JypcS2dajSVNuMouKblzJJdU/Q5Pt6ClqNdWtd8cxMrGLTTadrcmo8I8GY3hOVSWNrVZeby83mSi/g71rUV+8zMz6m+bbi25LuLDXHvssZXTAAAAAAeQK/wAXcJ2PFdGnSyNapFU22vLcV36ddxfqJ8GothmZr5osuGMnVl3GvhpWxlenHhq2r11JNzctPT307RRqafXReJ7SYhSzabhmODmouUxd9iLhW+TtZU5tcyjJaevX9zLtMlbxvWd1a1ZrO0uM7cgAAAAAAAAAAAAAAAAAAAAAAAB7rO2q3l3C1oLcpyUYrt1b0vvZ5a0ViZnyexG87Q0Dh7wuzMc1TecsYuhv/ESqretfwy3312KGXX4+CeCef0Waaa3FHFHJp+G4J4fwd+r7GWLhUSaT8yb7rT6OTRmZNVlyV4bTyXaYKVneIWErpgAAAAAAAABF57iLE8PU41Mxd+WptqL5ZS3rv8GL139JLiw3y+CN0d8laeJnfGvij5Ven+iV9CcdPzOalLo99PhRXo32NDT6DeJ7WPuqZdVz/BLNuI8/f8R36vcnKLmoqK5VpaTb/qzRxYa4q8NVS+SbzvKKJXAAAAAAAAAAAAAAAAAAAAAAAAAey3r1ba4jcUJ6lFqUWvQ09p+08mImNpexO07wuOA8Rc1bZinXzGTq1KKfv4RUW2tfV6dekqZdFjmkxSIiU9NRaLb2nk1LhrxEw/EeVWNsbevGbTadSMFHotvtNv7jLzaLJirxWmP7+S7j1Nb22hcCosAHgAAAjvznc/Ilx7aP94k4I+KPv/CPjn0/Z+6F/Xq1lCeJrQT/AGpOlpfTqq37EeTSIjxR9/4exafRD+I+RvMTwfVvcdXcKkXDUlrpuaT7r1Mm0lK3yxW3T/TjUWmtJmGL+6FxZ8sz+zD/AImz3PB8LO7xk9UbmuJMxnacaeWvnUUG3FNJa337Ikx4MePwRs4vktfxSiSVwAAAAAAAAAAADavDDhjB5ThCF1kMZTqTc5pykuvR9DG1ufJTLMVnk0NPipam8wtn6D8L/IdL2f8AZV71m+KU/YY/Q/Qfhf5Dpez/ALHes3xSdhj9HpveCuGYWU5wwtJNQk09fN9J7XVZt4/FLy2DHt0fN59EyQAAAAAAAAAAAe61urizredaV5Ql+9CTT9qPLVi0bTD2JmOjt/SHN/LFx/mz/E47HH8Mfo67S/rLT/BHI31/Wuvy68qVOVU9eZNy1vm3rb6GZ7RpWsV4Y26/4XNJaZ33lqhlrwAAAQnG1arb8I3Na3quMo0pOMotpp/M11RNpoictYn1RZpmKTs+dLvOZe9oOheZWtUg+8Z1ZST11XRvXc+hripWd4rH6Mmb2mNplHkjkAAANL4F8PFlcTTzVepGcailqm9rWpOPV+n4OzP1Gtil5p6NX2fhwePNz+S6XHBX5TZxs69tTlThrli5PS0tL7mVY1cRO8btq+bSXpGO1eUdI/sqtdeDtec5VaWUjBdWouDevm3smj2lHThYWfR045nHPJlJqM0AAALXwNwXV4vVbyr2NLyuTe4t75ub5+muX7yrqdVGDbeN902HD2m/NrfBfAlpgMdO2yNOjcSlPmU5Ul0Wktdd+rf1mTqNXbJaJrvH5r+LBFI2nmtdtbW9pS8q0oRhH92EVFexFWbTad5lPERHR7Tx6AJJSjyyW0+6Ag8vwvi77E1bS3x9CnKcJRjNUo+9bWk+i30J8ee9bRMzP6orYqzWYiGS8UeGNxw9gqmVqZSM1T5feqDTfNJR77/i2auHXRlvFOHqo5NNNK8W7Py+qgAABpvBfhrYcRcOU8pcX9SEpuW4xUdLUmvT9Bm6jXWxZJpELmLTResW3TnuNYv5VreyP4EHvO/wwk7nX1eV4M4vf61reyP4D3nf4YO519WKmyzwAAAAbV4E/qK4/nL/AGoxvafjr9Gho/DLTDNXQDg5sv8A+mh9uf8AwO/wfNx+NB8cSyb4QuvOpUVHypb5Zyb+rcCfTcHa1236os3FwTu+dD6FlAAAB2WuJyV5S820x9Wcd65oU5SXtSOLZKVnaZh1FLT0h9BeGNvWteBrejc0ZQkvM3GSaa/xJPqn17GBrJic1pj5ftDU00TGOIlaCsnfmt1ovXqYjq8l8t1MHl6VN1auKrKKTbbpSSSXdt66JH08ZaTyi0fqxeC3ojyRyAdFnY3d9NwsrWdRpbahFya9iObWrXrOz2KzPRrvgfj72xV3+XWdSnzeVrng471z71tddbRk+0r1tw8M79f8L2jrMb7w1EzF4AAAAACr+J1vWuuBrijbUZTk/L1GKbb/AMSL6JdexZ0cxGasz8/2lBqYmccxD59usTkrOl5t3j6sI71zTpyiva0b9clLTtEwy5paOsOmlw7l6tNVKdk2mk09rs+3pL9dBqLRExXlP0RdpX1RbTT0ym7TGH4WzebtXdYrHyqQUuVyTj3ST11fqa9pDkz48c7WnZJXFe0bxDd/DfHXmJ4PpWWRoOFSLnuL103NtdvmZh6u9b5ZtXp/pp6es1xxErMVkzyu4ePmytwHxRQoutVw81GKbb3Hol1f7R9FGrwzO0WZE4MkeStllEAAAG1eBP6huP5y/wBqMb2n44+jQ0fhlphmroBwfnrHfGl7H+BJ2V/Rxx1c+Rq4vOWM8VUunqrFxfJ0l19W4639J1SL47Rfbo8tw3jhZpxz4b4bh7hmpk7K5rucHHSnKDj1kk96pp9n6zR02tyZckVmI/v5qebTVpSbRLKzUUgABvfgv/4Uv5s/6GF7Q/7vyaek8C9lFaAAHPkbSnkcfUsa8mo1YShJx76kmnra76Z1S01tFo8nNqxaJhRPcd4d+OXX26f9ove8svpH3/lW7nT1k9x3h345dfbp/wBoe8svpH3/AJO509ZTvCfA+L4Uup3OOr1pOceV+ZKLWt76agupBn1V80RFohJiwVxzvCzlZO8AAAAAAAARXE/D9pxLjPzff1JxhzKW6bSe19MWtdfUS4c1sVuKqPJji8bSi6PBtK3oxo0b58sUlHmim9Lot6a2/qR9Vi/+ttSlazh32iI8X/mWdb2ZEzM8X2Qr8HuHW9u8uvt0/wC0YM+08szvtH3/AJWe509ZWrhXhuy4Wx0rHH1Kkoym5t1Gm9tJeiK6aivvKmfPbNbisnxYoxxtCZIUoAA4s7+pK/8AKn/tZ3i8cfWHF/DL5WPqGKAANC8I+G8RxFUuVmLTzORQ5PfSjrfNv4Mlvsu5n6/PfFw8E7b7rWlx1vvxQ2HBYDF8P0JUMRa+XGT5pLmlLb1r9psyMua+Wd7zu0KY608KTI3YB52HgHrizGKs81j5WGRpc1OWtx212e11T33R3jyWx24q9XN6RaNpZ5xp4YWbxUVwpjdVvMXNuq/gcst/Dlr4XL8/3mhp9dbi/wCWeW3oqZtNG34I5oLEeHN3auNW/s5zmt7iknB+j1dfxPc2vm28U5R93zmrnXWmaY8cxHrtz/f+w/OX8OLy5bq46znGba1F6UP9On1vQw6/h2i/T7vdJ36JimTHO3rtz/Pn0aJ4aYW/wHDP5Dk6SjPzJS0pJ9HrXVP5irrMtcmTir0fUaek0ptK1FVOAAAAAAAAAAAAAAAAAAAAAAAAHPkqErrHVLam0nOEorfbbTS383U6pO1olzaN4mGLe45xD8dtft1P7Rs+8sXpP2/lndzv8j3HOIfjtr9up/aHvLF6T9v5O53+Sw8EeGFfE5WVfiGFtXpum4xiuaWpc0WnqUEuya385X1Ovi9dse8Tv/fNLh0s1tvbaYaFjcPjMU5PGWFOlza5vLio7123r1bZn3yXv4p3W60rXpDuOHYAA4PzXH47X/zWd9p8o/RxwfN+6OPjSqqorqq9eiVRtfWhN9/KCK7Ow4dgAAAAAAAAAAAAAAAAAAAAAAAAAAAAAAAAAAAAAAA//9k="/>
          <p:cNvSpPr>
            <a:spLocks noChangeAspect="1" noChangeArrowheads="1"/>
          </p:cNvSpPr>
          <p:nvPr/>
        </p:nvSpPr>
        <p:spPr bwMode="auto">
          <a:xfrm>
            <a:off x="328613" y="-1600200"/>
            <a:ext cx="6096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eaLnBrk="1" hangingPunct="1">
              <a:spcBef>
                <a:spcPct val="0"/>
              </a:spcBef>
              <a:buFontTx/>
              <a:buNone/>
            </a:pPr>
            <a:endParaRPr lang="en-US" altLang="en-US"/>
          </a:p>
        </p:txBody>
      </p:sp>
      <p:pic>
        <p:nvPicPr>
          <p:cNvPr id="110599" name="Picture 10" descr="http://upload.wikimedia.org/wikipedia/en/thumb/7/7b/Gravitar.png/220px-Gravit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762000"/>
            <a:ext cx="1997075"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0" name="Content Placeholder 2"/>
          <p:cNvSpPr txBox="1">
            <a:spLocks/>
          </p:cNvSpPr>
          <p:nvPr/>
        </p:nvSpPr>
        <p:spPr bwMode="auto">
          <a:xfrm>
            <a:off x="465138" y="3148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ea typeface="MS PGothic" panose="020B0600070205080204" pitchFamily="34" charset="-128"/>
            </a:endParaRPr>
          </a:p>
          <a:p>
            <a:pPr>
              <a:buFont typeface="Arial" panose="020B0604020202020204" pitchFamily="34" charset="0"/>
              <a:buNone/>
            </a:pPr>
            <a:r>
              <a:rPr lang="en-US" altLang="en-US" sz="1600"/>
              <a:t>-</a:t>
            </a:r>
            <a:r>
              <a:rPr lang="en-US" altLang="en-US" sz="1600" b="1" i="1"/>
              <a:t>Gravitar</a:t>
            </a:r>
            <a:r>
              <a:rPr lang="en-US" altLang="en-US" sz="1600"/>
              <a:t> is a shoot 'em up arcade game released by Atari, Inc in 1982</a:t>
            </a:r>
          </a:p>
          <a:p>
            <a:pPr>
              <a:buFont typeface="Arial" panose="020B0604020202020204" pitchFamily="34" charset="0"/>
              <a:buNone/>
            </a:pPr>
            <a:r>
              <a:rPr lang="en-US" altLang="en-US" sz="1600"/>
              <a:t>-In the game, the player controls a small blue spacecraft. The game starts in a fictional solar system with several planets to explore. If the player moves his ship into a planet, he will be taken to a side-view landscape. Unlike many other shooting games, gravity plays a fair part in </a:t>
            </a:r>
            <a:r>
              <a:rPr lang="en-US" altLang="en-US" sz="1600" b="1" i="1"/>
              <a:t>Gravitar</a:t>
            </a:r>
            <a:r>
              <a:rPr lang="en-US" altLang="en-US" sz="1600"/>
              <a:t>: the ship will be pulled slowly to the deadly star in the overworld, and downward in the side-view levels.</a:t>
            </a:r>
          </a:p>
          <a:p>
            <a:pPr>
              <a:buFont typeface="Arial" panose="020B0604020202020204" pitchFamily="34" charset="0"/>
              <a:buNone/>
            </a:pPr>
            <a:r>
              <a:rPr lang="en-US" altLang="en-US" sz="1600"/>
              <a:t>-In the side-view levels, the player has to destroy red bunkers that shoot constantly, and can also use the tractor beam to pick up blue fuel tanks. Once all of the bunkers are destroyed, the planet will blow up, and the player will earn a bonus. Once all planets are destroyed, the player will move onto another solar system.</a:t>
            </a:r>
          </a:p>
          <a:p>
            <a:pPr>
              <a:buFont typeface="Arial" panose="020B0604020202020204" pitchFamily="34" charset="0"/>
              <a:buNone/>
            </a:pPr>
            <a:r>
              <a:rPr lang="en-US" altLang="en-US" sz="1600"/>
              <a:t>-Gameplay Video: </a:t>
            </a:r>
            <a:r>
              <a:rPr lang="en-US" altLang="en-US" sz="1600">
                <a:hlinkClick r:id="rId5"/>
              </a:rPr>
              <a:t>https://www.youtube.com/watch?v=mm-EIfj_xoY </a:t>
            </a:r>
            <a:endParaRPr lang="en-US" altLang="en-US" sz="1600"/>
          </a:p>
        </p:txBody>
      </p:sp>
      <p:sp>
        <p:nvSpPr>
          <p:cNvPr id="3" name="Footer Placeholder 2">
            <a:extLst>
              <a:ext uri="{FF2B5EF4-FFF2-40B4-BE49-F238E27FC236}">
                <a16:creationId xmlns:a16="http://schemas.microsoft.com/office/drawing/2014/main" id="{6E133096-EC76-4E85-A411-06683F319841}"/>
              </a:ext>
            </a:extLst>
          </p:cNvPr>
          <p:cNvSpPr>
            <a:spLocks noGrp="1"/>
          </p:cNvSpPr>
          <p:nvPr>
            <p:ph type="ftr" sz="quarter" idx="11"/>
          </p:nvPr>
        </p:nvSpPr>
        <p:spPr>
          <a:xfrm>
            <a:off x="3276600" y="6416675"/>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A2CDA521-46FC-4B51-99EA-30AE32E01DAB}"/>
              </a:ext>
            </a:extLst>
          </p:cNvPr>
          <p:cNvSpPr>
            <a:spLocks noGrp="1"/>
          </p:cNvSpPr>
          <p:nvPr>
            <p:ph type="sldNum" sz="quarter" idx="12"/>
          </p:nvPr>
        </p:nvSpPr>
        <p:spPr/>
        <p:txBody>
          <a:bodyPr/>
          <a:lstStyle/>
          <a:p>
            <a:pPr>
              <a:defRPr/>
            </a:pPr>
            <a:fld id="{AF15303D-36A2-45CC-B7D7-8289935320F0}" type="slidenum">
              <a:rPr lang="en-US" altLang="en-US" sz="800" b="1" smtClean="0"/>
              <a:pPr>
                <a:defRPr/>
              </a:pPr>
              <a:t>56</a:t>
            </a:fld>
            <a:endParaRPr lang="en-US" altLang="en-US" sz="800" b="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Haunted House</a:t>
            </a:r>
          </a:p>
        </p:txBody>
      </p:sp>
      <p:sp>
        <p:nvSpPr>
          <p:cNvPr id="111619" name="Rectangle 1"/>
          <p:cNvSpPr>
            <a:spLocks noChangeArrowheads="1"/>
          </p:cNvSpPr>
          <p:nvPr/>
        </p:nvSpPr>
        <p:spPr bwMode="auto">
          <a:xfrm>
            <a:off x="519113" y="3886200"/>
            <a:ext cx="81057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 typeface="Arial" panose="020B0604020202020204" pitchFamily="34" charset="0"/>
              <a:buNone/>
            </a:pPr>
            <a:r>
              <a:rPr lang="en-US" altLang="en-US" sz="1600" dirty="0">
                <a:solidFill>
                  <a:srgbClr val="252525"/>
                </a:solidFill>
              </a:rPr>
              <a:t>-Represented by a pair of terrified, floating eyes, the player must navigate a mansion haunted by the ghost of Zachary Graves, recovering pieces of an urn and uncovering the mystery of the haunted house - all while avoiding bats, tarantulas, and the ghost of Mr. Graves himself.</a:t>
            </a:r>
          </a:p>
          <a:p>
            <a:pPr>
              <a:spcBef>
                <a:spcPct val="0"/>
              </a:spcBef>
              <a:buFont typeface="Arial" panose="020B0604020202020204" pitchFamily="34" charset="0"/>
              <a:buNone/>
            </a:pPr>
            <a:r>
              <a:rPr lang="en-US" altLang="en-US" sz="1600" dirty="0">
                <a:solidFill>
                  <a:srgbClr val="252525"/>
                </a:solidFill>
              </a:rPr>
              <a:t>-To progress, the player must identify and pick up various items, which can only be found by lighting a match, shedding light around the player for a short time. Anytime a monster enters the stage, a howling wind blows and the match is snuffed out. </a:t>
            </a:r>
          </a:p>
          <a:p>
            <a:pPr>
              <a:spcBef>
                <a:spcPct val="0"/>
              </a:spcBef>
              <a:buFont typeface="Arial" panose="020B0604020202020204" pitchFamily="34" charset="0"/>
              <a:buNone/>
            </a:pPr>
            <a:r>
              <a:rPr lang="en-US" altLang="en-US" sz="1600" dirty="0">
                <a:solidFill>
                  <a:srgbClr val="252525"/>
                </a:solidFill>
              </a:rPr>
              <a:t>-The game features a total of nine different levels of increasing difficulty.</a:t>
            </a:r>
          </a:p>
          <a:p>
            <a:pPr>
              <a:spcBef>
                <a:spcPct val="0"/>
              </a:spcBef>
              <a:buFont typeface="Arial" panose="020B0604020202020204" pitchFamily="34" charset="0"/>
              <a:buNone/>
            </a:pPr>
            <a:r>
              <a:rPr lang="en-US" altLang="en-US" sz="1600" dirty="0">
                <a:solidFill>
                  <a:srgbClr val="252525"/>
                </a:solidFill>
              </a:rPr>
              <a:t>-Developed for the Atari 2600 in 1982 by Atari Inc.</a:t>
            </a:r>
          </a:p>
          <a:p>
            <a:pPr>
              <a:spcBef>
                <a:spcPct val="0"/>
              </a:spcBef>
              <a:buFont typeface="Arial" panose="020B0604020202020204" pitchFamily="34" charset="0"/>
              <a:buNone/>
            </a:pPr>
            <a:r>
              <a:rPr lang="en-US" altLang="en-US" sz="1600" dirty="0">
                <a:solidFill>
                  <a:srgbClr val="252525"/>
                </a:solidFill>
              </a:rPr>
              <a:t>-Gameplay Video: </a:t>
            </a:r>
            <a:r>
              <a:rPr lang="en-US" altLang="en-US" sz="1600" dirty="0">
                <a:solidFill>
                  <a:srgbClr val="252525"/>
                </a:solidFill>
                <a:hlinkClick r:id="rId2"/>
              </a:rPr>
              <a:t>https://youtu.be/lbjVffUGjxA</a:t>
            </a:r>
            <a:endParaRPr lang="en-US" altLang="en-US" sz="1600" dirty="0"/>
          </a:p>
        </p:txBody>
      </p:sp>
      <p:pic>
        <p:nvPicPr>
          <p:cNvPr id="11162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5988" y="866775"/>
            <a:ext cx="228917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35650" y="1381125"/>
            <a:ext cx="3155950"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6850" y="1295400"/>
            <a:ext cx="312420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731401CB-376F-4797-B199-865D21B3EFCA}"/>
              </a:ext>
            </a:extLst>
          </p:cNvPr>
          <p:cNvSpPr>
            <a:spLocks noGrp="1"/>
          </p:cNvSpPr>
          <p:nvPr>
            <p:ph type="ftr" sz="quarter" idx="11"/>
          </p:nvPr>
        </p:nvSpPr>
        <p:spPr>
          <a:xfrm>
            <a:off x="3246437" y="6416675"/>
            <a:ext cx="2620963"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EFB3DD62-E659-44B4-A39C-E32C4CB83B40}"/>
              </a:ext>
            </a:extLst>
          </p:cNvPr>
          <p:cNvSpPr>
            <a:spLocks noGrp="1"/>
          </p:cNvSpPr>
          <p:nvPr>
            <p:ph type="sldNum" sz="quarter" idx="12"/>
          </p:nvPr>
        </p:nvSpPr>
        <p:spPr/>
        <p:txBody>
          <a:bodyPr/>
          <a:lstStyle/>
          <a:p>
            <a:pPr>
              <a:defRPr/>
            </a:pPr>
            <a:fld id="{AF15303D-36A2-45CC-B7D7-8289935320F0}" type="slidenum">
              <a:rPr lang="en-US" altLang="en-US" sz="800" b="1" smtClean="0"/>
              <a:pPr>
                <a:defRPr/>
              </a:pPr>
              <a:t>57</a:t>
            </a:fld>
            <a:endParaRPr lang="en-US" altLang="en-US" sz="800" b="1"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Hi-Way</a:t>
            </a:r>
          </a:p>
        </p:txBody>
      </p:sp>
      <p:sp>
        <p:nvSpPr>
          <p:cNvPr id="112643" name="Content Placeholder 2"/>
          <p:cNvSpPr txBox="1">
            <a:spLocks/>
          </p:cNvSpPr>
          <p:nvPr/>
        </p:nvSpPr>
        <p:spPr bwMode="auto">
          <a:xfrm>
            <a:off x="457200" y="3529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solidFill>
                <a:srgbClr val="000000"/>
              </a:solidFill>
              <a:ea typeface="MS PGothic" panose="020B0600070205080204" pitchFamily="34" charset="-128"/>
            </a:endParaRPr>
          </a:p>
          <a:p>
            <a:pPr>
              <a:buFont typeface="Arial" panose="020B0604020202020204" pitchFamily="34" charset="0"/>
              <a:buNone/>
            </a:pPr>
            <a:r>
              <a:rPr lang="en-US" altLang="en-US" sz="1600">
                <a:solidFill>
                  <a:srgbClr val="000000"/>
                </a:solidFill>
              </a:rPr>
              <a:t>-</a:t>
            </a:r>
            <a:r>
              <a:rPr lang="en-US" altLang="en-US" sz="1600" b="1" i="1">
                <a:solidFill>
                  <a:srgbClr val="000000"/>
                </a:solidFill>
              </a:rPr>
              <a:t>Hi-Way</a:t>
            </a:r>
            <a:r>
              <a:rPr lang="en-US" altLang="en-US" sz="1600">
                <a:solidFill>
                  <a:srgbClr val="000000"/>
                </a:solidFill>
              </a:rPr>
              <a:t> is a single-player car racing arcade game, developed and released by Atari in 1975. </a:t>
            </a:r>
          </a:p>
          <a:p>
            <a:pPr>
              <a:buFont typeface="Arial" panose="020B0604020202020204" pitchFamily="34" charset="0"/>
              <a:buNone/>
            </a:pPr>
            <a:r>
              <a:rPr lang="en-US" altLang="en-US" sz="1600">
                <a:solidFill>
                  <a:srgbClr val="000000"/>
                </a:solidFill>
              </a:rPr>
              <a:t>-Players sit in a cockpit arcade cabinet, using pedals and a steering wheel to dodge other cars and navigate around turns.</a:t>
            </a:r>
          </a:p>
          <a:p>
            <a:pPr>
              <a:buFont typeface="Arial" panose="020B0604020202020204" pitchFamily="34" charset="0"/>
              <a:buNone/>
            </a:pPr>
            <a:r>
              <a:rPr lang="en-US" altLang="en-US" sz="1600">
                <a:solidFill>
                  <a:srgbClr val="000000"/>
                </a:solidFill>
              </a:rPr>
              <a:t>-Marketed with the slogan “Hi-Way – All it Needs is Wheels”, it was Atari’s first game to use a cockpit arcade cabinet design.</a:t>
            </a:r>
          </a:p>
          <a:p>
            <a:pPr>
              <a:buFont typeface="Arial" panose="020B0604020202020204" pitchFamily="34" charset="0"/>
              <a:buNone/>
            </a:pPr>
            <a:r>
              <a:rPr lang="en-US" altLang="en-US" sz="1600">
                <a:solidFill>
                  <a:srgbClr val="000000"/>
                </a:solidFill>
              </a:rPr>
              <a:t>-Gameplay Video: </a:t>
            </a:r>
            <a:r>
              <a:rPr lang="en-US" altLang="en-US" sz="1600">
                <a:solidFill>
                  <a:srgbClr val="000000"/>
                </a:solidFill>
                <a:hlinkClick r:id="rId2"/>
              </a:rPr>
              <a:t>https://www.youtube.com/watch?v=HA6blEgS2jE</a:t>
            </a:r>
            <a:endParaRPr lang="en-US" altLang="en-US" sz="1600">
              <a:solidFill>
                <a:srgbClr val="000000"/>
              </a:solidFill>
            </a:endParaRPr>
          </a:p>
        </p:txBody>
      </p:sp>
      <p:pic>
        <p:nvPicPr>
          <p:cNvPr id="11264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7038" y="987425"/>
            <a:ext cx="1960562"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49800" y="1096963"/>
            <a:ext cx="30988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CF7651C2-B1A3-4866-8B10-2CF54CD5CDA2}"/>
              </a:ext>
            </a:extLst>
          </p:cNvPr>
          <p:cNvSpPr>
            <a:spLocks noGrp="1"/>
          </p:cNvSpPr>
          <p:nvPr>
            <p:ph type="ftr" sz="quarter" idx="11"/>
          </p:nvPr>
        </p:nvSpPr>
        <p:spPr>
          <a:xfrm>
            <a:off x="32766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0DCBDD2D-34FC-49E0-8F74-03FA5E809B80}"/>
              </a:ext>
            </a:extLst>
          </p:cNvPr>
          <p:cNvSpPr>
            <a:spLocks noGrp="1"/>
          </p:cNvSpPr>
          <p:nvPr>
            <p:ph type="sldNum" sz="quarter" idx="12"/>
          </p:nvPr>
        </p:nvSpPr>
        <p:spPr/>
        <p:txBody>
          <a:bodyPr/>
          <a:lstStyle/>
          <a:p>
            <a:pPr>
              <a:defRPr/>
            </a:pPr>
            <a:fld id="{AF15303D-36A2-45CC-B7D7-8289935320F0}" type="slidenum">
              <a:rPr lang="en-US" altLang="en-US" sz="800" b="1" smtClean="0"/>
              <a:pPr>
                <a:defRPr/>
              </a:pPr>
              <a:t>58</a:t>
            </a:fld>
            <a:endParaRPr lang="en-US" altLang="en-US" sz="800" b="1"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Human Cannonball</a:t>
            </a:r>
          </a:p>
        </p:txBody>
      </p:sp>
      <p:sp>
        <p:nvSpPr>
          <p:cNvPr id="113667" name="Content Placeholder 2"/>
          <p:cNvSpPr txBox="1">
            <a:spLocks/>
          </p:cNvSpPr>
          <p:nvPr/>
        </p:nvSpPr>
        <p:spPr bwMode="auto">
          <a:xfrm>
            <a:off x="457200" y="3529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solidFill>
                <a:srgbClr val="000000"/>
              </a:solidFill>
              <a:ea typeface="MS PGothic" panose="020B0600070205080204" pitchFamily="34" charset="-128"/>
            </a:endParaRPr>
          </a:p>
          <a:p>
            <a:pPr>
              <a:buFont typeface="Arial" panose="020B0604020202020204" pitchFamily="34" charset="0"/>
              <a:buNone/>
            </a:pPr>
            <a:r>
              <a:rPr lang="en-US" altLang="en-US" sz="1600">
                <a:solidFill>
                  <a:srgbClr val="000000"/>
                </a:solidFill>
              </a:rPr>
              <a:t>-</a:t>
            </a:r>
            <a:r>
              <a:rPr lang="en-US" altLang="en-US" sz="1600" b="1" i="1">
                <a:solidFill>
                  <a:srgbClr val="000000"/>
                </a:solidFill>
              </a:rPr>
              <a:t>Human Cannonball </a:t>
            </a:r>
            <a:r>
              <a:rPr lang="en-US" altLang="en-US" sz="1600">
                <a:solidFill>
                  <a:srgbClr val="000000"/>
                </a:solidFill>
              </a:rPr>
              <a:t>is a single player shooting/targeting game developed for the Atari 2600 in 1978. </a:t>
            </a:r>
          </a:p>
          <a:p>
            <a:pPr>
              <a:buFont typeface="Arial" panose="020B0604020202020204" pitchFamily="34" charset="0"/>
              <a:buNone/>
            </a:pPr>
            <a:r>
              <a:rPr lang="en-US" altLang="en-US" sz="1600">
                <a:solidFill>
                  <a:srgbClr val="000000"/>
                </a:solidFill>
              </a:rPr>
              <a:t>-In </a:t>
            </a:r>
            <a:r>
              <a:rPr lang="en-US" altLang="en-US" sz="1600" b="1" i="1">
                <a:solidFill>
                  <a:srgbClr val="000000"/>
                </a:solidFill>
              </a:rPr>
              <a:t>Human Cannonball</a:t>
            </a:r>
            <a:r>
              <a:rPr lang="en-US" altLang="en-US" sz="1600">
                <a:solidFill>
                  <a:srgbClr val="000000"/>
                </a:solidFill>
              </a:rPr>
              <a:t>, the player must adjust the angle of fire for a cannon, and estimate the trajectory for the circus performer inside with the intention of landing him in a small pool of water on the side of the screen.</a:t>
            </a:r>
          </a:p>
          <a:p>
            <a:pPr>
              <a:buFont typeface="Arial" panose="020B0604020202020204" pitchFamily="34" charset="0"/>
              <a:buNone/>
            </a:pPr>
            <a:r>
              <a:rPr lang="en-US" altLang="en-US" sz="1600">
                <a:solidFill>
                  <a:srgbClr val="000000"/>
                </a:solidFill>
              </a:rPr>
              <a:t>-The player has to take wind and distance into account, and eventually obstacles that force the player to shoot at specific angles.</a:t>
            </a:r>
          </a:p>
          <a:p>
            <a:pPr>
              <a:buFont typeface="Arial" panose="020B0604020202020204" pitchFamily="34" charset="0"/>
              <a:buNone/>
            </a:pPr>
            <a:r>
              <a:rPr lang="en-US" altLang="en-US" sz="1600">
                <a:solidFill>
                  <a:srgbClr val="000000"/>
                </a:solidFill>
              </a:rPr>
              <a:t>-The game featured impressive trajectory calculation for the time.</a:t>
            </a:r>
          </a:p>
          <a:p>
            <a:pPr>
              <a:buFont typeface="Arial" panose="020B0604020202020204" pitchFamily="34" charset="0"/>
              <a:buNone/>
            </a:pPr>
            <a:r>
              <a:rPr lang="en-US" altLang="en-US" sz="1600">
                <a:solidFill>
                  <a:srgbClr val="000000"/>
                </a:solidFill>
              </a:rPr>
              <a:t>-Gameplay Video: </a:t>
            </a:r>
            <a:r>
              <a:rPr lang="en-US" altLang="en-US" sz="1600">
                <a:solidFill>
                  <a:srgbClr val="000000"/>
                </a:solidFill>
                <a:hlinkClick r:id="rId2"/>
              </a:rPr>
              <a:t>https://www.youtube.com/watch?v=s9d3S-heZ9k</a:t>
            </a:r>
            <a:endParaRPr lang="en-US" altLang="en-US" sz="1600">
              <a:solidFill>
                <a:srgbClr val="000000"/>
              </a:solidFill>
            </a:endParaRPr>
          </a:p>
        </p:txBody>
      </p:sp>
      <p:pic>
        <p:nvPicPr>
          <p:cNvPr id="11366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8700" y="838200"/>
            <a:ext cx="208280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75" y="838200"/>
            <a:ext cx="2346325"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1262063"/>
            <a:ext cx="304165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B551677F-156D-4FA9-AB72-8AFB1DD5A4F2}"/>
              </a:ext>
            </a:extLst>
          </p:cNvPr>
          <p:cNvSpPr>
            <a:spLocks noGrp="1"/>
          </p:cNvSpPr>
          <p:nvPr>
            <p:ph type="ftr" sz="quarter" idx="11"/>
          </p:nvPr>
        </p:nvSpPr>
        <p:spPr>
          <a:xfrm>
            <a:off x="34290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D407E83E-34D3-49D2-9EB1-3F046091AFF6}"/>
              </a:ext>
            </a:extLst>
          </p:cNvPr>
          <p:cNvSpPr>
            <a:spLocks noGrp="1"/>
          </p:cNvSpPr>
          <p:nvPr>
            <p:ph type="sldNum" sz="quarter" idx="12"/>
          </p:nvPr>
        </p:nvSpPr>
        <p:spPr/>
        <p:txBody>
          <a:bodyPr/>
          <a:lstStyle/>
          <a:p>
            <a:pPr>
              <a:defRPr/>
            </a:pPr>
            <a:fld id="{AF15303D-36A2-45CC-B7D7-8289935320F0}" type="slidenum">
              <a:rPr lang="en-US" altLang="en-US" sz="800" b="1" smtClean="0"/>
              <a:pPr>
                <a:defRPr/>
              </a:pPr>
              <a:t>59</a:t>
            </a:fld>
            <a:endParaRPr lang="en-US" altLang="en-US" sz="8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Act of War: High Treason</a:t>
            </a:r>
          </a:p>
        </p:txBody>
      </p:sp>
      <p:sp>
        <p:nvSpPr>
          <p:cNvPr id="48131" name="Content Placeholder 2"/>
          <p:cNvSpPr>
            <a:spLocks noGrp="1"/>
          </p:cNvSpPr>
          <p:nvPr>
            <p:ph idx="1"/>
          </p:nvPr>
        </p:nvSpPr>
        <p:spPr>
          <a:xfrm>
            <a:off x="609600" y="3643313"/>
            <a:ext cx="7737475" cy="1995487"/>
          </a:xfrm>
        </p:spPr>
        <p:txBody>
          <a:bodyPr/>
          <a:lstStyle/>
          <a:p>
            <a:pPr marL="0" indent="0">
              <a:buFont typeface="Arial" panose="020B0604020202020204" pitchFamily="34" charset="0"/>
              <a:buNone/>
            </a:pPr>
            <a:r>
              <a:rPr lang="en-US" altLang="en-US" sz="1200" dirty="0"/>
              <a:t>The highly anticipated sequel to the critically acclaimed game, </a:t>
            </a:r>
            <a:r>
              <a:rPr lang="en-US" altLang="en-US" sz="1200" b="1" i="1" dirty="0"/>
              <a:t>Act of War: High Treason </a:t>
            </a:r>
            <a:r>
              <a:rPr lang="en-US" altLang="en-US" sz="1200" dirty="0"/>
              <a:t>picks up where the techno-thriller left off. You take the role of U.S. Army Brigadier General Jason Richter - a career soldier and former commander of the 1st Special Forces (Delta Force) who has been given control of an elite new anti-terrorist unit: Task Force TALON. </a:t>
            </a:r>
            <a:endParaRPr lang="en-US" altLang="en-US" sz="1200" b="1" u="sng" dirty="0"/>
          </a:p>
          <a:p>
            <a:pPr marL="0" indent="0">
              <a:buFont typeface="Arial" panose="020B0604020202020204" pitchFamily="34" charset="0"/>
              <a:buNone/>
            </a:pPr>
            <a:endParaRPr lang="en-US" altLang="en-US" sz="1200" b="1" u="sng" dirty="0"/>
          </a:p>
          <a:p>
            <a:pPr marL="0" indent="0"/>
            <a:r>
              <a:rPr lang="en-US" altLang="en-US" sz="1200" dirty="0"/>
              <a:t>Ultra-realistic modern military RTS with massive new features for both single and multiplayer.</a:t>
            </a:r>
          </a:p>
          <a:p>
            <a:pPr marL="0" indent="0"/>
            <a:r>
              <a:rPr lang="en-US" altLang="en-US" sz="1200" dirty="0"/>
              <a:t>Over 50 new multiplayer maps and new single player campaign.</a:t>
            </a:r>
          </a:p>
          <a:p>
            <a:pPr marL="0" indent="0"/>
            <a:r>
              <a:rPr lang="en-US" altLang="en-US" sz="1200" dirty="0"/>
              <a:t>Three new online multiplayer modes and customization options.</a:t>
            </a:r>
          </a:p>
          <a:p>
            <a:pPr marL="0" indent="0"/>
            <a:r>
              <a:rPr lang="en-US" altLang="en-US" sz="1200" dirty="0"/>
              <a:t>Naval combat with advanced water physics and expanded technologies.</a:t>
            </a:r>
          </a:p>
          <a:p>
            <a:pPr marL="0" indent="0"/>
            <a:r>
              <a:rPr lang="en-US" altLang="en-US" sz="1200" dirty="0"/>
              <a:t>Nine different mercenaries to expand the gameplay experience.</a:t>
            </a:r>
          </a:p>
          <a:p>
            <a:pPr marL="0" indent="0"/>
            <a:r>
              <a:rPr lang="en-US" altLang="en-US" sz="1200" dirty="0"/>
              <a:t>Over 50 new ships, tanks, planes, soldiers and upgrades.</a:t>
            </a:r>
          </a:p>
          <a:p>
            <a:pPr marL="0" indent="0">
              <a:buFont typeface="Arial" panose="020B0604020202020204" pitchFamily="34" charset="0"/>
              <a:buNone/>
            </a:pPr>
            <a:r>
              <a:rPr lang="en-US" altLang="en-US" sz="1200" b="1" dirty="0"/>
              <a:t>GAMEPLAY VIDEO: </a:t>
            </a:r>
            <a:r>
              <a:rPr lang="en-US" altLang="en-US" sz="1200" dirty="0">
                <a:hlinkClick r:id="rId2"/>
              </a:rPr>
              <a:t>https://www.youtube.com/watch?v=FvltL52CrXs</a:t>
            </a:r>
            <a:endParaRPr lang="en-US" altLang="en-US" sz="1200" dirty="0"/>
          </a:p>
          <a:p>
            <a:pPr marL="0" indent="0">
              <a:buFont typeface="Arial" panose="020B0604020202020204" pitchFamily="34" charset="0"/>
              <a:buNone/>
            </a:pPr>
            <a:endParaRPr lang="en-US" altLang="en-US" sz="1200" dirty="0"/>
          </a:p>
        </p:txBody>
      </p:sp>
      <p:pic>
        <p:nvPicPr>
          <p:cNvPr id="69634" name="Picture 2" descr="ActofWarHighTreason(PC).jpg"/>
          <p:cNvPicPr>
            <a:picLocks noChangeAspect="1" noChangeArrowheads="1"/>
          </p:cNvPicPr>
          <p:nvPr/>
        </p:nvPicPr>
        <p:blipFill>
          <a:blip r:embed="rId3"/>
          <a:srcRect/>
          <a:stretch>
            <a:fillRect/>
          </a:stretch>
        </p:blipFill>
        <p:spPr bwMode="auto">
          <a:xfrm>
            <a:off x="3508375" y="795338"/>
            <a:ext cx="1905000" cy="2709862"/>
          </a:xfrm>
          <a:prstGeom prst="rect">
            <a:avLst/>
          </a:prstGeom>
          <a:noFill/>
          <a:ln w="9525">
            <a:solidFill>
              <a:schemeClr val="bg1"/>
            </a:solidFill>
            <a:miter lim="800000"/>
            <a:headEnd/>
            <a:tailEnd/>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Lst>
        </p:spPr>
      </p:pic>
      <p:pic>
        <p:nvPicPr>
          <p:cNvPr id="69636" name="Picture 4" descr="http://www.mobygames.com/images/shots/l/295304-act-of-war-high-treason-windows-screenshot-storming-through.jpg"/>
          <p:cNvPicPr>
            <a:picLocks noChangeAspect="1" noChangeArrowheads="1"/>
          </p:cNvPicPr>
          <p:nvPr/>
        </p:nvPicPr>
        <p:blipFill>
          <a:blip r:embed="rId4"/>
          <a:srcRect/>
          <a:stretch>
            <a:fillRect/>
          </a:stretch>
        </p:blipFill>
        <p:spPr bwMode="auto">
          <a:xfrm>
            <a:off x="609600" y="1128713"/>
            <a:ext cx="2654300" cy="1989137"/>
          </a:xfrm>
          <a:prstGeom prst="rect">
            <a:avLst/>
          </a:prstGeom>
          <a:noFill/>
          <a:ln w="9525">
            <a:solidFill>
              <a:schemeClr val="bg1"/>
            </a:solidFill>
            <a:miter lim="800000"/>
            <a:headEnd/>
            <a:tailEnd/>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Lst>
        </p:spPr>
      </p:pic>
      <p:pic>
        <p:nvPicPr>
          <p:cNvPr id="48134" name="Picture 32" descr="http://media.moddb.com/images/mods/1/21/20943/cheat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6263" y="1049338"/>
            <a:ext cx="2732087" cy="2185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0BDE4102-46B0-4A28-95F3-3359944476FD}"/>
              </a:ext>
            </a:extLst>
          </p:cNvPr>
          <p:cNvSpPr>
            <a:spLocks noGrp="1"/>
          </p:cNvSpPr>
          <p:nvPr>
            <p:ph type="ftr" sz="quarter" idx="11"/>
          </p:nvPr>
        </p:nvSpPr>
        <p:spPr>
          <a:xfrm>
            <a:off x="3182937" y="6400800"/>
            <a:ext cx="2532063"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C01A29DD-7F9A-435C-97DF-40986504D56C}"/>
              </a:ext>
            </a:extLst>
          </p:cNvPr>
          <p:cNvSpPr>
            <a:spLocks noGrp="1"/>
          </p:cNvSpPr>
          <p:nvPr>
            <p:ph type="sldNum" sz="quarter" idx="12"/>
          </p:nvPr>
        </p:nvSpPr>
        <p:spPr/>
        <p:txBody>
          <a:bodyPr/>
          <a:lstStyle/>
          <a:p>
            <a:pPr>
              <a:defRPr/>
            </a:pPr>
            <a:fld id="{AF15303D-36A2-45CC-B7D7-8289935320F0}" type="slidenum">
              <a:rPr lang="en-US" altLang="en-US" sz="800" b="1" smtClean="0"/>
              <a:pPr>
                <a:defRPr/>
              </a:pPr>
              <a:t>6</a:t>
            </a:fld>
            <a:endParaRPr lang="en-US" altLang="en-US" sz="800" b="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Liberator</a:t>
            </a:r>
          </a:p>
        </p:txBody>
      </p:sp>
      <p:sp>
        <p:nvSpPr>
          <p:cNvPr id="114691" name="Content Placeholder 2"/>
          <p:cNvSpPr txBox="1">
            <a:spLocks/>
          </p:cNvSpPr>
          <p:nvPr/>
        </p:nvSpPr>
        <p:spPr bwMode="auto">
          <a:xfrm>
            <a:off x="457200" y="3529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solidFill>
                <a:srgbClr val="000000"/>
              </a:solidFill>
              <a:ea typeface="MS PGothic" panose="020B0600070205080204" pitchFamily="34" charset="-128"/>
            </a:endParaRPr>
          </a:p>
          <a:p>
            <a:pPr>
              <a:buFont typeface="Arial" panose="020B0604020202020204" pitchFamily="34" charset="0"/>
              <a:buNone/>
            </a:pPr>
            <a:r>
              <a:rPr lang="en-US" altLang="en-US" sz="1600">
                <a:solidFill>
                  <a:srgbClr val="000000"/>
                </a:solidFill>
              </a:rPr>
              <a:t>-</a:t>
            </a:r>
            <a:r>
              <a:rPr lang="en-US" altLang="en-US" sz="1600" b="1" i="1">
                <a:solidFill>
                  <a:srgbClr val="000000"/>
                </a:solidFill>
              </a:rPr>
              <a:t>Liberator</a:t>
            </a:r>
            <a:r>
              <a:rPr lang="en-US" altLang="en-US" sz="1600">
                <a:solidFill>
                  <a:srgbClr val="000000"/>
                </a:solidFill>
              </a:rPr>
              <a:t> is an arcade game based on the </a:t>
            </a:r>
            <a:r>
              <a:rPr lang="en-US" altLang="en-US" sz="1600" i="1">
                <a:solidFill>
                  <a:srgbClr val="000000"/>
                </a:solidFill>
              </a:rPr>
              <a:t>Atari Force</a:t>
            </a:r>
            <a:r>
              <a:rPr lang="en-US" altLang="en-US" sz="1600">
                <a:solidFill>
                  <a:srgbClr val="000000"/>
                </a:solidFill>
              </a:rPr>
              <a:t> comic book series. </a:t>
            </a:r>
            <a:r>
              <a:rPr lang="en-US" altLang="en-US" sz="1600" i="1">
                <a:solidFill>
                  <a:srgbClr val="000000"/>
                </a:solidFill>
              </a:rPr>
              <a:t>Atari Force</a:t>
            </a:r>
            <a:r>
              <a:rPr lang="en-US" altLang="en-US" sz="1600">
                <a:solidFill>
                  <a:srgbClr val="000000"/>
                </a:solidFill>
              </a:rPr>
              <a:t> was published by DC Comics from 1982 to 1986. The story "Code Name: Liberator" describes the premise of the arcade game in detail and was included as a special insert in two comic books cover dated January 1983. Characters and concepts from the comic exist throughout the game. In the opening screen of the arcade game, Commander Champion of the </a:t>
            </a:r>
            <a:r>
              <a:rPr lang="en-US" altLang="en-US" sz="1600" i="1">
                <a:solidFill>
                  <a:srgbClr val="000000"/>
                </a:solidFill>
              </a:rPr>
              <a:t>Atari Force</a:t>
            </a:r>
            <a:r>
              <a:rPr lang="en-US" altLang="en-US" sz="1600">
                <a:solidFill>
                  <a:srgbClr val="000000"/>
                </a:solidFill>
              </a:rPr>
              <a:t> asks you to help free the galaxy from the evil Malaglon Army. Commander Champion of the Atari Force has chosen you as the Liberator.</a:t>
            </a:r>
          </a:p>
          <a:p>
            <a:pPr>
              <a:buFont typeface="Arial" panose="020B0604020202020204" pitchFamily="34" charset="0"/>
              <a:buNone/>
            </a:pPr>
            <a:endParaRPr lang="en-US" altLang="en-US" sz="1600">
              <a:solidFill>
                <a:srgbClr val="000000"/>
              </a:solidFill>
            </a:endParaRPr>
          </a:p>
          <a:p>
            <a:pPr>
              <a:buFont typeface="Arial" panose="020B0604020202020204" pitchFamily="34" charset="0"/>
              <a:buNone/>
            </a:pPr>
            <a:r>
              <a:rPr lang="en-US" altLang="en-US" sz="1600">
                <a:solidFill>
                  <a:srgbClr val="000000"/>
                </a:solidFill>
              </a:rPr>
              <a:t>-Gameplay Video: https://www.youtube.com/watch?v=I39JTSEZy34</a:t>
            </a:r>
          </a:p>
        </p:txBody>
      </p:sp>
      <p:pic>
        <p:nvPicPr>
          <p:cNvPr id="114692" name="Picture 12" descr="http://static.giantbomb.com/uploads/original/0/5150/1407224-110096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787400"/>
            <a:ext cx="2289175"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14" descr="http://i.ytimg.com/vi/ASv9An4Gkio/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95350"/>
            <a:ext cx="480377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E19F1A39-D1D8-4CCF-9936-198467D62920}"/>
              </a:ext>
            </a:extLst>
          </p:cNvPr>
          <p:cNvSpPr>
            <a:spLocks noGrp="1"/>
          </p:cNvSpPr>
          <p:nvPr>
            <p:ph type="ftr" sz="quarter" idx="11"/>
          </p:nvPr>
        </p:nvSpPr>
        <p:spPr>
          <a:xfrm>
            <a:off x="33528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62185831-B651-4FBC-97AC-297EBB8DAB41}"/>
              </a:ext>
            </a:extLst>
          </p:cNvPr>
          <p:cNvSpPr>
            <a:spLocks noGrp="1"/>
          </p:cNvSpPr>
          <p:nvPr>
            <p:ph type="sldNum" sz="quarter" idx="12"/>
          </p:nvPr>
        </p:nvSpPr>
        <p:spPr/>
        <p:txBody>
          <a:bodyPr/>
          <a:lstStyle/>
          <a:p>
            <a:pPr>
              <a:defRPr/>
            </a:pPr>
            <a:fld id="{AF15303D-36A2-45CC-B7D7-8289935320F0}" type="slidenum">
              <a:rPr lang="en-US" altLang="en-US" sz="800" b="1" smtClean="0"/>
              <a:pPr>
                <a:defRPr/>
              </a:pPr>
              <a:t>60</a:t>
            </a:fld>
            <a:endParaRPr lang="en-US" altLang="en-US" sz="800" b="1"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0" y="-11113"/>
            <a:ext cx="7315200" cy="68580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Lunar Battle</a:t>
            </a:r>
          </a:p>
        </p:txBody>
      </p:sp>
      <p:sp>
        <p:nvSpPr>
          <p:cNvPr id="115715" name="AutoShape 4" descr="data:image/jpeg;base64,/9j/4AAQSkZJRgABAQAAAQABAAD/2wCEAAkGBwgHBhUIBwgWFRUWGB8bFhYVGB8fHBwiIyEqIiAkIiQkHjQlHh8lIR0hJzEoJjI3Li4wISAzODMuNyotLi0BCgoKDg0OGxAQGzEmICQvLywuLzUxNDI2LDQ0LC8sLzQsNDQwLDQtLCwsLywsLCwsLCwsLCwsLCwsLCwsLCwsLP/AABEIAK4BIgMBEQACEQEDEQH/xAAcAAEAAwEAAwEAAAAAAAAAAAAABQYHBAEDCAL/xABBEAACAQQABAIDCwoGAwAAAAAAAQIDBAURBhIhMQcTQVGRFyIyVFVhcYGSodEUFRY1QlJic8HTI5OxstLhNlNy/8QAGgEBAAMBAQEAAAAAAAAAAAAAAAMEBQIBBv/EADMRAQACAQIDBQYGAgMBAAAAAAABAgMEERIhMRMUMkFRBRVSYXGhIoGRsdHwweEjM+IG/9oADAMBAAIRAxEAPwDDQAAAAAAAAAAAAAAAAAAAATtnbz5YRjiE4uKbqcs6no/ga1/891s0cWOfwx2XKY687ftP26wjmfm6+JcZY2eVowtqOlKS5oqW/wB30d472+/cm12nxY81IpHWecb/AE/RzS0zE7pG6xdnUvVQssdyeh+ZRqNb3+8pa12LWTTY5vw0pt9a2/ffbZzFp25yhqeNoS4njZX3lxg978qWo9Itrq29PaXQoRp6Tq4x5Noj5dOku+KeDeEzSxFrUzlWzr4tRoxi3GpqS9C/ab102/YX66XHOe2O2PakR15/Lz32ccc8MTvzU7IU6dG/qUqD3GM5KPXfRPp9PQw81a1yWrXpEzt+qeOcOciegAAAAAAAAAAAAAAAAAAAAAAAAAAAAAAAAtOA4KucxhpZb8rjGnH0RjKpUfvuX4EE5d/u6+g5m2yamGbV4jiHgq6wuJhlHdwnCfoacJrrr4ElzCLbl8M1jd7p8G1sdgaWXy2XhQhW06aUZzbUo8y3yrp0/wBDqLzHKDsdqxa09Xo4n4LyXD+Ro29etCfnvVKab6v3vffVackjyL783mTDNJiPVKX/AIf32NlGlf5KSnKKk1To1qiXda5oxa30/wBPWe9rb1dzptuv7K9bcN3V9xFHC2VenUqT3qSl06Jye+nSSUXtPs+h5v5o4xzNuGFghwDWuMxVwlrnYTuKcHKVNxmk+i6czWuvMvae9rbZJ3fe01ieal39pVsL6pZ3GuanOUJa6rcXp/eggmNp2l6A8AAAAAAAAAAAAAAAAAAAAAAAAAAAAAAAABY8PxlkcXhpYeNGnUoy/ZkpRa99zdJU5xl1frf9TyYS1y2rXh8jNcZZLL4iGJqUqcKMO0YKTb676ynKUu/ziI2LZrWjh8n7rcaXt5haWIyljQr06OvL51Ui0lHlS3TqR3pevqOE7aZrFZjd6uIeMstxBe0rq8cI+S90owjqMX09bbe3FP3zYisQXzWvMTPkkqviPla97Tvrqzozq0klGbdaO9Pe3GFZQb23+yecMOu8Wmd5j9/5RVTi7Lz4kXEHmxVeO1FqC5Ummta116Sa69fn2e7Rts47W3FxeaSp+IN/Ry9TL22MtoXFWLjKqlVb667RlVcNrlXo9B5wu+3nfiiI3VW9uqt7eTu7mW51JOUnrW23t9F26s6QzO87y9IeAAAAAAAAAAAAAAAAAAAAAAAAAAAAAAAAAAAAAAAAAAAAAAAAAAAAAAAAAAAAAAAAAAAAAAAAAAAAAAAAAAAAAAAAAAAAAAAAAAAAAAAAAAFu4Z4M/OtD8su76EaXK23CScov+JNaj02zM1XtDsp4K1ni+cdfo09L7P7WOO1o4fl5fU4l4MWLofltnfQlR5U05ySlJ/w6WpdNNfWNL7Q7WeC1Z4t/KOn1NV7P7KOOto4dvPz+iommzAAAAAAAAAAAAAAAAAAAAAAAAAAAAAAAAAAAAAAAAdNC/vLajKjb3c4xl8KMZNJ+jqk9PocWxUtMTaImY+TuuW9YmKzMRPzeK99eXFCNCvdzlCPwYyk3GOlpaTel06CuKlZm0RETJbJe0RWZmYhznbgAAAAAAAAAAAAAAAAAAAAAAAAAAAAAAAAAAAAAAAAAAAAAAAAAAAAAAAAAAAAAAAAAAAAAAAAAAAAAAAAAAAAAAAAAAAAAAAAAAAAAAAAAAAAAAAAAAAAAAAAAAAAABJSwWUVKlUVnKSrLdPl1Lm667Jtrr6Ho47SvPn0RdtTeY36dXPkcde4yv5GRtZU5Nb5Zpp69f0dGe1tFo3h1S9bxvWd3KdOwAAAAAAAAAAAAAAAAAAAAAAAAAAAAAAAAAAAAAAAT2J4qv8PgquLx8uTzZczqRepJa00vp9fcitira0WlXyaemTJF7eXkh7q7ubyp5t3cSnLWtzk5PXq2/QSRER0TVrFY2iNnpPXQAAAAAAAAAAAAAAAAAAAAAAAAAAAAAAAAAAAAAAAAAAAAAAAAAAAAAAAAAAAAAAAAAAAAAAAAASNzhb23xkMlOCdOfZp9vma+r0HEZIm3D5rV9JlpijNPhlHHaqAal7i9/wDLFP7EvxMz3nX4Vzuc+p7i9/8ALFP7EvxHvOvwnc59UTxT4aXfDuEnlK2ShNQcfeqLTe5KP9SXDrq5bxSIcZNNNK8W6hl5WAAAAAAAAAAAAAAAAAAAAAAAAAAAAAAAAAA0Twdwdtlr2vXrvUqShyNejm5k/T6vWUNdmnHERHm0/ZmSuO83mu8x0+XVqv6NU/jT+yvxM3vU+jb942+FWMr4S4zIXruYX86bl1klFPbbbb6v07J6e0b1jbZkanBTNkm8Rtv1+vq4/cYx/wAsVPsR/E6952+FB3KPVfv0fwvyTR/y4/gUO2yfFP6rXZ09HsoYXFW9ZVrfG0oyXaUYRTX0PR5OW8xtMyRSsdIc3FeDjxHg54udw6am4++S3rUlLtteo6wZeyvF9t3mWnHXhZHxn4Zz4fxUbuwuqlxJ1FBwjS7Jxk99G/3UvrNbT67tbbWjb81DLpppG8c1FurC9s4qV3aTgn254uO/ai9W9bdJVprMdYcx08AAAAAAAAAAAAAAAAAAAAAAAAAAAAAOvF4y9y12rTHW7qTabUV36dzi960je08nVazadoXfg7w0vb/JypcS2dajSVNuMouKblzJJdU/Q5Pt6ClqNdWtd8cxMrGLTTadrcmo8I8GY3hOVSWNrVZeby83mSi/g71rUV+8zMz6m+bbi25LuLDXHvssZXTAAAAAAeQK/wAXcJ2PFdGnSyNapFU22vLcV36ddxfqJ8GothmZr5osuGMnVl3GvhpWxlenHhq2r11JNzctPT307RRqafXReJ7SYhSzabhmODmouUxd9iLhW+TtZU5tcyjJaevX9zLtMlbxvWd1a1ZrO0uM7cgAAAAAAAAAAAAAAAAAAAAAAAB7rO2q3l3C1oLcpyUYrt1b0vvZ5a0ViZnyexG87Q0Dh7wuzMc1TecsYuhv/ESqretfwy3312KGXX4+CeCef0Waaa3FHFHJp+G4J4fwd+r7GWLhUSaT8yb7rT6OTRmZNVlyV4bTyXaYKVneIWErpgAAAAAAAABF57iLE8PU41Mxd+WptqL5ZS3rv8GL139JLiw3y+CN0d8laeJnfGvij5Ven+iV9CcdPzOalLo99PhRXo32NDT6DeJ7WPuqZdVz/BLNuI8/f8R36vcnKLmoqK5VpaTb/qzRxYa4q8NVS+SbzvKKJXAAAAAAAAAAAAAAAAAAAAAAAAAey3r1ba4jcUJ6lFqUWvQ09p+08mImNpexO07wuOA8Rc1bZinXzGTq1KKfv4RUW2tfV6dekqZdFjmkxSIiU9NRaLb2nk1LhrxEw/EeVWNsbevGbTadSMFHotvtNv7jLzaLJirxWmP7+S7j1Nb22hcCosAHgAAAjvznc/Ilx7aP94k4I+KPv/CPjn0/Z+6F/Xq1lCeJrQT/AGpOlpfTqq37EeTSIjxR9/4exafRD+I+RvMTwfVvcdXcKkXDUlrpuaT7r1Mm0lK3yxW3T/TjUWmtJmGL+6FxZ8sz+zD/AImz3PB8LO7xk9UbmuJMxnacaeWvnUUG3FNJa337Ikx4MePwRs4vktfxSiSVwAAAAAAAAAAADavDDhjB5ThCF1kMZTqTc5pykuvR9DG1ufJTLMVnk0NPipam8wtn6D8L/IdL2f8AZV71m+KU/YY/Q/Qfhf5Dpez/ALHes3xSdhj9HpveCuGYWU5wwtJNQk09fN9J7XVZt4/FLy2DHt0fN59EyQAAAAAAAAAAAe61urizredaV5Ql+9CTT9qPLVi0bTD2JmOjt/SHN/LFx/mz/E47HH8Mfo67S/rLT/BHI31/Wuvy68qVOVU9eZNy1vm3rb6GZ7RpWsV4Y26/4XNJaZ33lqhlrwAAAQnG1arb8I3Na3quMo0pOMotpp/M11RNpoictYn1RZpmKTs+dLvOZe9oOheZWtUg+8Z1ZST11XRvXc+hripWd4rH6Mmb2mNplHkjkAAANL4F8PFlcTTzVepGcailqm9rWpOPV+n4OzP1Gtil5p6NX2fhwePNz+S6XHBX5TZxs69tTlThrli5PS0tL7mVY1cRO8btq+bSXpGO1eUdI/sqtdeDtec5VaWUjBdWouDevm3smj2lHThYWfR045nHPJlJqM0AAALXwNwXV4vVbyr2NLyuTe4t75ub5+muX7yrqdVGDbeN902HD2m/NrfBfAlpgMdO2yNOjcSlPmU5Ul0Wktdd+rf1mTqNXbJaJrvH5r+LBFI2nmtdtbW9pS8q0oRhH92EVFexFWbTad5lPERHR7Tx6AJJSjyyW0+6Ag8vwvi77E1bS3x9CnKcJRjNUo+9bWk+i30J8ee9bRMzP6orYqzWYiGS8UeGNxw9gqmVqZSM1T5feqDTfNJR77/i2auHXRlvFOHqo5NNNK8W7Py+qgAABpvBfhrYcRcOU8pcX9SEpuW4xUdLUmvT9Bm6jXWxZJpELmLTResW3TnuNYv5VreyP4EHvO/wwk7nX1eV4M4vf61reyP4D3nf4YO519WKmyzwAAAAbV4E/qK4/nL/AGoxvafjr9Gho/DLTDNXQDg5sv8A+mh9uf8AwO/wfNx+NB8cSyb4QuvOpUVHypb5Zyb+rcCfTcHa1236os3FwTu+dD6FlAAAB2WuJyV5S820x9Wcd65oU5SXtSOLZKVnaZh1FLT0h9BeGNvWteBrejc0ZQkvM3GSaa/xJPqn17GBrJic1pj5ftDU00TGOIlaCsnfmt1ovXqYjq8l8t1MHl6VN1auKrKKTbbpSSSXdt66JH08ZaTyi0fqxeC3ojyRyAdFnY3d9NwsrWdRpbahFya9iObWrXrOz2KzPRrvgfj72xV3+XWdSnzeVrng471z71tddbRk+0r1tw8M79f8L2jrMb7w1EzF4AAAAACr+J1vWuuBrijbUZTk/L1GKbb/AMSL6JdexZ0cxGasz8/2lBqYmccxD59usTkrOl5t3j6sI71zTpyiva0b9clLTtEwy5paOsOmlw7l6tNVKdk2mk09rs+3pL9dBqLRExXlP0RdpX1RbTT0ym7TGH4WzebtXdYrHyqQUuVyTj3ST11fqa9pDkz48c7WnZJXFe0bxDd/DfHXmJ4PpWWRoOFSLnuL103NtdvmZh6u9b5ZtXp/pp6es1xxErMVkzyu4ePmytwHxRQoutVw81GKbb3Hol1f7R9FGrwzO0WZE4MkeStllEAAAG1eBP6huP5y/wBqMb2n44+jQ0fhlphmroBwfnrHfGl7H+BJ2V/Rxx1c+Rq4vOWM8VUunqrFxfJ0l19W4639J1SL47Rfbo8tw3jhZpxz4b4bh7hmpk7K5rucHHSnKDj1kk96pp9n6zR02tyZckVmI/v5qebTVpSbRLKzUUgABvfgv/4Uv5s/6GF7Q/7vyaek8C9lFaAAHPkbSnkcfUsa8mo1YShJx76kmnra76Z1S01tFo8nNqxaJhRPcd4d+OXX26f9ove8svpH3/lW7nT1k9x3h345dfbp/wBoe8svpH3/AJO509ZTvCfA+L4Uup3OOr1pOceV+ZKLWt76agupBn1V80RFohJiwVxzvCzlZO8AAAAAAAARXE/D9pxLjPzff1JxhzKW6bSe19MWtdfUS4c1sVuKqPJji8bSi6PBtK3oxo0b58sUlHmim9Lot6a2/qR9Vi/+ttSlazh32iI8X/mWdb2ZEzM8X2Qr8HuHW9u8uvt0/wC0YM+08szvtH3/AJWe509ZWrhXhuy4Wx0rHH1Kkoym5t1Gm9tJeiK6aivvKmfPbNbisnxYoxxtCZIUoAA4s7+pK/8AKn/tZ3i8cfWHF/DL5WPqGKAANC8I+G8RxFUuVmLTzORQ5PfSjrfNv4Mlvsu5n6/PfFw8E7b7rWlx1vvxQ2HBYDF8P0JUMRa+XGT5pLmlLb1r9psyMua+Wd7zu0KY608KTI3YB52HgHrizGKs81j5WGRpc1OWtx212e11T33R3jyWx24q9XN6RaNpZ5xp4YWbxUVwpjdVvMXNuq/gcst/Dlr4XL8/3mhp9dbi/wCWeW3oqZtNG34I5oLEeHN3auNW/s5zmt7iknB+j1dfxPc2vm28U5R93zmrnXWmaY8cxHrtz/f+w/OX8OLy5bq46znGba1F6UP9On1vQw6/h2i/T7vdJ36JimTHO3rtz/Pn0aJ4aYW/wHDP5Dk6SjPzJS0pJ9HrXVP5irrMtcmTir0fUaek0ptK1FVOAAAAAAAAAAAAAAAAAAAAAAAAHPkqErrHVLam0nOEorfbbTS383U6pO1olzaN4mGLe45xD8dtft1P7Rs+8sXpP2/lndzv8j3HOIfjtr9up/aHvLF6T9v5O53+Sw8EeGFfE5WVfiGFtXpum4xiuaWpc0WnqUEuya385X1Ovi9dse8Tv/fNLh0s1tvbaYaFjcPjMU5PGWFOlza5vLio7123r1bZn3yXv4p3W60rXpDuOHYAA4PzXH47X/zWd9p8o/RxwfN+6OPjSqqorqq9eiVRtfWhN9/KCK7Ow4dgAAAAAAAAAAAAAAAAAAAAAAAAAAAAAAAAAAAAAAA//9k="/>
          <p:cNvSpPr>
            <a:spLocks noChangeAspect="1" noChangeArrowheads="1"/>
          </p:cNvSpPr>
          <p:nvPr/>
        </p:nvSpPr>
        <p:spPr bwMode="auto">
          <a:xfrm>
            <a:off x="823913" y="196850"/>
            <a:ext cx="2239962"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Tx/>
              <a:buNone/>
            </a:pPr>
            <a:endParaRPr lang="en-US" altLang="en-US">
              <a:solidFill>
                <a:srgbClr val="000000"/>
              </a:solidFill>
            </a:endParaRPr>
          </a:p>
        </p:txBody>
      </p:sp>
      <p:sp>
        <p:nvSpPr>
          <p:cNvPr id="115716" name="AutoShape 8" descr="data:image/jpeg;base64,/9j/4AAQSkZJRgABAQAAAQABAAD/2wCEAAkGBwgHBhUIBwgWFRUWGB8bFhYVGB8fHBwiIyEqIiAkIiQkHjQlHh8lIR0hJzEoJjI3Li4wISAzODMuNyotLi0BCgoKDg0OGxAQGzEmICQvLywuLzUxNDI2LDQ0LC8sLzQsNDQwLDQtLCwsLywsLCwsLCwsLCwsLCwsLCwsLCwsLP/AABEIAK4BIgMBEQACEQEDEQH/xAAcAAEAAwEAAwEAAAAAAAAAAAAABQYHBAEDCAL/xABBEAACAQQABAIDCwoGAwAAAAAAAQIDBAURBhIhMQcTQVGRFyIyVFVhcYGSodEUFRY1QlJic8HTI5OxstLhNlNy/8QAGgEBAAMBAQEAAAAAAAAAAAAAAAMEBQIBBv/EADMRAQACAQIDBQYGAgMBAAAAAAABAgMEERIhMRMUMkFRBRVSYXGhIoGRsdHwweEjM+IG/9oADAMBAAIRAxEAPwDDQAAAAAAAAAAAAAAAAAAAATtnbz5YRjiE4uKbqcs6no/ga1/891s0cWOfwx2XKY687ftP26wjmfm6+JcZY2eVowtqOlKS5oqW/wB30d472+/cm12nxY81IpHWecb/AE/RzS0zE7pG6xdnUvVQssdyeh+ZRqNb3+8pa12LWTTY5vw0pt9a2/ffbZzFp25yhqeNoS4njZX3lxg978qWo9Itrq29PaXQoRp6Tq4x5Noj5dOku+KeDeEzSxFrUzlWzr4tRoxi3GpqS9C/ab102/YX66XHOe2O2PakR15/Lz32ccc8MTvzU7IU6dG/qUqD3GM5KPXfRPp9PQw81a1yWrXpEzt+qeOcOciegAAAAAAAAAAAAAAAAAAAAAAAAAAAAAAAAtOA4KucxhpZb8rjGnH0RjKpUfvuX4EE5d/u6+g5m2yamGbV4jiHgq6wuJhlHdwnCfoacJrrr4ElzCLbl8M1jd7p8G1sdgaWXy2XhQhW06aUZzbUo8y3yrp0/wBDqLzHKDsdqxa09Xo4n4LyXD+Ro29etCfnvVKab6v3vffVackjyL783mTDNJiPVKX/AIf32NlGlf5KSnKKk1To1qiXda5oxa30/wBPWe9rb1dzptuv7K9bcN3V9xFHC2VenUqT3qSl06Jye+nSSUXtPs+h5v5o4xzNuGFghwDWuMxVwlrnYTuKcHKVNxmk+i6czWuvMvae9rbZJ3fe01ieal39pVsL6pZ3GuanOUJa6rcXp/eggmNp2l6A8AAAAAAAAAAAAAAAAAAAAAAAAAAAAAAAABY8PxlkcXhpYeNGnUoy/ZkpRa99zdJU5xl1frf9TyYS1y2rXh8jNcZZLL4iGJqUqcKMO0YKTb676ynKUu/ziI2LZrWjh8n7rcaXt5haWIyljQr06OvL51Ui0lHlS3TqR3pevqOE7aZrFZjd6uIeMstxBe0rq8cI+S90owjqMX09bbe3FP3zYisQXzWvMTPkkqviPla97Tvrqzozq0klGbdaO9Pe3GFZQb23+yecMOu8Wmd5j9/5RVTi7Lz4kXEHmxVeO1FqC5Ummta116Sa69fn2e7Rts47W3FxeaSp+IN/Ry9TL22MtoXFWLjKqlVb667RlVcNrlXo9B5wu+3nfiiI3VW9uqt7eTu7mW51JOUnrW23t9F26s6QzO87y9IeAAAAAAAAAAAAAAAAAAAAAAAAAAAAAAAAAAAAAAAAAAAAAAAAAAAAAAAAAAAAAAAAAAAAAAAAAAAAAAAAAAAAAAAAAAAAAAAAAAAAAAAAAAFu4Z4M/OtD8su76EaXK23CScov+JNaj02zM1XtDsp4K1ni+cdfo09L7P7WOO1o4fl5fU4l4MWLofltnfQlR5U05ySlJ/w6WpdNNfWNL7Q7WeC1Z4t/KOn1NV7P7KOOto4dvPz+iommzAAAAAAAAAAAAAAAAAAAAAAAAAAAAAAAAAAAAAAAAdNC/vLajKjb3c4xl8KMZNJ+jqk9PocWxUtMTaImY+TuuW9YmKzMRPzeK99eXFCNCvdzlCPwYyk3GOlpaTel06CuKlZm0RETJbJe0RWZmYhznbgAAAAAAAAAAAAAAAAAAAAAAAAAAAAAAAAAAAAAAAAAAAAAAAAAAAAAAAAAAAAAAAAAAAAAAAAAAAAAAAAAAAAAAAAAAAAAAAAAAAAAAAAAAAAAAAAAAAAAAAAAAAAABJSwWUVKlUVnKSrLdPl1Lm667Jtrr6Ho47SvPn0RdtTeY36dXPkcde4yv5GRtZU5Nb5Zpp69f0dGe1tFo3h1S9bxvWd3KdOwAAAAAAAAAAAAAAAAAAAAAAAAAAAAAAAAAAAAAAAT2J4qv8PgquLx8uTzZczqRepJa00vp9fcitira0WlXyaemTJF7eXkh7q7ubyp5t3cSnLWtzk5PXq2/QSRER0TVrFY2iNnpPXQAAAAAAAAAAAAAAAAAAAAAAAAAAAAAAAAAAAAAAAAAAAAAAAAAAAAAAAAAAAAAAAAAAAAAAAAASNzhb23xkMlOCdOfZp9vma+r0HEZIm3D5rV9JlpijNPhlHHaqAal7i9/wDLFP7EvxMz3nX4Vzuc+p7i9/8ALFP7EvxHvOvwnc59UTxT4aXfDuEnlK2ShNQcfeqLTe5KP9SXDrq5bxSIcZNNNK8W6hl5WAAAAAAAAAAAAAAAAAAAAAAAAAAAAAAAAAA0Twdwdtlr2vXrvUqShyNejm5k/T6vWUNdmnHERHm0/ZmSuO83mu8x0+XVqv6NU/jT+yvxM3vU+jb942+FWMr4S4zIXruYX86bl1klFPbbbb6v07J6e0b1jbZkanBTNkm8Rtv1+vq4/cYx/wAsVPsR/E6952+FB3KPVfv0fwvyTR/y4/gUO2yfFP6rXZ09HsoYXFW9ZVrfG0oyXaUYRTX0PR5OW8xtMyRSsdIc3FeDjxHg54udw6am4++S3rUlLtteo6wZeyvF9t3mWnHXhZHxn4Zz4fxUbuwuqlxJ1FBwjS7Jxk99G/3UvrNbT67tbbWjb81DLpppG8c1FurC9s4qV3aTgn254uO/ai9W9bdJVprMdYcx08AAAAAAAAAAAAAAAAAAAAAAAAAAAAAOvF4y9y12rTHW7qTabUV36dzi960je08nVazadoXfg7w0vb/JypcS2dajSVNuMouKblzJJdU/Q5Pt6ClqNdWtd8cxMrGLTTadrcmo8I8GY3hOVSWNrVZeby83mSi/g71rUV+8zMz6m+bbi25LuLDXHvssZXTAAAAAAeQK/wAXcJ2PFdGnSyNapFU22vLcV36ddxfqJ8GothmZr5osuGMnVl3GvhpWxlenHhq2r11JNzctPT307RRqafXReJ7SYhSzabhmODmouUxd9iLhW+TtZU5tcyjJaevX9zLtMlbxvWd1a1ZrO0uM7cgAAAAAAAAAAAAAAAAAAAAAAAB7rO2q3l3C1oLcpyUYrt1b0vvZ5a0ViZnyexG87Q0Dh7wuzMc1TecsYuhv/ESqretfwy3312KGXX4+CeCef0Waaa3FHFHJp+G4J4fwd+r7GWLhUSaT8yb7rT6OTRmZNVlyV4bTyXaYKVneIWErpgAAAAAAAABF57iLE8PU41Mxd+WptqL5ZS3rv8GL139JLiw3y+CN0d8laeJnfGvij5Ven+iV9CcdPzOalLo99PhRXo32NDT6DeJ7WPuqZdVz/BLNuI8/f8R36vcnKLmoqK5VpaTb/qzRxYa4q8NVS+SbzvKKJXAAAAAAAAAAAAAAAAAAAAAAAAAey3r1ba4jcUJ6lFqUWvQ09p+08mImNpexO07wuOA8Rc1bZinXzGTq1KKfv4RUW2tfV6dekqZdFjmkxSIiU9NRaLb2nk1LhrxEw/EeVWNsbevGbTadSMFHotvtNv7jLzaLJirxWmP7+S7j1Nb22hcCosAHgAAAjvznc/Ilx7aP94k4I+KPv/CPjn0/Z+6F/Xq1lCeJrQT/AGpOlpfTqq37EeTSIjxR9/4exafRD+I+RvMTwfVvcdXcKkXDUlrpuaT7r1Mm0lK3yxW3T/TjUWmtJmGL+6FxZ8sz+zD/AImz3PB8LO7xk9UbmuJMxnacaeWvnUUG3FNJa337Ikx4MePwRs4vktfxSiSVwAAAAAAAAAAADavDDhjB5ThCF1kMZTqTc5pykuvR9DG1ufJTLMVnk0NPipam8wtn6D8L/IdL2f8AZV71m+KU/YY/Q/Qfhf5Dpez/ALHes3xSdhj9HpveCuGYWU5wwtJNQk09fN9J7XVZt4/FLy2DHt0fN59EyQAAAAAAAAAAAe61urizredaV5Ql+9CTT9qPLVi0bTD2JmOjt/SHN/LFx/mz/E47HH8Mfo67S/rLT/BHI31/Wuvy68qVOVU9eZNy1vm3rb6GZ7RpWsV4Y26/4XNJaZ33lqhlrwAAAQnG1arb8I3Na3quMo0pOMotpp/M11RNpoictYn1RZpmKTs+dLvOZe9oOheZWtUg+8Z1ZST11XRvXc+hripWd4rH6Mmb2mNplHkjkAAANL4F8PFlcTTzVepGcailqm9rWpOPV+n4OzP1Gtil5p6NX2fhwePNz+S6XHBX5TZxs69tTlThrli5PS0tL7mVY1cRO8btq+bSXpGO1eUdI/sqtdeDtec5VaWUjBdWouDevm3smj2lHThYWfR045nHPJlJqM0AAALXwNwXV4vVbyr2NLyuTe4t75ub5+muX7yrqdVGDbeN902HD2m/NrfBfAlpgMdO2yNOjcSlPmU5Ul0Wktdd+rf1mTqNXbJaJrvH5r+LBFI2nmtdtbW9pS8q0oRhH92EVFexFWbTad5lPERHR7Tx6AJJSjyyW0+6Ag8vwvi77E1bS3x9CnKcJRjNUo+9bWk+i30J8ee9bRMzP6orYqzWYiGS8UeGNxw9gqmVqZSM1T5feqDTfNJR77/i2auHXRlvFOHqo5NNNK8W7Py+qgAABpvBfhrYcRcOU8pcX9SEpuW4xUdLUmvT9Bm6jXWxZJpELmLTResW3TnuNYv5VreyP4EHvO/wwk7nX1eV4M4vf61reyP4D3nf4YO519WKmyzwAAAAbV4E/qK4/nL/AGoxvafjr9Gho/DLTDNXQDg5sv8A+mh9uf8AwO/wfNx+NB8cSyb4QuvOpUVHypb5Zyb+rcCfTcHa1236os3FwTu+dD6FlAAAB2WuJyV5S820x9Wcd65oU5SXtSOLZKVnaZh1FLT0h9BeGNvWteBrejc0ZQkvM3GSaa/xJPqn17GBrJic1pj5ftDU00TGOIlaCsnfmt1ovXqYjq8l8t1MHl6VN1auKrKKTbbpSSSXdt66JH08ZaTyi0fqxeC3ojyRyAdFnY3d9NwsrWdRpbahFya9iObWrXrOz2KzPRrvgfj72xV3+XWdSnzeVrng471z71tddbRk+0r1tw8M79f8L2jrMb7w1EzF4AAAAACr+J1vWuuBrijbUZTk/L1GKbb/AMSL6JdexZ0cxGasz8/2lBqYmccxD59usTkrOl5t3j6sI71zTpyiva0b9clLTtEwy5paOsOmlw7l6tNVKdk2mk09rs+3pL9dBqLRExXlP0RdpX1RbTT0ym7TGH4WzebtXdYrHyqQUuVyTj3ST11fqa9pDkz48c7WnZJXFe0bxDd/DfHXmJ4PpWWRoOFSLnuL103NtdvmZh6u9b5ZtXp/pp6es1xxErMVkzyu4ePmytwHxRQoutVw81GKbb3Hol1f7R9FGrwzO0WZE4MkeStllEAAAG1eBP6huP5y/wBqMb2n44+jQ0fhlphmroBwfnrHfGl7H+BJ2V/Rxx1c+Rq4vOWM8VUunqrFxfJ0l19W4639J1SL47Rfbo8tw3jhZpxz4b4bh7hmpk7K5rucHHSnKDj1kk96pp9n6zR02tyZckVmI/v5qebTVpSbRLKzUUgABvfgv/4Uv5s/6GF7Q/7vyaek8C9lFaAAHPkbSnkcfUsa8mo1YShJx76kmnra76Z1S01tFo8nNqxaJhRPcd4d+OXX26f9ove8svpH3/lW7nT1k9x3h345dfbp/wBoe8svpH3/AJO509ZTvCfA+L4Uup3OOr1pOceV+ZKLWt76agupBn1V80RFohJiwVxzvCzlZO8AAAAAAAARXE/D9pxLjPzff1JxhzKW6bSe19MWtdfUS4c1sVuKqPJji8bSi6PBtK3oxo0b58sUlHmim9Lot6a2/qR9Vi/+ttSlazh32iI8X/mWdb2ZEzM8X2Qr8HuHW9u8uvt0/wC0YM+08szvtH3/AJWe509ZWrhXhuy4Wx0rHH1Kkoym5t1Gm9tJeiK6aivvKmfPbNbisnxYoxxtCZIUoAA4s7+pK/8AKn/tZ3i8cfWHF/DL5WPqGKAANC8I+G8RxFUuVmLTzORQ5PfSjrfNv4Mlvsu5n6/PfFw8E7b7rWlx1vvxQ2HBYDF8P0JUMRa+XGT5pLmlLb1r9psyMua+Wd7zu0KY608KTI3YB52HgHrizGKs81j5WGRpc1OWtx212e11T33R3jyWx24q9XN6RaNpZ5xp4YWbxUVwpjdVvMXNuq/gcst/Dlr4XL8/3mhp9dbi/wCWeW3oqZtNG34I5oLEeHN3auNW/s5zmt7iknB+j1dfxPc2vm28U5R93zmrnXWmaY8cxHrtz/f+w/OX8OLy5bq46znGba1F6UP9On1vQw6/h2i/T7vdJ36JimTHO3rtz/Pn0aJ4aYW/wHDP5Dk6SjPzJS0pJ9HrXVP5irrMtcmTir0fUaek0ptK1FVOAAAAAAAAAAAAAAAAAAAAAAAAHPkqErrHVLam0nOEorfbbTS383U6pO1olzaN4mGLe45xD8dtft1P7Rs+8sXpP2/lndzv8j3HOIfjtr9up/aHvLF6T9v5O53+Sw8EeGFfE5WVfiGFtXpum4xiuaWpc0WnqUEuya385X1Ovi9dse8Tv/fNLh0s1tvbaYaFjcPjMU5PGWFOlza5vLio7123r1bZn3yXv4p3W60rXpDuOHYAA4PzXH47X/zWd9p8o/RxwfN+6OPjSqqorqq9eiVRtfWhN9/KCK7Ow4dgAAAAAAAAAAAAAAAAAAAAAAAAAAAAAAAAAAAAAAA//9k="/>
          <p:cNvSpPr>
            <a:spLocks noChangeAspect="1" noChangeArrowheads="1"/>
          </p:cNvSpPr>
          <p:nvPr/>
        </p:nvSpPr>
        <p:spPr bwMode="auto">
          <a:xfrm>
            <a:off x="2930525" y="1009650"/>
            <a:ext cx="28813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Tx/>
              <a:buNone/>
            </a:pPr>
            <a:endParaRPr lang="en-US" altLang="en-US">
              <a:solidFill>
                <a:srgbClr val="000000"/>
              </a:solidFill>
            </a:endParaRPr>
          </a:p>
        </p:txBody>
      </p:sp>
      <p:sp>
        <p:nvSpPr>
          <p:cNvPr id="115717" name="Content Placeholder 2"/>
          <p:cNvSpPr txBox="1">
            <a:spLocks/>
          </p:cNvSpPr>
          <p:nvPr/>
        </p:nvSpPr>
        <p:spPr bwMode="auto">
          <a:xfrm>
            <a:off x="479425" y="3608388"/>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solidFill>
                <a:srgbClr val="000000"/>
              </a:solidFill>
              <a:ea typeface="MS PGothic" panose="020B0600070205080204" pitchFamily="34" charset="-128"/>
            </a:endParaRPr>
          </a:p>
          <a:p>
            <a:pPr>
              <a:buFont typeface="Arial" panose="020B0604020202020204" pitchFamily="34" charset="0"/>
              <a:buNone/>
            </a:pPr>
            <a:r>
              <a:rPr lang="en-US" altLang="en-US" sz="1600">
                <a:solidFill>
                  <a:srgbClr val="000000"/>
                </a:solidFill>
              </a:rPr>
              <a:t>-</a:t>
            </a:r>
            <a:r>
              <a:rPr lang="en-US" altLang="en-US" sz="1600" b="1" i="1">
                <a:solidFill>
                  <a:srgbClr val="000000"/>
                </a:solidFill>
              </a:rPr>
              <a:t>Lunar Battle</a:t>
            </a:r>
            <a:r>
              <a:rPr lang="en-US" altLang="en-US" sz="1600">
                <a:solidFill>
                  <a:srgbClr val="000000"/>
                </a:solidFill>
              </a:rPr>
              <a:t> was released by Atari as an arcade cabinet game in 1982, and featured 2-player alternating gameplay. </a:t>
            </a:r>
          </a:p>
          <a:p>
            <a:pPr>
              <a:buFont typeface="Arial" panose="020B0604020202020204" pitchFamily="34" charset="0"/>
              <a:buNone/>
            </a:pPr>
            <a:r>
              <a:rPr lang="en-US" altLang="en-US" sz="1600">
                <a:solidFill>
                  <a:srgbClr val="000000"/>
                </a:solidFill>
              </a:rPr>
              <a:t>-The game is a shooter, and requires the player to blast enemies while acquiring and conserving fuel.</a:t>
            </a:r>
          </a:p>
          <a:p>
            <a:pPr>
              <a:buFont typeface="Arial" panose="020B0604020202020204" pitchFamily="34" charset="0"/>
              <a:buNone/>
            </a:pPr>
            <a:r>
              <a:rPr lang="en-US" altLang="en-US" sz="1600">
                <a:solidFill>
                  <a:srgbClr val="000000"/>
                </a:solidFill>
              </a:rPr>
              <a:t>-There are two galaxies populated with varying enemies and goals.</a:t>
            </a:r>
          </a:p>
          <a:p>
            <a:pPr>
              <a:buFont typeface="Arial" panose="020B0604020202020204" pitchFamily="34" charset="0"/>
              <a:buNone/>
            </a:pPr>
            <a:r>
              <a:rPr lang="en-US" altLang="en-US" sz="1600">
                <a:solidFill>
                  <a:srgbClr val="000000"/>
                </a:solidFill>
              </a:rPr>
              <a:t>-</a:t>
            </a:r>
            <a:r>
              <a:rPr lang="en-US" altLang="en-US" sz="1600" b="1" i="1">
                <a:solidFill>
                  <a:srgbClr val="000000"/>
                </a:solidFill>
              </a:rPr>
              <a:t>Lunar Battle</a:t>
            </a:r>
            <a:r>
              <a:rPr lang="en-US" altLang="en-US" sz="1600">
                <a:solidFill>
                  <a:srgbClr val="000000"/>
                </a:solidFill>
              </a:rPr>
              <a:t> was the precursor game to the well-recognized and successful Atari game </a:t>
            </a:r>
            <a:r>
              <a:rPr lang="en-US" altLang="en-US" sz="1600" b="1" i="1">
                <a:solidFill>
                  <a:srgbClr val="000000"/>
                </a:solidFill>
              </a:rPr>
              <a:t>Gravitar</a:t>
            </a:r>
            <a:endParaRPr lang="en-US" altLang="en-US" sz="1600"/>
          </a:p>
          <a:p>
            <a:pPr>
              <a:buFont typeface="Arial" panose="020B0604020202020204" pitchFamily="34" charset="0"/>
              <a:buNone/>
            </a:pPr>
            <a:r>
              <a:rPr lang="en-US" altLang="en-US" sz="1600">
                <a:solidFill>
                  <a:srgbClr val="000000"/>
                </a:solidFill>
              </a:rPr>
              <a:t>-Gameplay video: </a:t>
            </a:r>
            <a:r>
              <a:rPr lang="en-US" altLang="en-US" sz="1600">
                <a:solidFill>
                  <a:srgbClr val="000000"/>
                </a:solidFill>
                <a:hlinkClick r:id="rId2"/>
              </a:rPr>
              <a:t>http://www.gamesdbase.com/game/arcade/lunar-battle.aspx</a:t>
            </a:r>
            <a:endParaRPr lang="en-US" altLang="en-US" sz="1600">
              <a:solidFill>
                <a:srgbClr val="000000"/>
              </a:solidFill>
            </a:endParaRPr>
          </a:p>
          <a:p>
            <a:pPr>
              <a:buFont typeface="Arial" panose="020B0604020202020204" pitchFamily="34" charset="0"/>
              <a:buNone/>
            </a:pPr>
            <a:endParaRPr lang="en-US" altLang="en-US" sz="1600">
              <a:solidFill>
                <a:srgbClr val="000000"/>
              </a:solidFill>
            </a:endParaRPr>
          </a:p>
        </p:txBody>
      </p:sp>
      <p:pic>
        <p:nvPicPr>
          <p:cNvPr id="115718" name="Picture 2" descr="http://www.arcade-history.com/images/game/1416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0288" y="1441450"/>
            <a:ext cx="288131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4" descr="Lunar Battle - marqu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338" y="757238"/>
            <a:ext cx="3290887"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Picture 10" descr="http://www.mamedb.com/cabinets.small/gravitar.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8863" y="1541463"/>
            <a:ext cx="16256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1" name="Picture 12" descr="http://romhustler.net/img/screenshots/mame_new/title/lunarba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913" y="1441450"/>
            <a:ext cx="2646362"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A4FFDEEB-C1CB-45BA-89A8-EFEA031D372D}"/>
              </a:ext>
            </a:extLst>
          </p:cNvPr>
          <p:cNvSpPr>
            <a:spLocks noGrp="1"/>
          </p:cNvSpPr>
          <p:nvPr>
            <p:ph type="ftr" sz="quarter" idx="11"/>
          </p:nvPr>
        </p:nvSpPr>
        <p:spPr>
          <a:xfrm>
            <a:off x="3429000" y="6356350"/>
            <a:ext cx="25146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A336DED2-A967-439E-ACEE-44BF550B0B2A}"/>
              </a:ext>
            </a:extLst>
          </p:cNvPr>
          <p:cNvSpPr>
            <a:spLocks noGrp="1"/>
          </p:cNvSpPr>
          <p:nvPr>
            <p:ph type="sldNum" sz="quarter" idx="12"/>
          </p:nvPr>
        </p:nvSpPr>
        <p:spPr/>
        <p:txBody>
          <a:bodyPr/>
          <a:lstStyle/>
          <a:p>
            <a:pPr>
              <a:defRPr/>
            </a:pPr>
            <a:fld id="{AF15303D-36A2-45CC-B7D7-8289935320F0}" type="slidenum">
              <a:rPr lang="en-US" altLang="en-US" sz="800" b="1" smtClean="0"/>
              <a:pPr>
                <a:defRPr/>
              </a:pPr>
              <a:t>61</a:t>
            </a:fld>
            <a:endParaRPr lang="en-US" altLang="en-US" sz="800" b="1"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8" descr="http://www.canvasdemos.com/wp-content/uploads/2010/08/jslan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758950"/>
            <a:ext cx="28448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Picture 4" descr="http://upload.wikimedia.org/wikipedia/en/9/9f/Lunar_Land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38" y="730250"/>
            <a:ext cx="3700462"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Lunar Lander</a:t>
            </a:r>
          </a:p>
        </p:txBody>
      </p:sp>
      <p:sp>
        <p:nvSpPr>
          <p:cNvPr id="116741" name="Content Placeholder 2"/>
          <p:cNvSpPr txBox="1">
            <a:spLocks/>
          </p:cNvSpPr>
          <p:nvPr/>
        </p:nvSpPr>
        <p:spPr bwMode="auto">
          <a:xfrm>
            <a:off x="457200" y="3200400"/>
            <a:ext cx="83058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ea typeface="MS PGothic" panose="020B0600070205080204" pitchFamily="34" charset="-128"/>
            </a:endParaRPr>
          </a:p>
          <a:p>
            <a:pPr>
              <a:buFont typeface="Arial" panose="020B0604020202020204" pitchFamily="34" charset="0"/>
              <a:buNone/>
            </a:pPr>
            <a:r>
              <a:rPr lang="en-US" altLang="en-US" sz="1600"/>
              <a:t>-</a:t>
            </a:r>
            <a:r>
              <a:rPr lang="en-US" altLang="en-US" sz="1600" b="1" i="1"/>
              <a:t>Lunar Lander</a:t>
            </a:r>
            <a:r>
              <a:rPr lang="en-US" altLang="en-US" sz="1600"/>
              <a:t> is an arcade game released by Atari, Inc. in 1979, which uses a vector monitor to display graphics.</a:t>
            </a:r>
          </a:p>
          <a:p>
            <a:pPr>
              <a:buFont typeface="Arial" panose="020B0604020202020204" pitchFamily="34" charset="0"/>
              <a:buNone/>
            </a:pPr>
            <a:r>
              <a:rPr lang="en-US" altLang="en-US" sz="1600"/>
              <a:t>-The objective of</a:t>
            </a:r>
            <a:r>
              <a:rPr lang="en-US" altLang="en-US" sz="1600" b="1"/>
              <a:t> </a:t>
            </a:r>
            <a:r>
              <a:rPr lang="en-US" altLang="en-US" sz="1600" b="1" i="1"/>
              <a:t>Lunar Lander</a:t>
            </a:r>
            <a:r>
              <a:rPr lang="en-US" altLang="en-US" sz="1600"/>
              <a:t> is to pilot a lunar landing module as it prepares to touch down on the moon. The terrain is very jagged and has only a few flat areas appropriate for landing. These areas are highlighted with a flashing bonus multiplier, which is higher for smaller areas. If the player successfully lands the module, he or she is awarded points based on how good the landing was and the difficulty of the landing site.</a:t>
            </a:r>
          </a:p>
          <a:p>
            <a:pPr>
              <a:buFont typeface="Arial" panose="020B0604020202020204" pitchFamily="34" charset="0"/>
              <a:buNone/>
            </a:pPr>
            <a:r>
              <a:rPr lang="en-US" altLang="en-US" sz="1600"/>
              <a:t>-Each action uses up the craft's limited fuel, and when fuel has run out, the lander stops responding to the player's actions. The player can optionally purchase more fuel at any time during the game by depositing additional coins, a new feature for its time.</a:t>
            </a:r>
          </a:p>
          <a:p>
            <a:pPr>
              <a:buFont typeface="Arial" panose="020B0604020202020204" pitchFamily="34" charset="0"/>
              <a:buNone/>
            </a:pPr>
            <a:r>
              <a:rPr lang="en-US" altLang="en-US" sz="1600"/>
              <a:t>-Gameplay Video: </a:t>
            </a:r>
            <a:r>
              <a:rPr lang="en-US" altLang="en-US" sz="1600">
                <a:hlinkClick r:id="rId4"/>
              </a:rPr>
              <a:t>https://www.youtube.com/watch?v=McAhSoAEbhM </a:t>
            </a:r>
            <a:endParaRPr lang="en-US" altLang="en-US" sz="1600"/>
          </a:p>
        </p:txBody>
      </p:sp>
      <p:pic>
        <p:nvPicPr>
          <p:cNvPr id="116742" name="Picture 2" descr="http://www.andysarcade.de/vec_all_files/lunar_lander_marquee_sm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730250"/>
            <a:ext cx="49577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1ABF1315-DCD0-47C2-AE01-EA890B984B91}"/>
              </a:ext>
            </a:extLst>
          </p:cNvPr>
          <p:cNvSpPr>
            <a:spLocks noGrp="1"/>
          </p:cNvSpPr>
          <p:nvPr>
            <p:ph type="ftr" sz="quarter" idx="11"/>
          </p:nvPr>
        </p:nvSpPr>
        <p:spPr>
          <a:xfrm>
            <a:off x="33528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4BBB24E7-9AA3-47C0-9028-24A224A1E788}"/>
              </a:ext>
            </a:extLst>
          </p:cNvPr>
          <p:cNvSpPr>
            <a:spLocks noGrp="1"/>
          </p:cNvSpPr>
          <p:nvPr>
            <p:ph type="sldNum" sz="quarter" idx="12"/>
          </p:nvPr>
        </p:nvSpPr>
        <p:spPr/>
        <p:txBody>
          <a:bodyPr/>
          <a:lstStyle/>
          <a:p>
            <a:pPr>
              <a:defRPr/>
            </a:pPr>
            <a:fld id="{AF15303D-36A2-45CC-B7D7-8289935320F0}" type="slidenum">
              <a:rPr lang="en-US" altLang="en-US" sz="800" b="1" smtClean="0"/>
              <a:pPr>
                <a:defRPr/>
              </a:pPr>
              <a:t>62</a:t>
            </a:fld>
            <a:endParaRPr lang="en-US" altLang="en-US" sz="800" b="1"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3"/>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Major Havoc</a:t>
            </a:r>
          </a:p>
        </p:txBody>
      </p:sp>
      <p:sp>
        <p:nvSpPr>
          <p:cNvPr id="117763" name="Content Placeholder 4"/>
          <p:cNvSpPr>
            <a:spLocks noGrp="1"/>
          </p:cNvSpPr>
          <p:nvPr>
            <p:ph idx="1"/>
          </p:nvPr>
        </p:nvSpPr>
        <p:spPr>
          <a:xfrm>
            <a:off x="228600" y="3473450"/>
            <a:ext cx="8686800" cy="2774950"/>
          </a:xfrm>
        </p:spPr>
        <p:txBody>
          <a:bodyPr/>
          <a:lstStyle/>
          <a:p>
            <a:pPr marL="0" indent="0">
              <a:buFont typeface="Arial" panose="020B0604020202020204" pitchFamily="34" charset="0"/>
              <a:buNone/>
            </a:pPr>
            <a:r>
              <a:rPr lang="en-US" altLang="en-US" sz="1600" i="1"/>
              <a:t>-</a:t>
            </a:r>
            <a:r>
              <a:rPr lang="en-US" altLang="en-US" sz="1600" b="1" i="1"/>
              <a:t>Major Havoc </a:t>
            </a:r>
            <a:r>
              <a:rPr lang="en-US" altLang="en-US" sz="1600"/>
              <a:t>is a revolutionary classic that follows the titular hero as he pilots his fighter through hordes of enemies, infiltrates an alien ship and escapes before the bomb he has planted detonates.</a:t>
            </a:r>
          </a:p>
          <a:p>
            <a:pPr marL="0" indent="0">
              <a:buFont typeface="Arial" panose="020B0604020202020204" pitchFamily="34" charset="0"/>
              <a:buNone/>
            </a:pPr>
            <a:r>
              <a:rPr lang="en-US" altLang="en-US" sz="1600" i="1"/>
              <a:t>-</a:t>
            </a:r>
            <a:r>
              <a:rPr lang="en-US" altLang="en-US" sz="1600" b="1" i="1"/>
              <a:t>Major Havoc </a:t>
            </a:r>
            <a:r>
              <a:rPr lang="en-US" altLang="en-US" sz="1600"/>
              <a:t>combines a space shoot-em-up with a maze component—essentially providing two games in one.</a:t>
            </a:r>
          </a:p>
          <a:p>
            <a:pPr marL="0" indent="0">
              <a:buFont typeface="Arial" panose="020B0604020202020204" pitchFamily="34" charset="0"/>
              <a:buNone/>
            </a:pPr>
            <a:r>
              <a:rPr lang="en-US" altLang="en-US" sz="1600"/>
              <a:t>-Additions to the core gameplay include numerous “mini-games” representing the various phases of Havoc’s assault.</a:t>
            </a:r>
          </a:p>
          <a:p>
            <a:pPr marL="0" indent="0">
              <a:buFont typeface="Arial" panose="020B0604020202020204" pitchFamily="34" charset="0"/>
              <a:buNone/>
            </a:pPr>
            <a:r>
              <a:rPr lang="en-US" altLang="en-US" sz="1600"/>
              <a:t>-Released in 1983 as an arcade cabinet, </a:t>
            </a:r>
            <a:r>
              <a:rPr lang="en-US" altLang="en-US" sz="1600" b="1" i="1"/>
              <a:t>Major Havoc </a:t>
            </a:r>
            <a:r>
              <a:rPr lang="en-US" altLang="en-US" sz="1600"/>
              <a:t>is one of Atari’s most popular classics.</a:t>
            </a:r>
          </a:p>
          <a:p>
            <a:pPr marL="0" indent="0">
              <a:buFont typeface="Arial" panose="020B0604020202020204" pitchFamily="34" charset="0"/>
              <a:buNone/>
            </a:pPr>
            <a:r>
              <a:rPr lang="en-US" altLang="en-US" sz="1600" i="1"/>
              <a:t>-</a:t>
            </a:r>
            <a:r>
              <a:rPr lang="en-US" altLang="en-US" sz="1600" b="1" i="1"/>
              <a:t>Major Havoc </a:t>
            </a:r>
            <a:r>
              <a:rPr lang="en-US" altLang="en-US" sz="1600"/>
              <a:t>was slected as one of Time Magazines “Top 10 Atari Arcade Games”   ( TIME Staff, Feb. 01, 2012)</a:t>
            </a:r>
          </a:p>
        </p:txBody>
      </p:sp>
      <p:pic>
        <p:nvPicPr>
          <p:cNvPr id="117764" name="Picture 6" descr="http://www.arcade-museum.com/images/118/11812421363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9906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2" descr="http://upload.wikimedia.org/wikipedia/en/8/8a/Mhavoc_gamepla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90600"/>
            <a:ext cx="2592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12" descr="http://www.atarimuseum.com/orubin/mhavoc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7738" y="765175"/>
            <a:ext cx="207486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7978B238-62BC-4B82-B5D9-06B3FC1DAA32}"/>
              </a:ext>
            </a:extLst>
          </p:cNvPr>
          <p:cNvSpPr>
            <a:spLocks noGrp="1"/>
          </p:cNvSpPr>
          <p:nvPr>
            <p:ph type="ftr" sz="quarter" idx="11"/>
          </p:nvPr>
        </p:nvSpPr>
        <p:spPr>
          <a:xfrm>
            <a:off x="34290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0375B0BC-1388-4E60-B975-48DB084896E9}"/>
              </a:ext>
            </a:extLst>
          </p:cNvPr>
          <p:cNvSpPr>
            <a:spLocks noGrp="1"/>
          </p:cNvSpPr>
          <p:nvPr>
            <p:ph type="sldNum" sz="quarter" idx="12"/>
          </p:nvPr>
        </p:nvSpPr>
        <p:spPr/>
        <p:txBody>
          <a:bodyPr/>
          <a:lstStyle/>
          <a:p>
            <a:pPr>
              <a:defRPr/>
            </a:pPr>
            <a:fld id="{AF15303D-36A2-45CC-B7D7-8289935320F0}" type="slidenum">
              <a:rPr lang="en-US" altLang="en-US" sz="800" b="1" smtClean="0"/>
              <a:pPr>
                <a:defRPr/>
              </a:pPr>
              <a:t>63</a:t>
            </a:fld>
            <a:endParaRPr lang="en-US" altLang="en-US" sz="800" b="1"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a:t>
            </a:r>
            <a:r>
              <a:rPr lang="en-US" altLang="en-US" dirty="0" err="1"/>
              <a:t>Meebzork</a:t>
            </a:r>
            <a:endParaRPr lang="en-US" altLang="en-US" dirty="0"/>
          </a:p>
        </p:txBody>
      </p:sp>
      <p:sp>
        <p:nvSpPr>
          <p:cNvPr id="119811" name="Rectangle 1"/>
          <p:cNvSpPr>
            <a:spLocks noChangeArrowheads="1"/>
          </p:cNvSpPr>
          <p:nvPr/>
        </p:nvSpPr>
        <p:spPr bwMode="auto">
          <a:xfrm>
            <a:off x="519113" y="3962400"/>
            <a:ext cx="81057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 typeface="Arial" panose="020B0604020202020204" pitchFamily="34" charset="0"/>
              <a:buNone/>
            </a:pPr>
            <a:r>
              <a:rPr lang="en-US" altLang="en-US" sz="1600">
                <a:solidFill>
                  <a:srgbClr val="252525"/>
                </a:solidFill>
              </a:rPr>
              <a:t>-A sweeping action/adventure game where the player takes control of Meebzork, a legendary hero who must traverse seven deadly obstacles to reach a great castle and the treasure within.</a:t>
            </a:r>
          </a:p>
          <a:p>
            <a:pPr>
              <a:spcBef>
                <a:spcPct val="0"/>
              </a:spcBef>
              <a:buFont typeface="Arial" panose="020B0604020202020204" pitchFamily="34" charset="0"/>
              <a:buNone/>
            </a:pPr>
            <a:r>
              <a:rPr lang="en-US" altLang="en-US" sz="1600">
                <a:solidFill>
                  <a:srgbClr val="252525"/>
                </a:solidFill>
              </a:rPr>
              <a:t>-Stages include a hedge maze, caves, dangerous rivers, lava pits, and more.</a:t>
            </a:r>
          </a:p>
          <a:p>
            <a:pPr>
              <a:spcBef>
                <a:spcPct val="0"/>
              </a:spcBef>
              <a:buFont typeface="Arial" panose="020B0604020202020204" pitchFamily="34" charset="0"/>
              <a:buNone/>
            </a:pPr>
            <a:r>
              <a:rPr lang="en-US" altLang="en-US" sz="1600">
                <a:solidFill>
                  <a:srgbClr val="252525"/>
                </a:solidFill>
              </a:rPr>
              <a:t>-Fight gorgons and giant crabs, avoid stalactites, and ride a cloud up to the forbidding castle.</a:t>
            </a:r>
          </a:p>
          <a:p>
            <a:pPr>
              <a:spcBef>
                <a:spcPct val="0"/>
              </a:spcBef>
              <a:buFont typeface="Arial" panose="020B0604020202020204" pitchFamily="34" charset="0"/>
              <a:buNone/>
            </a:pPr>
            <a:r>
              <a:rPr lang="en-US" altLang="en-US" sz="1600">
                <a:solidFill>
                  <a:srgbClr val="252525"/>
                </a:solidFill>
              </a:rPr>
              <a:t>-Originally conceived as a fast-paced shooting-focused game, but then was remade as a grand adventure (before eventually being cancelled entirely).</a:t>
            </a:r>
          </a:p>
          <a:p>
            <a:pPr>
              <a:spcBef>
                <a:spcPct val="0"/>
              </a:spcBef>
              <a:buFont typeface="Arial" panose="020B0604020202020204" pitchFamily="34" charset="0"/>
              <a:buNone/>
            </a:pPr>
            <a:r>
              <a:rPr lang="en-US" altLang="en-US" sz="1600">
                <a:solidFill>
                  <a:srgbClr val="252525"/>
                </a:solidFill>
              </a:rPr>
              <a:t>-Gameplay Video: </a:t>
            </a:r>
            <a:r>
              <a:rPr lang="en-US" altLang="en-US" sz="1600">
                <a:solidFill>
                  <a:srgbClr val="252525"/>
                </a:solidFill>
                <a:hlinkClick r:id="rId2"/>
              </a:rPr>
              <a:t>https://youtu.be/jVWh4Me8uvI</a:t>
            </a:r>
            <a:endParaRPr lang="en-US" altLang="en-US" sz="1600">
              <a:solidFill>
                <a:srgbClr val="252525"/>
              </a:solidFill>
            </a:endParaRPr>
          </a:p>
        </p:txBody>
      </p:sp>
      <p:pic>
        <p:nvPicPr>
          <p:cNvPr id="11981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47788"/>
            <a:ext cx="320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475" y="1633538"/>
            <a:ext cx="266700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9525" y="1624013"/>
            <a:ext cx="25431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A1EA8E16-93E5-45CE-83D8-2CB74C46AC80}"/>
              </a:ext>
            </a:extLst>
          </p:cNvPr>
          <p:cNvSpPr>
            <a:spLocks noGrp="1"/>
          </p:cNvSpPr>
          <p:nvPr>
            <p:ph type="ftr" sz="quarter" idx="11"/>
          </p:nvPr>
        </p:nvSpPr>
        <p:spPr>
          <a:xfrm>
            <a:off x="34290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D2DA84B6-678D-48CF-B349-D311E0D063DD}"/>
              </a:ext>
            </a:extLst>
          </p:cNvPr>
          <p:cNvSpPr>
            <a:spLocks noGrp="1"/>
          </p:cNvSpPr>
          <p:nvPr>
            <p:ph type="sldNum" sz="quarter" idx="12"/>
          </p:nvPr>
        </p:nvSpPr>
        <p:spPr/>
        <p:txBody>
          <a:bodyPr/>
          <a:lstStyle/>
          <a:p>
            <a:pPr>
              <a:defRPr/>
            </a:pPr>
            <a:fld id="{AF15303D-36A2-45CC-B7D7-8289935320F0}" type="slidenum">
              <a:rPr lang="en-US" altLang="en-US" sz="800" b="1" smtClean="0"/>
              <a:pPr>
                <a:defRPr/>
              </a:pPr>
              <a:t>64</a:t>
            </a:fld>
            <a:endParaRPr lang="en-US" altLang="en-US" sz="800" b="1"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1"/>
          <p:cNvSpPr>
            <a:spLocks noChangeArrowheads="1"/>
          </p:cNvSpPr>
          <p:nvPr/>
        </p:nvSpPr>
        <p:spPr bwMode="auto">
          <a:xfrm>
            <a:off x="231775" y="4525963"/>
            <a:ext cx="8759825" cy="1816100"/>
          </a:xfrm>
          <a:prstGeom prst="rect">
            <a:avLst/>
          </a:prstGeom>
          <a:noFill/>
          <a:ln>
            <a:noFill/>
          </a:ln>
          <a:extLst>
            <a:ext uri="{909E8E84-426E-40dd-AFC4-6F175D3DCCD1}"/>
            <a:ext uri="{91240B29-F687-4f45-9708-019B960494DF}"/>
          </a:extLst>
        </p:spPr>
        <p:txBody>
          <a:bodyPr>
            <a:spAutoFit/>
          </a:bodyPr>
          <a:lstStyle>
            <a:lvl1pPr marL="285750" indent="-28575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marL="0" indent="0">
              <a:spcBef>
                <a:spcPct val="0"/>
              </a:spcBef>
              <a:buFont typeface="Arial" panose="020B0604020202020204" pitchFamily="34" charset="0"/>
              <a:buNone/>
              <a:defRPr/>
            </a:pPr>
            <a:r>
              <a:rPr lang="en-US" altLang="en-US" sz="1600" dirty="0">
                <a:solidFill>
                  <a:srgbClr val="252525"/>
                </a:solidFill>
              </a:rPr>
              <a:t>-Combining the paranoia of the Cold War with the feel of the Atari 2600 game </a:t>
            </a:r>
            <a:r>
              <a:rPr lang="en-US" altLang="en-US" sz="1600" b="1" i="1" dirty="0">
                <a:solidFill>
                  <a:srgbClr val="252525"/>
                </a:solidFill>
              </a:rPr>
              <a:t>Reactor</a:t>
            </a:r>
            <a:r>
              <a:rPr lang="en-US" altLang="en-US" sz="1600" dirty="0">
                <a:solidFill>
                  <a:srgbClr val="252525"/>
                </a:solidFill>
              </a:rPr>
              <a:t>, </a:t>
            </a:r>
            <a:r>
              <a:rPr lang="en-US" altLang="en-US" sz="1600" b="1" i="1" dirty="0">
                <a:solidFill>
                  <a:srgbClr val="252525"/>
                </a:solidFill>
              </a:rPr>
              <a:t>Meltdown</a:t>
            </a:r>
            <a:r>
              <a:rPr lang="en-US" altLang="en-US" sz="1600" dirty="0">
                <a:solidFill>
                  <a:srgbClr val="252525"/>
                </a:solidFill>
              </a:rPr>
              <a:t> has the player frantically attempting to prevent twenty nuclear reactors from complete meltdowns due to international espionage.</a:t>
            </a:r>
          </a:p>
          <a:p>
            <a:pPr marL="0" indent="0">
              <a:spcBef>
                <a:spcPct val="0"/>
              </a:spcBef>
              <a:buFont typeface="Arial" panose="020B0604020202020204" pitchFamily="34" charset="0"/>
              <a:buNone/>
              <a:defRPr/>
            </a:pPr>
            <a:r>
              <a:rPr lang="en-US" altLang="en-US" sz="1600" dirty="0">
                <a:solidFill>
                  <a:srgbClr val="252525"/>
                </a:solidFill>
              </a:rPr>
              <a:t>-A light gun game for the Atari 7800, Meltdown has the player firing at particles bouncing around the screen, trying to prevent them from hitting and destroying the core blocks in the middle - in the style of </a:t>
            </a:r>
            <a:r>
              <a:rPr lang="en-US" altLang="en-US" sz="1600" b="1" i="1" dirty="0">
                <a:solidFill>
                  <a:srgbClr val="252525"/>
                </a:solidFill>
              </a:rPr>
              <a:t>Breakout</a:t>
            </a:r>
            <a:r>
              <a:rPr lang="en-US" altLang="en-US" sz="1600" dirty="0">
                <a:solidFill>
                  <a:srgbClr val="252525"/>
                </a:solidFill>
              </a:rPr>
              <a:t>, only in reverse.</a:t>
            </a:r>
          </a:p>
          <a:p>
            <a:pPr>
              <a:spcBef>
                <a:spcPct val="0"/>
              </a:spcBef>
              <a:buFontTx/>
              <a:buChar char="-"/>
              <a:defRPr/>
            </a:pPr>
            <a:endParaRPr lang="en-US" altLang="en-US" sz="1600" dirty="0">
              <a:solidFill>
                <a:srgbClr val="252525"/>
              </a:solidFill>
            </a:endParaRPr>
          </a:p>
        </p:txBody>
      </p:sp>
      <p:sp>
        <p:nvSpPr>
          <p:cNvPr id="120835" name="Title 2"/>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Meltdown</a:t>
            </a:r>
          </a:p>
        </p:txBody>
      </p:sp>
      <p:pic>
        <p:nvPicPr>
          <p:cNvPr id="120836"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9788" y="889000"/>
            <a:ext cx="2332037"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025" y="1577975"/>
            <a:ext cx="290512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AutoShape 2" descr="Image result for meltdown 7800"/>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Tx/>
              <a:buNone/>
            </a:pPr>
            <a:endParaRPr lang="en-US" altLang="en-US"/>
          </a:p>
        </p:txBody>
      </p:sp>
      <p:pic>
        <p:nvPicPr>
          <p:cNvPr id="120839"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8988" y="1577975"/>
            <a:ext cx="2894012"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58EBACC8-56FD-4F38-A1C1-8A95387ACFD0}"/>
              </a:ext>
            </a:extLst>
          </p:cNvPr>
          <p:cNvSpPr>
            <a:spLocks noGrp="1"/>
          </p:cNvSpPr>
          <p:nvPr>
            <p:ph type="ftr" sz="quarter" idx="11"/>
          </p:nvPr>
        </p:nvSpPr>
        <p:spPr>
          <a:xfrm>
            <a:off x="3355975" y="6356350"/>
            <a:ext cx="2587625"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EE4AB7C2-36B8-4039-A895-C8761858F9D1}"/>
              </a:ext>
            </a:extLst>
          </p:cNvPr>
          <p:cNvSpPr>
            <a:spLocks noGrp="1"/>
          </p:cNvSpPr>
          <p:nvPr>
            <p:ph type="sldNum" sz="quarter" idx="12"/>
          </p:nvPr>
        </p:nvSpPr>
        <p:spPr/>
        <p:txBody>
          <a:bodyPr/>
          <a:lstStyle/>
          <a:p>
            <a:pPr>
              <a:defRPr/>
            </a:pPr>
            <a:fld id="{AF15303D-36A2-45CC-B7D7-8289935320F0}" type="slidenum">
              <a:rPr lang="en-US" altLang="en-US" sz="800" b="1" smtClean="0"/>
              <a:pPr>
                <a:defRPr/>
              </a:pPr>
              <a:t>65</a:t>
            </a:fld>
            <a:endParaRPr lang="en-US" altLang="en-US" sz="800" b="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Millipede</a:t>
            </a:r>
          </a:p>
        </p:txBody>
      </p:sp>
      <p:sp>
        <p:nvSpPr>
          <p:cNvPr id="122883" name="Rectangle 1"/>
          <p:cNvSpPr>
            <a:spLocks noChangeArrowheads="1"/>
          </p:cNvSpPr>
          <p:nvPr/>
        </p:nvSpPr>
        <p:spPr bwMode="auto">
          <a:xfrm>
            <a:off x="519113" y="4175125"/>
            <a:ext cx="81057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 typeface="Arial" panose="020B0604020202020204" pitchFamily="34" charset="0"/>
              <a:buNone/>
            </a:pPr>
            <a:r>
              <a:rPr lang="en-US" altLang="en-US" sz="1600"/>
              <a:t>-An army of menacing millipedes - cousins to the famed Centipede - have invaded your garden patch, and you must shoot arrows at them to rid your plot of these pesky pests. </a:t>
            </a:r>
          </a:p>
          <a:p>
            <a:pPr>
              <a:spcBef>
                <a:spcPct val="0"/>
              </a:spcBef>
              <a:buFont typeface="Arial" panose="020B0604020202020204" pitchFamily="34" charset="0"/>
              <a:buNone/>
            </a:pPr>
            <a:r>
              <a:rPr lang="en-US" altLang="en-US" sz="1600">
                <a:solidFill>
                  <a:srgbClr val="252525"/>
                </a:solidFill>
              </a:rPr>
              <a:t>-The sequel to the smash-hit </a:t>
            </a:r>
            <a:r>
              <a:rPr lang="en-US" altLang="en-US" sz="1600" b="1" i="1">
                <a:solidFill>
                  <a:srgbClr val="252525"/>
                </a:solidFill>
              </a:rPr>
              <a:t>Centipede</a:t>
            </a:r>
            <a:r>
              <a:rPr lang="en-US" altLang="en-US" sz="1600">
                <a:solidFill>
                  <a:srgbClr val="252525"/>
                </a:solidFill>
              </a:rPr>
              <a:t>, the objective of the game is to score as many points as possible by shooting at and destroying segments of the millipede as it moves from the top towards the bottom of the screen, while avoiding or destroying other enemies.</a:t>
            </a:r>
          </a:p>
          <a:p>
            <a:pPr>
              <a:spcBef>
                <a:spcPct val="0"/>
              </a:spcBef>
              <a:buFont typeface="Arial" panose="020B0604020202020204" pitchFamily="34" charset="0"/>
              <a:buNone/>
            </a:pPr>
            <a:r>
              <a:rPr lang="en-US" altLang="en-US" sz="1600">
                <a:solidFill>
                  <a:srgbClr val="252525"/>
                </a:solidFill>
              </a:rPr>
              <a:t>-Developed by Atari and released in arcades in 1982, and on the Atari 2600 in 1984.</a:t>
            </a:r>
          </a:p>
          <a:p>
            <a:pPr>
              <a:spcBef>
                <a:spcPct val="0"/>
              </a:spcBef>
              <a:buFont typeface="Arial" panose="020B0604020202020204" pitchFamily="34" charset="0"/>
              <a:buNone/>
            </a:pPr>
            <a:r>
              <a:rPr lang="en-US" altLang="en-US" sz="1600">
                <a:solidFill>
                  <a:srgbClr val="252525"/>
                </a:solidFill>
              </a:rPr>
              <a:t>-Gameplay Video (Arcade Version): </a:t>
            </a:r>
            <a:r>
              <a:rPr lang="en-US" altLang="en-US" sz="1600">
                <a:solidFill>
                  <a:srgbClr val="252525"/>
                </a:solidFill>
                <a:hlinkClick r:id="rId2"/>
              </a:rPr>
              <a:t>https://youtu.be/JgZOtj9KzYk</a:t>
            </a:r>
            <a:endParaRPr lang="en-US" altLang="en-US" sz="1600"/>
          </a:p>
        </p:txBody>
      </p:sp>
      <p:pic>
        <p:nvPicPr>
          <p:cNvPr id="12288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2188" y="914400"/>
            <a:ext cx="2228850"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5513" y="1014413"/>
            <a:ext cx="2757487"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4988" y="1003300"/>
            <a:ext cx="2751137"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506EA661-1485-4CEB-B11A-44E385613BD7}"/>
              </a:ext>
            </a:extLst>
          </p:cNvPr>
          <p:cNvSpPr>
            <a:spLocks noGrp="1"/>
          </p:cNvSpPr>
          <p:nvPr>
            <p:ph type="ftr" sz="quarter" idx="11"/>
          </p:nvPr>
        </p:nvSpPr>
        <p:spPr>
          <a:xfrm>
            <a:off x="3306762" y="6356350"/>
            <a:ext cx="2636838"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A58C2ECE-CE86-417C-B677-E534DA512B38}"/>
              </a:ext>
            </a:extLst>
          </p:cNvPr>
          <p:cNvSpPr>
            <a:spLocks noGrp="1"/>
          </p:cNvSpPr>
          <p:nvPr>
            <p:ph type="sldNum" sz="quarter" idx="12"/>
          </p:nvPr>
        </p:nvSpPr>
        <p:spPr/>
        <p:txBody>
          <a:bodyPr/>
          <a:lstStyle/>
          <a:p>
            <a:pPr>
              <a:defRPr/>
            </a:pPr>
            <a:fld id="{AF15303D-36A2-45CC-B7D7-8289935320F0}" type="slidenum">
              <a:rPr lang="en-US" altLang="en-US" sz="800" b="1" smtClean="0"/>
              <a:pPr>
                <a:defRPr/>
              </a:pPr>
              <a:t>66</a:t>
            </a:fld>
            <a:endParaRPr lang="en-US" altLang="en-US" sz="800" b="1"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461963" indent="-461963"/>
            <a:r>
              <a:rPr lang="en-US" altLang="en-US" dirty="0">
                <a:cs typeface="Aharoni" pitchFamily="2" charset="-79"/>
              </a:rPr>
              <a:t>	Minimum</a:t>
            </a:r>
          </a:p>
        </p:txBody>
      </p:sp>
      <p:sp>
        <p:nvSpPr>
          <p:cNvPr id="123907" name="Content Placeholder 2"/>
          <p:cNvSpPr txBox="1">
            <a:spLocks/>
          </p:cNvSpPr>
          <p:nvPr/>
        </p:nvSpPr>
        <p:spPr bwMode="auto">
          <a:xfrm>
            <a:off x="152400" y="3810000"/>
            <a:ext cx="88709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20000"/>
              </a:spcBef>
            </a:pPr>
            <a:r>
              <a:rPr lang="en-US" altLang="en-US" sz="1600" dirty="0">
                <a:solidFill>
                  <a:srgbClr val="000000"/>
                </a:solidFill>
              </a:rPr>
              <a:t>-</a:t>
            </a:r>
            <a:r>
              <a:rPr lang="en-US" altLang="en-US" sz="1600" b="1" i="1" dirty="0">
                <a:solidFill>
                  <a:srgbClr val="000000"/>
                </a:solidFill>
              </a:rPr>
              <a:t>MINIMUM</a:t>
            </a:r>
            <a:r>
              <a:rPr lang="en-US" altLang="en-US" sz="1600" dirty="0">
                <a:solidFill>
                  <a:srgbClr val="000000"/>
                </a:solidFill>
              </a:rPr>
              <a:t> is a team based 3</a:t>
            </a:r>
            <a:r>
              <a:rPr lang="en-US" altLang="en-US" sz="1600" baseline="30000" dirty="0">
                <a:solidFill>
                  <a:srgbClr val="000000"/>
                </a:solidFill>
              </a:rPr>
              <a:t>rd</a:t>
            </a:r>
            <a:r>
              <a:rPr lang="en-US" altLang="en-US" sz="1600" dirty="0">
                <a:solidFill>
                  <a:srgbClr val="000000"/>
                </a:solidFill>
              </a:rPr>
              <a:t> person arena Shooter, set in a minimalistic, stylized universe, </a:t>
            </a:r>
          </a:p>
          <a:p>
            <a:pPr>
              <a:spcBef>
                <a:spcPct val="20000"/>
              </a:spcBef>
            </a:pPr>
            <a:r>
              <a:rPr lang="en-US" altLang="en-US" sz="1600" dirty="0">
                <a:solidFill>
                  <a:srgbClr val="000000"/>
                </a:solidFill>
              </a:rPr>
              <a:t>- Players do battle and complete objectives to a collect a variety of block types to build and customize an dazzling variety of unique loadouts of weapons, armor, and devices.</a:t>
            </a:r>
          </a:p>
          <a:p>
            <a:pPr>
              <a:spcBef>
                <a:spcPct val="20000"/>
              </a:spcBef>
            </a:pPr>
            <a:r>
              <a:rPr lang="en-US" altLang="en-US" sz="1600" dirty="0"/>
              <a:t>-</a:t>
            </a:r>
            <a:r>
              <a:rPr lang="en-US" altLang="en-US" sz="1600" b="1" i="1" dirty="0"/>
              <a:t>MINIMUM</a:t>
            </a:r>
            <a:r>
              <a:rPr lang="en-US" altLang="en-US" sz="1600" dirty="0"/>
              <a:t> features an unique Titan Mode, which borrows elements of MOBA style gameplay as players power up massive Titans that battle to control the map. </a:t>
            </a:r>
          </a:p>
          <a:p>
            <a:pPr>
              <a:spcBef>
                <a:spcPct val="20000"/>
              </a:spcBef>
            </a:pPr>
            <a:r>
              <a:rPr lang="en-US" altLang="en-US" sz="1600" dirty="0">
                <a:solidFill>
                  <a:srgbClr val="000000"/>
                </a:solidFill>
              </a:rPr>
              <a:t>-</a:t>
            </a:r>
            <a:r>
              <a:rPr lang="en-US" altLang="en-US" sz="1600" b="1" i="1" dirty="0">
                <a:solidFill>
                  <a:srgbClr val="000000"/>
                </a:solidFill>
              </a:rPr>
              <a:t>MINIMUM </a:t>
            </a:r>
            <a:r>
              <a:rPr lang="en-US" altLang="en-US" sz="1600" dirty="0">
                <a:solidFill>
                  <a:srgbClr val="000000"/>
                </a:solidFill>
              </a:rPr>
              <a:t>was released for PC in 2014, and is still active, with a significant “Custom Server” mode introduced in March 2016.</a:t>
            </a:r>
          </a:p>
          <a:p>
            <a:pPr>
              <a:spcBef>
                <a:spcPct val="20000"/>
              </a:spcBef>
            </a:pPr>
            <a:r>
              <a:rPr lang="en-US" altLang="en-US" sz="1600" dirty="0">
                <a:solidFill>
                  <a:srgbClr val="000000"/>
                </a:solidFill>
              </a:rPr>
              <a:t>-Gameplay Video: </a:t>
            </a:r>
            <a:r>
              <a:rPr lang="en-US" altLang="en-US" sz="1600" dirty="0">
                <a:hlinkClick r:id="rId2"/>
              </a:rPr>
              <a:t>https://www.youtube.com/watch?v=NB6kWuIEddo </a:t>
            </a:r>
            <a:endParaRPr lang="en-US" altLang="en-US" sz="1600" dirty="0">
              <a:solidFill>
                <a:srgbClr val="000000"/>
              </a:solidFill>
            </a:endParaRPr>
          </a:p>
        </p:txBody>
      </p:sp>
      <p:pic>
        <p:nvPicPr>
          <p:cNvPr id="123908" name="Picture 8" descr="http://www.gamedynamo.com/images/games/boxart/high/48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9663" y="912813"/>
            <a:ext cx="184308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10" descr="http://www.hardcoregamer.com/wp-content/uploads/2014/05/minimum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214438"/>
            <a:ext cx="353695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Picture 12" descr="http://sectionstudios.com/app/uploads/2014/05/min_loadouts.jpg"/>
          <p:cNvPicPr>
            <a:picLocks noChangeAspect="1" noChangeArrowheads="1"/>
          </p:cNvPicPr>
          <p:nvPr/>
        </p:nvPicPr>
        <p:blipFill>
          <a:blip r:embed="rId5">
            <a:extLst>
              <a:ext uri="{28A0092B-C50C-407E-A947-70E740481C1C}">
                <a14:useLocalDpi xmlns:a14="http://schemas.microsoft.com/office/drawing/2010/main" val="0"/>
              </a:ext>
            </a:extLst>
          </a:blip>
          <a:srcRect l="5399" r="5399"/>
          <a:stretch>
            <a:fillRect/>
          </a:stretch>
        </p:blipFill>
        <p:spPr bwMode="auto">
          <a:xfrm>
            <a:off x="123825" y="1214438"/>
            <a:ext cx="35052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1" name="Slide Number Placeholder 1"/>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1pPr>
            <a:lvl2pPr marL="742950" indent="-285750">
              <a:spcBef>
                <a:spcPts val="400"/>
              </a:spcBef>
              <a:buClr>
                <a:schemeClr val="accent2"/>
              </a:buClr>
              <a:buFont typeface="Wingdings" panose="05000000000000000000" pitchFamily="2" charset="2"/>
              <a:buChar char=""/>
              <a:defRPr sz="1600">
                <a:solidFill>
                  <a:schemeClr val="tx2"/>
                </a:solidFill>
                <a:latin typeface="Calibri" panose="020F0502020204030204" pitchFamily="34" charset="0"/>
                <a:ea typeface="MS PGothic" panose="020B0600070205080204" pitchFamily="34" charset="-128"/>
              </a:defRPr>
            </a:lvl2pPr>
            <a:lvl3pPr marL="1143000" indent="-228600">
              <a:spcBef>
                <a:spcPct val="20000"/>
              </a:spcBef>
              <a:buClr>
                <a:schemeClr val="accent2"/>
              </a:buClr>
              <a:buFont typeface="Wingdings" panose="05000000000000000000" pitchFamily="2" charset="2"/>
              <a:buChar char="§"/>
              <a:defRPr sz="1400">
                <a:solidFill>
                  <a:schemeClr val="tx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9pPr>
          </a:lstStyle>
          <a:p>
            <a:pPr algn="r" eaLnBrk="1" hangingPunct="1">
              <a:spcBef>
                <a:spcPct val="0"/>
              </a:spcBef>
              <a:buFontTx/>
              <a:buNone/>
            </a:pPr>
            <a:fld id="{C0F38E2C-BAB7-4AE5-B2E9-774EF7D38F33}" type="slidenum">
              <a:rPr lang="en-US" altLang="en-US" sz="800" b="1">
                <a:solidFill>
                  <a:srgbClr val="898989"/>
                </a:solidFill>
                <a:latin typeface="Century Gothic" panose="020B0502020202020204" pitchFamily="34" charset="0"/>
              </a:rPr>
              <a:pPr algn="r" eaLnBrk="1" hangingPunct="1">
                <a:spcBef>
                  <a:spcPct val="0"/>
                </a:spcBef>
                <a:buFontTx/>
                <a:buNone/>
              </a:pPr>
              <a:t>67</a:t>
            </a:fld>
            <a:endParaRPr lang="en-US" altLang="en-US" sz="800" b="1" dirty="0">
              <a:solidFill>
                <a:srgbClr val="898989"/>
              </a:solidFill>
              <a:latin typeface="Century Gothic" panose="020B0502020202020204" pitchFamily="34" charset="0"/>
            </a:endParaRPr>
          </a:p>
        </p:txBody>
      </p:sp>
      <p:sp>
        <p:nvSpPr>
          <p:cNvPr id="8" name="Footer Placeholder 2">
            <a:extLst>
              <a:ext uri="{FF2B5EF4-FFF2-40B4-BE49-F238E27FC236}">
                <a16:creationId xmlns:a16="http://schemas.microsoft.com/office/drawing/2014/main" id="{9CAF7539-806F-455A-8D2E-440154026958}"/>
              </a:ext>
            </a:extLst>
          </p:cNvPr>
          <p:cNvSpPr>
            <a:spLocks noGrp="1"/>
          </p:cNvSpPr>
          <p:nvPr>
            <p:ph type="ftr" sz="quarter" idx="11"/>
          </p:nvPr>
        </p:nvSpPr>
        <p:spPr>
          <a:xfrm>
            <a:off x="3306762" y="6356350"/>
            <a:ext cx="2636838" cy="365125"/>
          </a:xfrm>
        </p:spPr>
        <p:txBody>
          <a:bodyPr/>
          <a:lstStyle/>
          <a:p>
            <a:pPr>
              <a:defRPr/>
            </a:pPr>
            <a:r>
              <a:rPr lang="en-US" sz="800" dirty="0"/>
              <a:t>Property of Atari Interactive, Inc. and Atari, Inc. All Rights Reserved.  Confidential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4" descr="http://upload.wikimedia.org/wikipedia/en/thumb/8/86/A5200_Missile_Command.png/220px-A5200_Missile_Comma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09675"/>
            <a:ext cx="28956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itle 1"/>
          <p:cNvSpPr>
            <a:spLocks noGrp="1"/>
          </p:cNvSpPr>
          <p:nvPr>
            <p:ph type="title"/>
          </p:nvPr>
        </p:nvSpPr>
        <p:spPr>
          <a:xfrm>
            <a:off x="0" y="0"/>
            <a:ext cx="7315200" cy="685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Missile Command</a:t>
            </a:r>
          </a:p>
        </p:txBody>
      </p:sp>
      <p:pic>
        <p:nvPicPr>
          <p:cNvPr id="124932" name="Picture 2" descr="Missile Command fly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762000"/>
            <a:ext cx="232092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Content Placeholder 2"/>
          <p:cNvSpPr txBox="1">
            <a:spLocks/>
          </p:cNvSpPr>
          <p:nvPr/>
        </p:nvSpPr>
        <p:spPr bwMode="auto">
          <a:xfrm>
            <a:off x="457200" y="36814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ea typeface="MS PGothic" panose="020B0600070205080204" pitchFamily="34" charset="-128"/>
            </a:endParaRPr>
          </a:p>
          <a:p>
            <a:pPr>
              <a:buFont typeface="Arial" panose="020B0604020202020204" pitchFamily="34" charset="0"/>
              <a:buNone/>
            </a:pPr>
            <a:r>
              <a:rPr lang="en-US" altLang="en-US" sz="1600"/>
              <a:t>-The player's six cities are being attacked by an endless hail of ballistic missiles, some of them even splitting like multiple independently targetable reentry vehicles (MIRVs). New weapons are introduced in later levels: smart bombs that can evade a less-than-perfectly targeted missile, and bomber planes and satellites that fly across the screen and launch missiles of their own. </a:t>
            </a:r>
          </a:p>
          <a:p>
            <a:pPr>
              <a:buFont typeface="Arial" panose="020B0604020202020204" pitchFamily="34" charset="0"/>
              <a:buNone/>
            </a:pPr>
            <a:r>
              <a:rPr lang="en-US" altLang="en-US" sz="1600"/>
              <a:t>-Missile Command has been ported to many different platforms and enjoys international success as one of the pioneering videogames of all time, referenced in books, movies and television since its initial release in 1980</a:t>
            </a:r>
          </a:p>
          <a:p>
            <a:pPr>
              <a:buFont typeface="Arial" panose="020B0604020202020204" pitchFamily="34" charset="0"/>
              <a:buNone/>
            </a:pPr>
            <a:r>
              <a:rPr lang="en-US" altLang="en-US" sz="1600"/>
              <a:t>-Gameplay Video: </a:t>
            </a:r>
            <a:r>
              <a:rPr lang="en-US" altLang="en-US" sz="1600">
                <a:hlinkClick r:id="rId4"/>
              </a:rPr>
              <a:t>https://www.youtube.com/watch?v=8eC_6QzvLrE </a:t>
            </a:r>
            <a:endParaRPr lang="en-US" altLang="en-US" sz="1600"/>
          </a:p>
        </p:txBody>
      </p:sp>
      <p:pic>
        <p:nvPicPr>
          <p:cNvPr id="124934" name="Picture 6" descr="http://lnx.webxprs.com/blog/wp-content/uploads/2012/03/missilecommand.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241425"/>
            <a:ext cx="289560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D499B289-5F56-45D6-99C7-AACCF81F59F4}"/>
              </a:ext>
            </a:extLst>
          </p:cNvPr>
          <p:cNvSpPr>
            <a:spLocks noGrp="1"/>
          </p:cNvSpPr>
          <p:nvPr>
            <p:ph type="ftr" sz="quarter" idx="11"/>
          </p:nvPr>
        </p:nvSpPr>
        <p:spPr>
          <a:xfrm>
            <a:off x="32766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C8287771-9D13-44F0-B13E-4AE8D149153F}"/>
              </a:ext>
            </a:extLst>
          </p:cNvPr>
          <p:cNvSpPr>
            <a:spLocks noGrp="1"/>
          </p:cNvSpPr>
          <p:nvPr>
            <p:ph type="sldNum" sz="quarter" idx="12"/>
          </p:nvPr>
        </p:nvSpPr>
        <p:spPr/>
        <p:txBody>
          <a:bodyPr/>
          <a:lstStyle/>
          <a:p>
            <a:pPr>
              <a:defRPr/>
            </a:pPr>
            <a:fld id="{AF15303D-36A2-45CC-B7D7-8289935320F0}" type="slidenum">
              <a:rPr lang="en-US" altLang="en-US" sz="800" b="1" smtClean="0"/>
              <a:pPr>
                <a:defRPr/>
              </a:pPr>
              <a:t>68</a:t>
            </a:fld>
            <a:endParaRPr lang="en-US" altLang="en-US" sz="800" b="1"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Monte Carlo</a:t>
            </a:r>
          </a:p>
        </p:txBody>
      </p:sp>
      <p:sp>
        <p:nvSpPr>
          <p:cNvPr id="125955" name="Content Placeholder 2"/>
          <p:cNvSpPr txBox="1">
            <a:spLocks/>
          </p:cNvSpPr>
          <p:nvPr/>
        </p:nvSpPr>
        <p:spPr bwMode="auto">
          <a:xfrm>
            <a:off x="457200" y="3529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solidFill>
                <a:srgbClr val="000000"/>
              </a:solidFill>
              <a:ea typeface="MS PGothic" panose="020B0600070205080204" pitchFamily="34" charset="-128"/>
            </a:endParaRPr>
          </a:p>
          <a:p>
            <a:pPr>
              <a:buFont typeface="Arial" panose="020B0604020202020204" pitchFamily="34" charset="0"/>
              <a:buNone/>
            </a:pPr>
            <a:r>
              <a:rPr lang="en-US" altLang="en-US" sz="1600">
                <a:solidFill>
                  <a:srgbClr val="000000"/>
                </a:solidFill>
              </a:rPr>
              <a:t>-</a:t>
            </a:r>
            <a:r>
              <a:rPr lang="en-US" altLang="en-US" sz="1600" b="1" i="1">
                <a:solidFill>
                  <a:srgbClr val="000000"/>
                </a:solidFill>
              </a:rPr>
              <a:t>Monte Carlo</a:t>
            </a:r>
            <a:r>
              <a:rPr lang="en-US" altLang="en-US" sz="1600">
                <a:solidFill>
                  <a:srgbClr val="000000"/>
                </a:solidFill>
              </a:rPr>
              <a:t> is a racing arcade game produced by Atari in 1980.</a:t>
            </a:r>
          </a:p>
          <a:p>
            <a:pPr>
              <a:buFont typeface="Arial" panose="020B0604020202020204" pitchFamily="34" charset="0"/>
              <a:buNone/>
            </a:pPr>
            <a:r>
              <a:rPr lang="en-US" altLang="en-US" sz="1600">
                <a:solidFill>
                  <a:srgbClr val="000000"/>
                </a:solidFill>
              </a:rPr>
              <a:t>-The player raced around various tracks, while avoiding other cars on the course.</a:t>
            </a:r>
          </a:p>
          <a:p>
            <a:pPr>
              <a:buFont typeface="Arial" panose="020B0604020202020204" pitchFamily="34" charset="0"/>
              <a:buNone/>
            </a:pPr>
            <a:r>
              <a:rPr lang="en-US" altLang="en-US" sz="1600">
                <a:solidFill>
                  <a:srgbClr val="000000"/>
                </a:solidFill>
              </a:rPr>
              <a:t>-The game controlled using a steering wheel, foot pedals, and a four-position shifter, and featured vivid colors, realistic sound effects, and driver ratings.</a:t>
            </a:r>
          </a:p>
          <a:p>
            <a:pPr>
              <a:buFont typeface="Arial" panose="020B0604020202020204" pitchFamily="34" charset="0"/>
              <a:buNone/>
            </a:pPr>
            <a:r>
              <a:rPr lang="en-US" altLang="en-US" sz="1600">
                <a:solidFill>
                  <a:srgbClr val="000000"/>
                </a:solidFill>
              </a:rPr>
              <a:t>-The player has eight tracks to choose from, with three difficulty variants.</a:t>
            </a:r>
          </a:p>
          <a:p>
            <a:pPr>
              <a:buFont typeface="Arial" panose="020B0604020202020204" pitchFamily="34" charset="0"/>
              <a:buNone/>
            </a:pPr>
            <a:r>
              <a:rPr lang="en-US" altLang="en-US" sz="1600">
                <a:solidFill>
                  <a:srgbClr val="000000"/>
                </a:solidFill>
              </a:rPr>
              <a:t>-Gameplay Video: </a:t>
            </a:r>
            <a:r>
              <a:rPr lang="en-US" altLang="en-US" sz="1600">
                <a:solidFill>
                  <a:srgbClr val="000000"/>
                </a:solidFill>
                <a:hlinkClick r:id="rId2"/>
              </a:rPr>
              <a:t>https://www.youtube.com/watch?v=qqUPb8fCaew</a:t>
            </a:r>
            <a:endParaRPr lang="en-US" altLang="en-US" sz="1600">
              <a:solidFill>
                <a:srgbClr val="000000"/>
              </a:solidFill>
            </a:endParaRPr>
          </a:p>
          <a:p>
            <a:pPr>
              <a:buFont typeface="Arial" panose="020B0604020202020204" pitchFamily="34" charset="0"/>
              <a:buNone/>
            </a:pPr>
            <a:endParaRPr lang="en-US" altLang="en-US" sz="1600">
              <a:solidFill>
                <a:srgbClr val="000000"/>
              </a:solidFill>
            </a:endParaRPr>
          </a:p>
        </p:txBody>
      </p:sp>
      <p:pic>
        <p:nvPicPr>
          <p:cNvPr id="1259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839788"/>
            <a:ext cx="143510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13400" y="1216025"/>
            <a:ext cx="28321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141413"/>
            <a:ext cx="1704975"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92872E72-9D93-46AD-8A46-E687055CDD5D}"/>
              </a:ext>
            </a:extLst>
          </p:cNvPr>
          <p:cNvSpPr>
            <a:spLocks noGrp="1"/>
          </p:cNvSpPr>
          <p:nvPr>
            <p:ph type="ftr" sz="quarter" idx="11"/>
          </p:nvPr>
        </p:nvSpPr>
        <p:spPr>
          <a:xfrm>
            <a:off x="33528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1737A936-0C29-4FD5-BD59-10EE61BA1A96}"/>
              </a:ext>
            </a:extLst>
          </p:cNvPr>
          <p:cNvSpPr>
            <a:spLocks noGrp="1"/>
          </p:cNvSpPr>
          <p:nvPr>
            <p:ph type="sldNum" sz="quarter" idx="12"/>
          </p:nvPr>
        </p:nvSpPr>
        <p:spPr/>
        <p:txBody>
          <a:bodyPr/>
          <a:lstStyle/>
          <a:p>
            <a:pPr>
              <a:defRPr/>
            </a:pPr>
            <a:fld id="{AF15303D-36A2-45CC-B7D7-8289935320F0}" type="slidenum">
              <a:rPr lang="en-US" altLang="en-US" sz="800" b="1" smtClean="0"/>
              <a:pPr>
                <a:defRPr/>
              </a:pPr>
              <a:t>69</a:t>
            </a:fld>
            <a:endParaRPr lang="en-US" altLang="en-US" sz="8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0" descr="http://www.snackbar-games.com/wp-content/uploads/2013/04/Adventure-1980-Atari_2-e136655353357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74688"/>
            <a:ext cx="5851525"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4" descr="http://3.bp.blogspot.com/_LVSIWSD1Vj8/S9UmZGtzieI/AAAAAAAAAnc/HaCcm-gERxw/s1600/adventur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450" y="673100"/>
            <a:ext cx="3892550"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Adventure</a:t>
            </a:r>
          </a:p>
        </p:txBody>
      </p:sp>
      <p:sp>
        <p:nvSpPr>
          <p:cNvPr id="49157" name="Content Placeholder 2"/>
          <p:cNvSpPr txBox="1">
            <a:spLocks/>
          </p:cNvSpPr>
          <p:nvPr/>
        </p:nvSpPr>
        <p:spPr bwMode="auto">
          <a:xfrm>
            <a:off x="457200" y="36052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ea typeface="MS PGothic" panose="020B0600070205080204" pitchFamily="34" charset="-128"/>
            </a:endParaRPr>
          </a:p>
          <a:p>
            <a:pPr lvl="1">
              <a:buFont typeface="Arial" panose="020B0604020202020204" pitchFamily="34" charset="0"/>
              <a:buNone/>
            </a:pPr>
            <a:r>
              <a:rPr lang="en-US" altLang="en-US">
                <a:ea typeface="MS PGothic" panose="020B0600070205080204" pitchFamily="34" charset="-128"/>
              </a:rPr>
              <a:t>-The player controls a square avatar whose quest is to find a magical chalice in an open world environment, returning it to the yellow castle. </a:t>
            </a:r>
          </a:p>
          <a:p>
            <a:pPr lvl="1">
              <a:buFont typeface="Arial" panose="020B0604020202020204" pitchFamily="34" charset="0"/>
              <a:buNone/>
            </a:pPr>
            <a:r>
              <a:rPr lang="en-US" altLang="en-US">
                <a:ea typeface="MS PGothic" panose="020B0600070205080204" pitchFamily="34" charset="-128"/>
              </a:rPr>
              <a:t>-The game world is also populated by roaming enemies: dragons, which can eat the avatar; and a bat, which randomly steals and hides items around the game world.</a:t>
            </a:r>
          </a:p>
          <a:p>
            <a:pPr lvl="1">
              <a:buFont typeface="Arial" panose="020B0604020202020204" pitchFamily="34" charset="0"/>
              <a:buNone/>
            </a:pPr>
            <a:r>
              <a:rPr lang="en-US" altLang="en-US">
                <a:ea typeface="MS PGothic" panose="020B0600070205080204" pitchFamily="34" charset="-128"/>
              </a:rPr>
              <a:t>-As the first action-adventure and console fantasy game, </a:t>
            </a:r>
            <a:r>
              <a:rPr lang="en-US" altLang="en-US" b="1" i="1">
                <a:ea typeface="MS PGothic" panose="020B0600070205080204" pitchFamily="34" charset="-128"/>
              </a:rPr>
              <a:t>Adventure</a:t>
            </a:r>
            <a:r>
              <a:rPr lang="en-US" altLang="en-US">
                <a:ea typeface="MS PGothic" panose="020B0600070205080204" pitchFamily="34" charset="-128"/>
              </a:rPr>
              <a:t> sold more than a million copies and essentially created the genre. It spawned a number of official and unofficial sequels, and has been included in numerous Atari 2600 collections.</a:t>
            </a:r>
          </a:p>
          <a:p>
            <a:pPr lvl="1">
              <a:buFont typeface="Arial" panose="020B0604020202020204" pitchFamily="34" charset="0"/>
              <a:buNone/>
            </a:pPr>
            <a:r>
              <a:rPr lang="en-US" altLang="en-US">
                <a:ea typeface="MS PGothic" panose="020B0600070205080204" pitchFamily="34" charset="-128"/>
              </a:rPr>
              <a:t>-Gameplay Video: </a:t>
            </a:r>
            <a:r>
              <a:rPr lang="en-US" altLang="en-US">
                <a:ea typeface="MS PGothic" panose="020B0600070205080204" pitchFamily="34" charset="-128"/>
                <a:hlinkClick r:id="rId4"/>
              </a:rPr>
              <a:t>https://www.youtube.com/watch?v=sdZahXk-e9Y </a:t>
            </a:r>
            <a:endParaRPr lang="en-US" altLang="en-US">
              <a:ea typeface="MS PGothic" panose="020B0600070205080204" pitchFamily="34" charset="-128"/>
            </a:endParaRPr>
          </a:p>
        </p:txBody>
      </p:sp>
      <p:pic>
        <p:nvPicPr>
          <p:cNvPr id="49158" name="Picture 2" descr="Adventure Box 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900" y="682625"/>
            <a:ext cx="2095500"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D9797B13-C3E2-4B65-8104-D21CBB1AE1F8}"/>
              </a:ext>
            </a:extLst>
          </p:cNvPr>
          <p:cNvSpPr>
            <a:spLocks noGrp="1"/>
          </p:cNvSpPr>
          <p:nvPr>
            <p:ph type="ftr" sz="quarter" idx="11"/>
          </p:nvPr>
        </p:nvSpPr>
        <p:spPr>
          <a:xfrm>
            <a:off x="31242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4152ED41-9DF0-4741-A232-E2129E79E331}"/>
              </a:ext>
            </a:extLst>
          </p:cNvPr>
          <p:cNvSpPr>
            <a:spLocks noGrp="1"/>
          </p:cNvSpPr>
          <p:nvPr>
            <p:ph type="sldNum" sz="quarter" idx="12"/>
          </p:nvPr>
        </p:nvSpPr>
        <p:spPr/>
        <p:txBody>
          <a:bodyPr/>
          <a:lstStyle/>
          <a:p>
            <a:pPr>
              <a:defRPr/>
            </a:pPr>
            <a:fld id="{AF15303D-36A2-45CC-B7D7-8289935320F0}" type="slidenum">
              <a:rPr lang="en-US" altLang="en-US" sz="800" b="1" smtClean="0"/>
              <a:pPr>
                <a:defRPr/>
              </a:pPr>
              <a:t>7</a:t>
            </a:fld>
            <a:endParaRPr lang="en-US" altLang="en-US" sz="800" b="1"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idx="4294967295"/>
          </p:nvPr>
        </p:nvSpPr>
        <p:spPr>
          <a:xfrm>
            <a:off x="0" y="1"/>
            <a:ext cx="9150350" cy="685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Motor Psycho</a:t>
            </a:r>
          </a:p>
        </p:txBody>
      </p:sp>
      <p:pic>
        <p:nvPicPr>
          <p:cNvPr id="12697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3475" y="838200"/>
            <a:ext cx="1995488"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6600" y="1190625"/>
            <a:ext cx="27336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83275" y="1171575"/>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Rectangle 8"/>
          <p:cNvSpPr>
            <a:spLocks noChangeArrowheads="1"/>
          </p:cNvSpPr>
          <p:nvPr/>
        </p:nvSpPr>
        <p:spPr bwMode="auto">
          <a:xfrm>
            <a:off x="381000" y="3805238"/>
            <a:ext cx="8686800" cy="287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Tx/>
              <a:buNone/>
            </a:pPr>
            <a:r>
              <a:rPr lang="en-US" altLang="en-US" sz="1600" dirty="0"/>
              <a:t>-Taking inspiration from racing classics like </a:t>
            </a:r>
            <a:r>
              <a:rPr lang="en-US" altLang="en-US" sz="1600" b="1" i="1" dirty="0"/>
              <a:t>Hang On</a:t>
            </a:r>
            <a:r>
              <a:rPr lang="en-US" altLang="en-US" sz="1600" dirty="0"/>
              <a:t> and </a:t>
            </a:r>
            <a:r>
              <a:rPr lang="en-US" altLang="en-US" sz="1600" b="1" i="1" dirty="0"/>
              <a:t>Pole Position</a:t>
            </a:r>
            <a:r>
              <a:rPr lang="en-US" altLang="en-US" sz="1600" dirty="0"/>
              <a:t>, </a:t>
            </a:r>
            <a:r>
              <a:rPr lang="en-US" altLang="en-US" sz="1600" b="1" i="1" dirty="0"/>
              <a:t>Motor Psycho</a:t>
            </a:r>
            <a:r>
              <a:rPr lang="en-US" altLang="en-US" sz="1600" dirty="0"/>
              <a:t> brought a number on innovations to this popular genre.</a:t>
            </a:r>
          </a:p>
          <a:p>
            <a:pPr>
              <a:spcBef>
                <a:spcPct val="30000"/>
              </a:spcBef>
              <a:buFontTx/>
              <a:buNone/>
            </a:pPr>
            <a:r>
              <a:rPr lang="en-US" altLang="en-US" sz="1600" dirty="0"/>
              <a:t>-Released for the Atari 7800 in 1988 </a:t>
            </a:r>
            <a:r>
              <a:rPr lang="en-US" altLang="en-US" sz="1600" b="1" i="1" dirty="0"/>
              <a:t>Motor Psycho </a:t>
            </a:r>
            <a:r>
              <a:rPr lang="en-US" altLang="en-US" sz="1600" dirty="0"/>
              <a:t>was the 7800’s first entry into the motorcycle racing genre.</a:t>
            </a:r>
          </a:p>
          <a:p>
            <a:pPr>
              <a:spcBef>
                <a:spcPct val="0"/>
              </a:spcBef>
              <a:buFontTx/>
              <a:buNone/>
            </a:pPr>
            <a:r>
              <a:rPr lang="en-US" altLang="en-US" sz="1600" dirty="0"/>
              <a:t>-Racers could accelerate, lean into turns and (most notably) JUMP for huge distances as they battled through the courses.</a:t>
            </a:r>
          </a:p>
          <a:p>
            <a:pPr>
              <a:spcBef>
                <a:spcPct val="0"/>
              </a:spcBef>
              <a:buFontTx/>
              <a:buNone/>
            </a:pPr>
            <a:r>
              <a:rPr lang="en-US" altLang="en-US" sz="1600" dirty="0"/>
              <a:t>-Four unique tracks were included, each with their own turns, straightaways and switchbacks.</a:t>
            </a:r>
          </a:p>
          <a:p>
            <a:pPr>
              <a:spcBef>
                <a:spcPct val="0"/>
              </a:spcBef>
              <a:buFontTx/>
              <a:buNone/>
            </a:pPr>
            <a:r>
              <a:rPr lang="en-US" altLang="en-US" sz="1600" dirty="0"/>
              <a:t>-A single player game, the key challenge was to beat your best time as you faced off against AI competitors to secure the highest score.</a:t>
            </a:r>
          </a:p>
          <a:p>
            <a:pPr>
              <a:spcBef>
                <a:spcPct val="0"/>
              </a:spcBef>
              <a:buFontTx/>
              <a:buNone/>
            </a:pPr>
            <a:r>
              <a:rPr lang="en-US" altLang="en-US" sz="1600" dirty="0"/>
              <a:t>-Video Gameplay: </a:t>
            </a:r>
            <a:r>
              <a:rPr lang="en-US" altLang="en-US" sz="1600" dirty="0">
                <a:hlinkClick r:id="rId6"/>
              </a:rPr>
              <a:t>https://www.youtube.com/watch?v=GUoC47ff-H8</a:t>
            </a:r>
            <a:endParaRPr lang="en-US" altLang="en-US" sz="1600" dirty="0"/>
          </a:p>
          <a:p>
            <a:pPr>
              <a:spcBef>
                <a:spcPct val="0"/>
              </a:spcBef>
              <a:buFontTx/>
              <a:buNone/>
            </a:pPr>
            <a:endParaRPr lang="en-US" altLang="en-US" sz="1600" dirty="0"/>
          </a:p>
        </p:txBody>
      </p:sp>
      <p:sp>
        <p:nvSpPr>
          <p:cNvPr id="3" name="Footer Placeholder 2">
            <a:extLst>
              <a:ext uri="{FF2B5EF4-FFF2-40B4-BE49-F238E27FC236}">
                <a16:creationId xmlns:a16="http://schemas.microsoft.com/office/drawing/2014/main" id="{6E1E7799-89F6-4CBE-99D4-FB58F7E5EEB9}"/>
              </a:ext>
            </a:extLst>
          </p:cNvPr>
          <p:cNvSpPr>
            <a:spLocks noGrp="1"/>
          </p:cNvSpPr>
          <p:nvPr>
            <p:ph type="ftr" sz="quarter" idx="11"/>
          </p:nvPr>
        </p:nvSpPr>
        <p:spPr>
          <a:xfrm>
            <a:off x="3352800" y="6477000"/>
            <a:ext cx="2590800" cy="365125"/>
          </a:xfrm>
        </p:spPr>
        <p:txBody>
          <a:bodyPr/>
          <a:lstStyle/>
          <a:p>
            <a:pPr>
              <a:defRPr/>
            </a:pPr>
            <a:r>
              <a:rPr lang="en-US" sz="800" b="1"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69CA95A8-CAEB-4F62-BEF9-144733F1D683}"/>
              </a:ext>
            </a:extLst>
          </p:cNvPr>
          <p:cNvSpPr>
            <a:spLocks noGrp="1"/>
          </p:cNvSpPr>
          <p:nvPr>
            <p:ph type="sldNum" sz="quarter" idx="12"/>
          </p:nvPr>
        </p:nvSpPr>
        <p:spPr/>
        <p:txBody>
          <a:bodyPr/>
          <a:lstStyle/>
          <a:p>
            <a:pPr>
              <a:defRPr/>
            </a:pPr>
            <a:fld id="{E90054EC-8684-4F71-8E45-B1F039C16B07}" type="slidenum">
              <a:rPr lang="en-US" altLang="en-US" sz="800" b="1" smtClean="0"/>
              <a:pPr>
                <a:defRPr/>
              </a:pPr>
              <a:t>70</a:t>
            </a:fld>
            <a:endParaRPr lang="en-US" altLang="en-US" sz="800" b="1"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Night Driver</a:t>
            </a:r>
          </a:p>
        </p:txBody>
      </p:sp>
      <p:sp>
        <p:nvSpPr>
          <p:cNvPr id="129027" name="Content Placeholder 2"/>
          <p:cNvSpPr>
            <a:spLocks noGrp="1"/>
          </p:cNvSpPr>
          <p:nvPr>
            <p:ph idx="1"/>
          </p:nvPr>
        </p:nvSpPr>
        <p:spPr>
          <a:xfrm>
            <a:off x="228600" y="3309938"/>
            <a:ext cx="8686800" cy="3014662"/>
          </a:xfrm>
        </p:spPr>
        <p:txBody>
          <a:bodyPr/>
          <a:lstStyle/>
          <a:p>
            <a:pPr marL="0" indent="0">
              <a:buFont typeface="Arial" panose="020B0604020202020204" pitchFamily="34" charset="0"/>
              <a:buNone/>
            </a:pPr>
            <a:r>
              <a:rPr lang="en-US" altLang="en-US" sz="1600" i="1"/>
              <a:t>-</a:t>
            </a:r>
            <a:r>
              <a:rPr lang="en-US" altLang="en-US" sz="1600" b="1" i="1"/>
              <a:t>Night Driver </a:t>
            </a:r>
            <a:r>
              <a:rPr lang="en-US" altLang="en-US" sz="1600"/>
              <a:t>was one of the earliest first-person racing games, inspiring an entire genre that thrives to this day.</a:t>
            </a:r>
          </a:p>
          <a:p>
            <a:pPr marL="0" indent="0">
              <a:buFont typeface="Arial" panose="020B0604020202020204" pitchFamily="34" charset="0"/>
              <a:buNone/>
            </a:pPr>
            <a:r>
              <a:rPr lang="en-US" altLang="en-US" sz="1600"/>
              <a:t>-The player controls a car which must be driven along a road at nighttime while avoiding the sides of the road and other cars.</a:t>
            </a:r>
          </a:p>
          <a:p>
            <a:pPr marL="0" indent="0">
              <a:buFont typeface="Arial" panose="020B0604020202020204" pitchFamily="34" charset="0"/>
              <a:buNone/>
            </a:pPr>
            <a:r>
              <a:rPr lang="en-US" altLang="en-US" sz="1600"/>
              <a:t>-</a:t>
            </a:r>
            <a:r>
              <a:rPr lang="en-US" altLang="en-US" sz="1600" b="1" i="1"/>
              <a:t>Night Driver </a:t>
            </a:r>
            <a:r>
              <a:rPr lang="en-US" altLang="en-US" sz="1600"/>
              <a:t>is commonly believed to be one of the first published games to display real-time first-person graphics.</a:t>
            </a:r>
          </a:p>
          <a:p>
            <a:pPr marL="0" indent="0">
              <a:buFont typeface="Arial" panose="020B0604020202020204" pitchFamily="34" charset="0"/>
              <a:buNone/>
            </a:pPr>
            <a:r>
              <a:rPr lang="en-US" altLang="en-US" sz="1600"/>
              <a:t>-The arcade version included a gear shift functionality, delivering unparalleled realism for the time.</a:t>
            </a:r>
          </a:p>
          <a:p>
            <a:pPr marL="0" indent="0">
              <a:buFont typeface="Arial" panose="020B0604020202020204" pitchFamily="34" charset="0"/>
              <a:buNone/>
            </a:pPr>
            <a:r>
              <a:rPr lang="en-US" altLang="en-US" sz="1600"/>
              <a:t>-Initially released as a coin-op cabinet in 1976, </a:t>
            </a:r>
            <a:r>
              <a:rPr lang="en-US" altLang="en-US" sz="1600" b="1" i="1"/>
              <a:t>Night Driver </a:t>
            </a:r>
            <a:r>
              <a:rPr lang="en-US" altLang="en-US" sz="1600"/>
              <a:t>was brought to the 2600 in 1980</a:t>
            </a:r>
          </a:p>
          <a:p>
            <a:pPr marL="0" indent="0">
              <a:buFont typeface="Arial" panose="020B0604020202020204" pitchFamily="34" charset="0"/>
              <a:buNone/>
            </a:pPr>
            <a:r>
              <a:rPr lang="en-US" altLang="en-US" sz="1600"/>
              <a:t>-Gameplay Video: </a:t>
            </a:r>
            <a:r>
              <a:rPr lang="en-US" altLang="en-US" sz="1600">
                <a:hlinkClick r:id="rId2"/>
              </a:rPr>
              <a:t>https://www.youtube.com/watch?v=MK_pwMItCPM </a:t>
            </a:r>
            <a:endParaRPr lang="en-US" altLang="en-US" sz="1600"/>
          </a:p>
          <a:p>
            <a:pPr marL="0" indent="0"/>
            <a:endParaRPr lang="en-US" altLang="en-US" sz="1600"/>
          </a:p>
        </p:txBody>
      </p:sp>
      <p:pic>
        <p:nvPicPr>
          <p:cNvPr id="129028" name="Picture 2" descr="http://static.giantbomb.com/uploads/original/1/15568/610067-b_nightdriver_color_fro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5450" y="795338"/>
            <a:ext cx="1663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4" descr="http://i.ytimg.com/vi/MK_pwMItCPM/hq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5875" y="1055688"/>
            <a:ext cx="260032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Picture 6" descr="http://www.atarimuseum.com/videogames/arcade/fullsize/nightdriver-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795338"/>
            <a:ext cx="17430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1" name="Picture 14" descr="Night Driver - Screensh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116013"/>
            <a:ext cx="2797175"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AD55FEAC-8478-47CA-B19B-48B67D838784}"/>
              </a:ext>
            </a:extLst>
          </p:cNvPr>
          <p:cNvSpPr>
            <a:spLocks noGrp="1"/>
          </p:cNvSpPr>
          <p:nvPr>
            <p:ph type="ftr" sz="quarter" idx="11"/>
          </p:nvPr>
        </p:nvSpPr>
        <p:spPr>
          <a:xfrm>
            <a:off x="32766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27C9CF6C-78B9-4C58-953D-AD1398632050}"/>
              </a:ext>
            </a:extLst>
          </p:cNvPr>
          <p:cNvSpPr>
            <a:spLocks noGrp="1"/>
          </p:cNvSpPr>
          <p:nvPr>
            <p:ph type="sldNum" sz="quarter" idx="12"/>
          </p:nvPr>
        </p:nvSpPr>
        <p:spPr/>
        <p:txBody>
          <a:bodyPr/>
          <a:lstStyle/>
          <a:p>
            <a:pPr>
              <a:defRPr/>
            </a:pPr>
            <a:fld id="{AF15303D-36A2-45CC-B7D7-8289935320F0}" type="slidenum">
              <a:rPr lang="en-US" altLang="en-US" sz="800" b="1" smtClean="0"/>
              <a:pPr>
                <a:defRPr/>
              </a:pPr>
              <a:t>71</a:t>
            </a:fld>
            <a:endParaRPr lang="en-US" altLang="en-US" sz="800" b="1"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Ninja Golf</a:t>
            </a:r>
          </a:p>
        </p:txBody>
      </p:sp>
      <p:sp>
        <p:nvSpPr>
          <p:cNvPr id="130051" name="Content Placeholder 2"/>
          <p:cNvSpPr>
            <a:spLocks noGrp="1"/>
          </p:cNvSpPr>
          <p:nvPr>
            <p:ph idx="1"/>
          </p:nvPr>
        </p:nvSpPr>
        <p:spPr>
          <a:xfrm>
            <a:off x="228600" y="3505200"/>
            <a:ext cx="8628063" cy="2930525"/>
          </a:xfrm>
        </p:spPr>
        <p:txBody>
          <a:bodyPr/>
          <a:lstStyle/>
          <a:p>
            <a:pPr marL="0" indent="0">
              <a:buFont typeface="Arial" panose="020B0604020202020204" pitchFamily="34" charset="0"/>
              <a:buNone/>
            </a:pPr>
            <a:r>
              <a:rPr lang="en-US" altLang="en-US" sz="1600"/>
              <a:t>-This unique gameplay concept combines a golf simulator side scrolling beat ‘em up elements for truly innovative gameplay.</a:t>
            </a:r>
          </a:p>
          <a:p>
            <a:pPr marL="0" indent="0">
              <a:buFont typeface="Arial" panose="020B0604020202020204" pitchFamily="34" charset="0"/>
              <a:buNone/>
            </a:pPr>
            <a:r>
              <a:rPr lang="en-US" altLang="en-US" sz="1600"/>
              <a:t>-The player tees off and must then fight their way to their ball, with enemies and environments determined by the terrain they must cross.</a:t>
            </a:r>
          </a:p>
          <a:p>
            <a:pPr marL="0" indent="0">
              <a:buFont typeface="Arial" panose="020B0604020202020204" pitchFamily="34" charset="0"/>
              <a:buNone/>
            </a:pPr>
            <a:r>
              <a:rPr lang="en-US" altLang="en-US" sz="1600"/>
              <a:t>-Ninja Golf was released for the Atari 7800 1990</a:t>
            </a:r>
          </a:p>
          <a:p>
            <a:pPr marL="0" indent="0">
              <a:buFont typeface="Arial" panose="020B0604020202020204" pitchFamily="34" charset="0"/>
              <a:buNone/>
            </a:pPr>
            <a:r>
              <a:rPr lang="en-US" altLang="en-US" sz="1600"/>
              <a:t>-The game features intense Boss fights that bring a unique isometric/3</a:t>
            </a:r>
            <a:r>
              <a:rPr lang="en-US" altLang="en-US" sz="1600" baseline="30000"/>
              <a:t>rd</a:t>
            </a:r>
            <a:r>
              <a:rPr lang="en-US" altLang="en-US" sz="1600"/>
              <a:t> person perspective.</a:t>
            </a:r>
          </a:p>
          <a:p>
            <a:pPr marL="0" indent="0">
              <a:buFont typeface="Arial" panose="020B0604020202020204" pitchFamily="34" charset="0"/>
              <a:buNone/>
            </a:pPr>
            <a:r>
              <a:rPr lang="en-US" altLang="en-US" sz="1600" i="1"/>
              <a:t>-</a:t>
            </a:r>
            <a:r>
              <a:rPr lang="en-US" altLang="en-US" sz="1600" b="1" i="1"/>
              <a:t>Ninja Golf </a:t>
            </a:r>
            <a:r>
              <a:rPr lang="en-US" altLang="en-US" sz="1600"/>
              <a:t>inspired a cult following, influencing more recent games like the </a:t>
            </a:r>
            <a:r>
              <a:rPr lang="en-US" altLang="en-US" sz="1600" b="1" i="1"/>
              <a:t>Aqua Teen Hunger Force Zombie Ninja Pro-Am</a:t>
            </a:r>
            <a:r>
              <a:rPr lang="en-US" altLang="en-US" sz="1600"/>
              <a:t> re-imagining.</a:t>
            </a:r>
          </a:p>
          <a:p>
            <a:pPr marL="0" indent="0">
              <a:buFont typeface="Arial" panose="020B0604020202020204" pitchFamily="34" charset="0"/>
              <a:buNone/>
            </a:pPr>
            <a:r>
              <a:rPr lang="en-US" altLang="en-US" sz="1600"/>
              <a:t>-Gameplay Video: </a:t>
            </a:r>
            <a:r>
              <a:rPr lang="en-US" altLang="en-US" sz="1600" u="sng">
                <a:hlinkClick r:id="rId3"/>
              </a:rPr>
              <a:t>https://www.youtube.com/watch?v=maKuCZi7MEc</a:t>
            </a:r>
            <a:r>
              <a:rPr lang="en-US" altLang="en-US" sz="1600"/>
              <a:t> </a:t>
            </a:r>
          </a:p>
        </p:txBody>
      </p:sp>
      <p:pic>
        <p:nvPicPr>
          <p:cNvPr id="130052" name="Picture 2" descr="http://upload.wikimedia.org/wikipedia/en/b/b0/NinjaGol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2363" y="850900"/>
            <a:ext cx="1819275"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AutoShape 6" descr="data:image/jpeg;base64,/9j/4AAQSkZJRgABAQAAAQABAAD/2wCEAAkGBxQTEhUUEhQWFhQVFxwYFxYYGRYgHRwaFxYXGBUcFxccHiogGBwoHRwVIjEhJSorLy4uGCAzODMsOCguLisBCgoKDg0OGxAQGzckICQ0LCw0NC40MDAuLDcsLDQ0NDQsLzQ0LDQ0NC8sLCwsLzQ3NDc0NCwsLCwsLCw0LCwsLP/AABEIALsBDQMBEQACEQEDEQH/xAAbAAEAAgMBAQAAAAAAAAAAAAAABAUBAgMGB//EAEMQAAEDAgMEBgcHAwQBBAMAAAECAxEABBIhMQVBUWEGExQicZEWMlOBkqHSFSNCscHR8Acz4VJicoLxQ2OUoiQlNP/EABsBAQACAwEBAAAAAAAAAAAAAAABAgMEBQYH/8QAOhEAAQMBBQUGBQMDBQEBAAAAAQACEQMEEiExUQUTQWHwFHGBkaGxIlLB0eEGFTJCgvEjM2JykiRT/9oADAMBAAIRAxEAPwD4bREoiURKIlESiJREoiURKIlESiJREoiURKIlESiJREoiURKIlESiJREoiURKIlESiJREoiURKIvQehd97A/E39VbfYa/y+yw7+nqnoXfewPxN/VTsNf5fZN/T1T0LvvYH4m/qp2Gv8vsm/p6p6F33sD8Tf1U7DX+X2Tf09U9Cr72B+Jv6qdhr/L7Jv6eqehV97A/E39VOw1/l9k39PVPQu+9gfib+qnYa/y+yb+nqnoVfewPxN/VTsNf5fZN/T1T0KvvYH4m/qp2Gv8AL7Jv6eqehd97A/E39VOw1/l9k39PVPQu+9gfib+qnYa/y+yb+nqnoVfewPxN/VTsNf5fZN/T1T0LvvYH4m/qp2Gv8vsm/p6p6FX3sD8Tf1U7DX+X2Tf09U9C772B+Jv6qdhr/L7Jv6eqehd97A/E39VOw1/l9k39PVPQq+9gfib+qnYa/wAvsm/p6p6FX3sD8Tf1U7DX+X2Tf09U9Cr72B+Jv6qdhr/L7Jv6eqehV97A/E39VOw1/l9k39PVPQq+9gfib+qnYa/y+yb+nqnoVfewPxN/VTsNf5fZN/T1T0LvvYH4m/qp2Gv8vsm/p6p6FX3sD8Tf1U7DX+X2Tf09U9Cr72B+Jv6qdhr/AC+yb+nqnoVfewPxN/VTsNf5fZN/T1T0KvvYH4m/qp2Gv8vsm/p6p6FX3sD8Tf1U7DX+X2Tf09U9Cr72B+Jv6qdhr/L7Jv6eqehV97A/E39VOw1/l9k39PVPQq+9gfib+qnYa/y+yb+nqnoVfewPxN/VTsNf5fZN/T1T0KvvYH4m/qp2Gv8AL7Jv6eqehV97A/E39VOw1/l9k39PVfakIKiABJOQFeic4NEnJc0CTAXsLB1KAUKaLeWehBkScxrr8683aHEuvX730+3RXTpiBEQsnZbBlRQBiH8IG6pFtrgAXsk3DNF51/ZKsRDYK0gSDlOsabzXVo7QpvbL8CtN9ncD8OKrq31rpREoiURKIlESiJREoiURKIlESiJREoiURKIlESiJREoiURKIlESiJREoiURKIlEUmz2r3Za6vCd6c59851pOslOt8RcT4j7LOKzmYAALoNqOcQfdxqDs6gdfNSLTURW03M8wJ5cPGg2dQHD1Q2mouXbF594ieED8t/Os3ZKOHw5eKpvn6rktyQBCRG8CCfHj41layHEyceHBULpEQtKuqpREoi2smVvLwMILih6xGSE6ZLcPdBzT3RKoM4Yk1rVrZSpYEydAsrKL35BTtr7Cftm1OrCFtoSVOKQc0JSJUopVGIAAkxnlkDWrS2m1xh4hZX2UgYYqkTtVgpC+ubwqmFY0gGNdTu38K3jXpAAlwg81g3bpiFJacCgFJIUkiQQQQQdCCNRWQEESFUiFtUqEoiURKIlEWFKzAGalEJQmUgqUckpTiIEk5DOqVKjabbzirNaXGApd9sm5ZSFusnBvUg48On9xIEjXUAgQSSAJOnT2jScYOHeszrM8DVQLe5Q4JbWlYmJSoESNRI31ute14lplYCCMCutWUJRFhagASSAAJJOgA1JO6hMYlFM2Tsp+5AU0iGyJDrkpSoZkFsestJyhQGEhQIKq59baNNmDcVsssznZ4KLfMuMKIfacRAkrwKU1HEvpGBAyPrlJ5ZictO3UXDEx3qrrO8cFittYEoiURKIhNEQGiITRFo66lIKlKCQNSSAB4k1DnBokmApAJwC3cQ6kJKre6hQlMW76pHNKEEoPJYSeUZ1qi3UD/UsvZ6mixtFK3CSo96ZLiYSowIgka7tc8hWJlJrDLMF6J9lov/kFBS86jd1qeWFKx4gkJUNc5TEDJUzWcVXNzx91z62yzM0z5rqi8O9p0Hhhnw7ySU/Or78cQVqu2fXBiJWDdrHrMOgcfuz8krJPuFQK+oPp91Z2zawE4FbdqKsmklZ4mUpH/JRGW7QE56VLq4/pxWOjYatQ5QOa0Lz6T32U4eLbhUfhU2mRroZ4A1QV3cR5H8BbD9l1AJBlbfaCOJnhhVPhEa1k3zNVpdmqzF0rqwpSpJQUp3EnvE/8dEiI1M65DfQ1Schh119F07Ls6Piq+X3UlN06kylRR3cAw5QkmYSAO6JE5RWuKVMC7GC6lxsRC4OXKyhKCo4EyQndJJJMbzJOdXDGg3oxUhoBlaWTnVBwN9wOx1mCAVRMYiMz6yvM8aqaTCZIUFjTmFCc2YIIaKmSd7cDf/pIKflVrsD4THcsVWzUqv8AILNzs10CU3DgWVTJCCkZRhwBIBTv1nnQ38w5a/7dRuws2946kffoE/6msShylJAUk+EjLUaVlZWcB8Y8loVdmVG4sxXY7TbgnEctRhVPlGvKr79mq1OzVcrp8lom5dUApDacBEguLUlUHfgDaoERkSDuIFY9+4/xGHMx9CtxmzHuEkwiRcaBTSuZQtMc4xqx7u7KddcoMbypyWY7K/5eistluuW6QEqBczBdwp6xUme8qMk6CAPwitY0GuN5+J5rfp2WmwQApF7tF9a0rU4cSPVIyjTFEcYE8asyjTaCAM1lbTaBACqLq3Q68HljC5EKU33MWubgTksyTmeNGUGMxbgsbrLScIIWu1bVRILK+pI0wiUHX1kq19xGgqzWOaPhcfHFYX2Ci4ZQuFrfPAEPM94aKaUClXDJUFHDPLLWszK7v6x5LnP2ZUB+HFSuyOLgukISCFBCDJMGRjVlimB3QAMyDiGdUeTUEOy66+63LPs5rDeeZPorJm7dChCiI9U64MiO4DkiRlllFY90yIjDrNb+7bEQuffSoqQ4oKOpClAnxVOdXLWkQQrQDhCp39j6KacWwscM0RrBbPdiYmIPMVUtIxaY9vJa9ayUquYxUgouEAElpwbwlKkHmQSpQnXKADxGtZRVeM4Pp91oO2Vh8LvRZQl9YxJU0j/apK1nlKgtIBjcAQDvOtDVeeXqobsrD4nY9y5KcuU/gZc54lt+7Dhc8536ZSW9qDgD6fdHbKPB3op+zxgClL6t5atMbYKU5AQhCpwjKcyTmc84rBUoir/uGfZbtKxU6YjiorluVKKkEoJ1wBOH3NxhHuFXY3diGYK1WxUamY8lMYaAQRCFFWq1oSVa7iqcPuAqj6LXuvPxUsslJmQWNlJUwsLQqVJ0CoVAiJSVAkakTU1KTagh2KkWWkCSBmrm126+mYcJxGTiE7gMp000rG6y0ncFZ1Bh4K2+yW+GXu08f1151ze1VdeuvDktPfv1Witit8BPgPdu/wDO+adqqa9dfiFO/fr11+FkbIRwHkPfu/8AG6Kdqqa9dfmVG+fr11+VkbJb/kacOPv1507VV1668OSb9+qyrZKN35Dz0+WnKnaqmvv19eab961+yUcvl7/5u3RTtVXXrr8ym/fr11+Vv9kt8Py938375p2qpr11+ITfv166/Cx9lN/zDrv3fLTlTtNTX36+vNN+7Va/ZKOX83f51507VV1668OSb9+qwdjIO4eQ9x0yj+TUi1VBx66/EKd+9QnNgZ91SfLOtkW7DFqyi1jiFIttjgCFQc/lu8PdWGpa3uMtwWN9oJOGC7fZKOXkNeOny05Vj7VU19+vrzVd89DsZrgPIab8/wBdeEU7VV1668NZTfv1WU7IbGg+Q938375p2qpr11+ITfv166/CHZKP4B793y04RTtVTXrrx1lN+9Dslv3e7y/zrzp2qrr114ck379Vj7IRwz4wPdu+WnI07VU1668dCm/fqsnZKNw/L3/zduinaqmvXX5lN+/Xrr8rRWxmzqB5D8/11O+adqq69deGkJv36rmjYwGkEcIGXgYz8DlWR1sceR661VzaCV0GxW8stOGXuqgtdUcVXfv1WUbGbGnll+1S611T111khtDys/ZKP4B793+Buiq9qqa9dfmVG/fr11+VonZCQTMQf5Hhz1q5tdQgRn11opNodqt/slHLyH7fLTlVO1VNffr681G/fquY2KkGRGHhH5fP9Iq/a3lsceuveVbtDoXQbJb5fL3fzfvmqdpq69dfiFXfu166/CDZLfLyTr5R7tOVO01Nffr68037teuvFc3NhN/h7p4/pWRttqA44q7bS8ZrRzYgyIKQoa5DPhy+VS22ESDl7KRaCJldUbIRwAPgPfu3/LdFYu1VNeuvzKpv369dflbfZCOA/wAfzfrzp2qrr114clG/fqsjZbY1/JH6jL3U7TU6n7pv3cfqvI7D2spspSpzC2FYiIJmMsIgGBXQr0A8EgYrw+z7e+k4Me+Ggzr4K/2h0pbQQGx1nEgxGkbjP+K1aVic4S4wuzatt0qRApi/4xHoVX3nS0qRDaMCjMznA3YTlnrurNTsTQ6XmQtKvt1zqcU2weM4+WXsqBF0oEkKUCdSCZPid9dH4CIIXBFWq0lwcZPNW+zOki0Ll1SlpIiMssxmMs9+XOtStZKbmwzArq2TbFanUmsS4eGHNeat+nKxtRxSmlBteFLaSgnIJbSo9Yk5Z78JAnM5Z6LK1Jw7O54iYERmfHXoLoPqhp7bSAnIgu4d0ZwPwV7JfTCUqhvCrLDJka5zkIy8azCwC9i7Dy+6xu/UEsMMh3DGR45LxnSHbLiQMCS466s4ED1SqMSiRIjug6Vs2i0U7LSvaYLl2em62VXGo6G/yPjoFK6O9IVgKKQULHdW2SSEqhKuQVlGcb6q2rRttIPb14qWVathf8DpBGGhxzjw4q+HStZbUhaQVKSQFg4SJBAMRqOUaVjFibeDgclt/vlQ0nMe3EgiQYifsvPjaAQqccL1mc89JPPnrW26rSAuPI7u5cqk2ve3lOZ169fVSEbWxqKgpJV+MZZni4njPHeKlm6cwXThw5dyyVK1dr772554YO5ngdVajpS7gw92YjHni8dYmtcWKlevenBbv73aN3cgTrx71xf6QOqBBUe8kpUDEEER3RHdy5msjLNSacssQsNTatoe0gnMEHKMdBGGHMqInpC5boWoY190gJnfBCSJnQmYqlsbR3ZcYEceoVtnW6rTqgOdIOp/zkoXQ7pq85C3itS0d1xJSUAkCInMSFTpGmgrXo7i0UrrYvYHDn48Vu2i1VrJaQ8uvNPC8MRjHDDXLxKnbW2kp5ZUSQn8KJkD8uefOtulRbTEBcq2W19peXHAcBOS9PsbbbSGWkuOd8zMyY7xjEd2UVz61me57i0YL0Vi2lQZQY2o/wCLz48Vx2h0zbbVCU4xuOIgnjCcJJA41HZWtZfqvu9/+VD9sjeFtJl8DjMfRVW0umyFlKEpBCx/aUCVKIEmBqQImYGlWoig1t/eeIIWvabfXq/CKfwwJvZeffEKpttpuIPcS8nOckqifDSpdtiwP/kZ8D9lyKTLTSMU3x44fZSx0luPVKnBJ1KPlMZVjp2qwVHw1wnxHutt1stzG/z58JTYu2eqdUv19cScUZmYJEeMZVvOYy0MhrhHmtey2upZKu8c0mfCefFXN30tKkQ2jAo6znlug5Z67qx07A0OlxkeS6FfbznU4ptg88fLL2XmL6/SkY3nIAyxLV8gT+VdC9TYNAuEBWrugS4+ak7O6TqbltJKVAxDgUNRokK7p91c+/Z7UQ5pz8CeevJdKlabVZGXW48c5jw4KT0g6TPO2/VNpAeJBkLIkA97KDGWRJkZ5iMqwVadOyjeudA59fRbjdqm0sNN7Y1IP0/PcqFO1SlsSlwp9V1SO8lK0wCFRGKFZZDnkK2DtWyhzWucJIB8xquX2Or8V0wDkCYvDhh64nulWVhtEpwONKkesneMxEgaaVt1AyoMcQVgpVq1nfhgWnI65ZK5uOlTqgICUkGZE565GTp+1a7bDRbMmV0qu3LQ4C6AMeHsq642y8tJSpZIJB5gjMQd1WbZ6bTIC1Km0bRUaWudPHujRdbbpA422pJUo4inCqSSnvZ5QZnTlVKtKi0ipUgNGeiy0NpWhtN1MEkmIM5a56rla9LbplbhVbOPIBzlxKVTPrISQQoHL8QOuXHmWm3WJ2DXAR692vmulYrW+iC6s+ScYOQ7ziR5RzUJy+LxxKWVnid3u3eFdikaZbNOI5Lg2ipVe6apJPNVD+01pkhtTgCSYDVwlU7gApuPmK4dLb7CYe2P7mn6rfOz6MRvQDzI+62VfqiD3FkeqWXlQT6slEpO7Q+RrGf1BM3WD/0PrCrTsVFwvXx5ge4+iC/UkCQpZjM9TcIz35dWrKpo7fEHet8nN+pQ2GkThUaP7gfsjm0V4SUpOLcktXOf/YNZeW6rO/UDL3wtw5ub91Ztgof1VR4EfdcztJRJSptwBWQKG7jLmpWFKhv9UcM6l23GOa67AwwlwmfA+sqDYqTYLarSeZEfX1XjdoX6l3TTiG3jgcEgpEqhScgQkFUx+LlWrZ93RdenDA5+J4kZ6Lt0LMG2d1IubiDEExjPAk68F7Z68eCMfVKByISpPGMlYFKXI5J8YrMf1C2/AAjHj9SAPXuXEdYqDDdc76ZaTA9e6Vp0duXFvuuOtqQcCUJGFeEhKlHElSgDnJygaVy9rbQbXukehnzWV+7pUm06RvSZwgnLIgTpqm0pt19YgjC4rCpsJWpSnCJCkwCcWFMYchvmp2RtOpQaaZEgY5gAZLN+2P3QFfCMQeWmMYSZnwXRzaJAJAUogThDFwCYEwCUwCdM8q6jdvy4AsEf9mrT7FROAqD/ANNWvRzaISg9ahSXnFqMLTCykLUUCVRjCUndOEHdNcu012VazqjjeaMhnn44fXhkupSsZtBuUajQGgYk4ZY5AxMcYnhKxtu7SpxEBwuIJVKEq7gKVCVEIUFA5jKf1qtK21KYBowwDUzJ44ExlxgfRa77DVpEirUZDucyJ8CPGDqFzZ2g52QXCiCrq8fVpQc/EySBziuqdvHfCld4wTwVWbJFSq5rAboMXiQAPOJPGBjyWUXDq1gvMuNshBkJUSSslOD+ySuIxcuNVtW2qdURRfBHhPKTEdYFYaNGg1jrr2udwvYAeDh3KBe3ikKdIFwWgEBsYXpJXIc/uJIVnhyXP+3fWk22OtFMUqzpBk5jCMRkRPWSz0rI2rdaHMLyTMR4REEcco5yq7oml9t16GHDjhQxBKYBUog4SUjP/bW/Zto2ezNl7s8MJOXmVu7UswexjSYLcDmfXE+a9Gq7exhOBacpzbBSdRhC0rISd8qI/Kj9vNDrzCHN8QR55+AXKbZLMWkOfBGGJj0ICwu4eSnvYsekpaQoCdCUIdUuBlNYDt+qXfDdjnI9TAUuslnn4XCObx9lGVdu423cMraC04Q3cwsLwyQS33TCdDOZ1qls2nTtIYCAIMnFscMM8tVnpUaNNrmNqiHRxGET55rNvtJ1D4fVbO4XUpSRAUpASFKCoSSRJVBBAiD4Vq2m19oBYHNEZASGkTgNDHD6KlMU92aQqNLgSZJgGYBxI5ZiZXokbXbOAhQhz1JBE5E7xkYByNawdSFKHUzeBxg5+Ok6DxWw3Ztqc1zxdgf8h7ZnwwXO/u1stuLAxYUKUAd5AkDjJrEyuKlcB2LcgDhHgIEchE96wUtm1xiXjPHMnvyjDvVDYi46xx1aVEvBGiW8sAISM3c8jyro2fazbKwspRnxn7fVYa77O9rWF38Z4nGf7eSlN7SXoW1yDEFt0TnGRSlSRxmSD866bNvtht9o5w4acASD4cOaxCxUiJ3rR45ex+qdHrjEt5bqYeSsoCSQVBoBKkgBMhXeK+8J4TlXNt9vZVrNe4XmRhwjPu910G2Jz2MbZyCDjJMY645YRnhyU/aN42oFp1aYIhQJgCRopWQSYOkzGYFc0Vnm69lMAgzxOWgnLXnx4KrdlW4tFSQAMjjidMj9tVUWoS3etKBdwlt0DrFLIy6sfdhZxDyzyiRW0bU+tScLQ6YIyxiZ6znXFZKFCtUpPptAc6W/xEa4uIAEDXhxW2yblYS6A24QX3iD3IzcJGSlBXyrXtbzhTDxdhvCCe+AZ5STC0to0oqhrnjANESTkOBAI8ZXKzvFNIUepWtajjUEpfzUQAcAU0AkZaE16Gx7Ws1Cm2kAYHElv3UVLOys7/cDQBAkty5w444qavamHVDix/sZeB8lpAjnPurPZ9u0nmKou/3A/VY32FkfBVb4kLW12iVIClhxtRJ+7LD5gAkA4kpzkQffWtU265tU3Q0t/wCwB9/ospsVniN4O+8PZcrO/c7QwlajC1OykNOJBSlMt95xIJPECtS27TdaaD2kC78ORBOfIn6LZZYbPccWG8Rd4zGuAXoLhWqjp7z8v0rzbpcVhOy7RVfEATlJjxk4R5KkaeSh14IxYsY6z7p5YxYExhKAQBGHI516HZ2032SgGOaCDiPiA9+al1gcWtFZwEDDHhPPmrZSprzS5Ve0PrGXqod2Qo4kpWlKFHe3icAPr4XSrInOCQcOUaVtttLRBLZI5wPKP8rdo29jILmSe+B/5iPurRpASlKRJwgCSZJgRJ51qudeJOq1K9WnUMsZd8ZWaha6URJoiURcHLWVYwpaVREg5QCfwmUnU6isjakC7AI645rZoWl1KMAQMcR9c1pa2ISorWpbizvUchp6qAMKdNdcznV317zboAA5fU5rp2vbDLQ0MNP4RkL2PiQBOamKI4VgXMq1KLmwxkHvJXJ1lKslJChzAOutS1xbkYWKlVdTcHN4Y+Wqyw0lCAhCQlIEADllUveXm87Nbz9pOfUNR1NsnHL6ZLi1YtpASE90ZJEqyHAZ5CrmvUJkn2Vn7YtL3FxIx0AClKVNYlo1q7qpF7hoIWoosKURaPt4kkBRTI9ZMSOYkHOpa66ZiVZjrrgYnvyVdabHwrClKSoDPupUlRUCCkqXjJI3YdDwyrafagWwB5mR4CB55r0dq/URtFPcmkAz5RAA7sM8zMzirQ1qLzZIJwSihRbyxS4IgAkyThBnI5Hj/islOqWGV39g7dOy6rnll8ERExGIOh0XdFu2DIQJHMn86g1XEQStV+0mvwcwkf8AY/Zd+sHCqKhttDhRHXguZoue4ySclyft0rjGkHCZE7jESOGU1Zj3M/iValWfSMsMdy6td0QnIVBcSZKzm32kwC84Lle24dThVPiMiPfw5aHfV6dVzDIWWhtO00qgeHTBnHEYclvbICEhIzgRJ1/YeAyqr3XjMJV2hvajqjqbZcSTgczjqtzVVovdecTEdyxRVSiLRxoK9YT/ADcd1S1xbkVkp1X0zLDC4psEYsRBJiIKlFPwEx8qyb98RPtPmug3bFrDbpdOEYgEiNDmFKahIhIA/m/jVHPLsyqfulo19FM7Enn51s3AtwVIMho8vprzzWexJ51N0K2+OHLz81jsSefnS6FAqkGQAPDPv18U7Enn50uhTvcIujTJOwp5+dLoUmu4m9x66hZ7Enn51FwKpqTwHEeeadjTz86XGqocBgGjy99VjsKefnU3Qsm/dhlgsmyTz86gMAVGvDRDQI9PFOxp5+dLjUc+9MgYwfJOxJ5+dLgUmpJmB5LHYk8/OpuhTviCCAE7Cnn50uhTvzAEDDLDLuTsKefnS6E35iIGHJZ7Enn51FwKu8xmB19+OvFOxJ5+dTdCkVSMgMyctc07Gnn51Fxqrf5Drh3csuSdiTz86XApFSMgB1w08O9Y7Enn51N0Kd8ZmB9+/XxTsSefnUXQoFSBAAjSMPLJOxJ5+dTdCtvzMwNck7Enn50uhRviSTAx9e9Z7Gnn51Fxqq596ZAxj0yTsSefnS4EvxkAO7Dy0568VgWSefnUloKs+sXzeAxwTsSefnS6EFUjAAfbu08FnsaefnUXGql4YfCMJjxTsSefnS4FO8xm6PLPv18VjsSefnU3Qrb044DHPQ+GSdhTz86XQpNdxzA0yTsKefnS6ENdxzA8lnsSefnUXAqioRkOustOCdiTz86XAgqQIgaZcE7Enn8qXAo3h6J9ccVIqyolESiJREoiURKIlESiJREoiURKIlESiJREoiURKIlESpUAgpUKUoiURZpIULFFKURKIlESiJREoiURKIlESiJREoiURKIqt/a5bWEuMrQFKISoxnnAIHDMedbwsRLLzXDKV03bLqNph85iVaExrWkMVzBilQiURKIlESiJREoiURKIlESiJRWpmHg8wqtK0h0YRgTvBUTuO+IO7hVCW3sMF9S2sDa9nONNm8LhLcBI5wYPkJxyVg2vFmPV3c9M+W+rAyvndrs1Oyt3L/8AdnHRvLiCTgZBwyzXSpXPSiLy+10BLx1bJ72OSdZEgJzGnjXuNlVDUsWEVI+G7EZRgScDnnkvSWd1F9BjbpyE8Z7gYEePir5F1jVDZBSD3lajd3R4g6iRlXln2Ts7JtAIcR8IyP8A2PccIMEzK4Jpbsf6mZyH1/ClVoLClESiJREoiURKIlESiJREoiURc37pDYxO48OkoExvk8Bkc/Cs1ClvHXfwtyw0aVWrdqkgciBxGvtmq5e32zAaBWtZwpRoZJhIJOQkxWw2wVJN7AarKzZlV1S7kJXnb9TjVwVOtJC9cCiVDOYPrH5EeArqtph1K4HGNRh9F2n2dzWbp5OQ0lXey73tRhyAEgEoEwo6SqcineBqCNTXNr0ezYs48dO7nz9FxrRR7Lizjx07ufP0V5XOXNSiJREoiURKIlESiJREoiURcbxxQjAjEmBiM5ydQExkBlnn+tS8gAXV6PZ1i2XaAGurFlTDOLs8eA5xiOGeSqWLFQaKkIJQjIkRlEcTO8VhuPfL19MdUa110nErvspRxRmBBMRlMj8UaxumrMnLgvH/AKvoWcUW1cBUkDPEjGcOOMY+CtauvAKPercSkltIUcsj45/Ka2bIyi+s1tYw0zJ0ww14wujQZYXUDvHOFTh8seWk8V5e46x5xRwmR+HgOBmK9xZm2XZ1nAvYEzOcmM+PAdy7lClWrsaxnxXQAMsh/ld9jLWl0JQcQPrATAEiT+Wdau2adGrZjUrC6R/E4STBw44H6ZrBbGN3Lmkh2BOkHliJPLHuK9TXiF5lKIlESiJREoiURKIlESiJREoiwpIIggEHUGpBIxCAkGQqi82IwErVhCZSdT3QY1j51uMtlfADH3K6VmtVapVZTc7AkAnkTxXnHbF1WZOIDIKKh6oyGpyEbq6At1EG7iDpB+y9a7ZtoPxYFusiI816bo9aNobxIIUo+soGc4EpHIfrXOtdZ73w4QOAK8htJ798WOyGUZHmO9Wtaa56URKIlESiJREoiURKIlESiKJc3wSYGZ+Xh41Rz4XqdkfpmramitWdcYcR8xwkHQDKDjPLNUL7YJONas1YglJVAMRkkHXXOrCs67DRgvoVKg2kwNkmMJJk+JzKu9jKPVgERhyzMnjmd9A6SvnX6qsjaNrFQHGoJPKIH0U6pXmVB2ltNLWXrKO4EeZ4Cups/ZVW2Ygw0cft9cfNbNnsrq2OQVEraa1ElKUhRO4bufHPfXoX7Es4AFWoSwCIJOeumWEQvV7OrVLLS3VAS6Zk44QMOWIlWOwrolRR3dCo4REEFIidDrXL2tYwylvvizDReJMggmYOIxER4rl7bh4ZUJEjCGiAMzmM1dV55efSiJREoiURKIlESiJRFo68E6nwG8+6rBpInh6LPZ7LWtD7lJpJ6zVe5tM4ojD/AMt/zyrKKQutc34pMYcI8MV6Gz/p9ovNtL7rgJwiPNddm3qnJlMAaET5eNXtFnFLjjPRXGttkp0A266Sc1MdcCQVKMACSeVa7WlxgZrRa0uN0Zrxm1tpquFhCfUkBKeJMATnGummtdyz2dtBt52fFegs1mbZ2XnZ8Tp3eGasW9hvEYitKVYQAkCRpBxbpitM2miPhAJEzPHwV6m3jvAWjACPSMjKq7W5ctXCCDzSdFDMAgkaTvGsVvVKdO0skeeiipSpWqnI89F7K0ukuJxIMj5jkRuNcOpTdTddcFwKtJ1N11wXasaxpREoiURKIlESiJREoiURVd9b4TiGYJk+JM+VYXtgyvpP6c2sy0WcWZ5Ae0XRwkAQIxxMCTHepC0BxvujMbhxjT51ci81cSjXr7J2oW2h8tdm50mWz/IQTGI/Ci2DoSrMwIj3yKxsMFek/UliqWqxRSElpvc4AOA1PJW1Z18tIIMFUvSCwKvvEgkjIgZ5TlAA516bYO0W0/8A56hABxB58ZM8sOa6NhtAb/puyTYxQ60WyAk6GNSIHemNZ/Ko2wLRZbW20g3hmJyBxwidMfFTat5Rq7wGQfLuVPbktOpxyMJGIcsju1r0VcNtdlcKRm8DHst98VqRu4zkvYNOBQBSQQd4r55VpPpPLHiCF59zS0wVtWNQlESiJREoiURKIsKVH8GXMzRWY29h98eQhVd02oLKwmcUAjIEZACDOc8qyloqNaJgiYyxx44jwXq9i7UpWWmaT8ecnnPDCJx1zChplSoX3Qn8JJ93jpVqlDc07zQS93EZDyXoLPaRbHzIuDhOeikN3ikKKR3gcxAnDyidMuVXoUXVqfxC6RhJwn881wtt7Oob/eNcMcTw144+yrtuXinF9UZSPwAAErXGQJxCBBVpOmnDeslKkxu8mT6DuwWlYabbPRLpgnM/Q5YcYIXbYtsljvuTjIIEaDPSZ7xOXhpVLVUNb4W5ddc1pWyqa3wNy68vqrf7URz/APr/ANt+7/xNaPZ3a9dflaHZ3ajrr7woG1Ldu4ggLCtAsJBkDPMTmMzkM62bPUfQwwI0nr7Las1R9DCQRpPX2XfZrCLcBKXA8HF6hJSpJKfxIMwnu6zMkCN9WtY33xjCAt7atlZ/uMqtdGEDoq1rmrgJREoiURKIlESiJREoiURbtPYcwEnxBPlnVmvu4wulsyvTpVDepbwnLECImcweCw/cFRlRkjl+1Q+oXGSs9qFo2i9tS6BhEA8McYJmMYUZywS4SoqCAAZMSTEQAmQTlwqG0g+TMAL1f6cqWqz0CyqPhGWP8fSImTJPguySN2f84VAI4LxG0LPUpVnF4zJI48fysOgx3SAeJE/KslO7eF4SOWH3WGzVW0qoe9ocBwORw+ma4Nqw5lRMidMvHiB4mtt9G+IYyIMZ4nlwE8cAujb9p1rawUy0Na04AcMMvVQtqtodCc4VPrRoM5GZHKuls19osLnEtlug4nDQO4YcBzU7Is1WpX3YMDjJ7sefcu+yMKUBAMkTuI1UToa1drCrUrGu5sAxxB4ALW2nTDbQ6468MMcuH3U+uSuelESiJREoiURKIq642nb90i9tVKUmQnrUgDOIUomJ5KAEGtx1iqACMSeR9/vC6zbAQ0a9ZHgpPbbUBJVf2skGU9Y2Yjf3VxziSTuq/wC3vjE+in9vwMH7+P49VzaubdRJF/ZgHep5saTEJUQc+Yy4mjLDVOTvfrrirNsEgDSdVhzaFqlM9utSpPrBLifCE5gOZ8DzqHWJ8YnLkfTVV7BjicPGVsm9tlOFIvrMYFASXUBJTAkpM4TmYgZ5GjbA8uLZy5FG2AkFpPWv4XFe0WcPeu7Ud8JyeZUYJMrAQokYRVOxVQJdhjGufHBQ2wRi7rriurV1aQD2+1Akj+4g8pIJCxPgRxyrILA+JvehVjYJxn0KPXbIJCLy1VhSMuvZTOcSnvYT4E+4VR9hqAmDPp+PVVNgiVlm9tlJKlX9ukHICe9pM4RmN/Ec6htjJE3vQqBYWxIIz4yugfYy/wDz7PEUqI++RAjICZiTlrpnkav+3vyvBT+3i8BIjrj/AIXC1vmFmDe2yTmCC4MsGhSqQk4vEbqoyxvdgTGfA8PugsTSInHFdF3TIQT260J0ADrRIzGaoUYPIAx86sbBUDZJHXXNDs8CCtUXTU4Te2qZVAPXtKERrIUTH/IDx3VAsNSYJj166xUiwNkT15LZV1bSpQ2haYQJhTgSZAyCQTJnPSfA1bsDzJDvQoLBLIETjit0XtqRP2jaSoGB1iRGHUSVCCdxMTuqf29xGDvQodmiBBx8VHav2CpKTfWqZEyXmzGWhKSUq0iSoH5VVtgqEgEx5/49VLbBjjxz/C3N7bd5SdoWhSM4LoSSf9ISTMb5ANT2B8Eg+h9lH7f8GGcaLm5tG3CylN7arMiT1qAkAgSUysJV5zM1DrDUDoGPh7cD5qTYBg0deKkOX1qmf/2Fqch/6iDBjIZKM/8AUGIzqxsDh/V6FVOzsM/To9cFo1dMlMi/sxvhT7UmdRGKQAMxoeQoNn1CJnrr/AV/24O9FsnaFoVJi/tSk90kuJGeZzSSIEfi03VHYHE54dx68VQbPIyPcYOC42+0GFoKxe2gOFUoU82DiHqgYlRmN8xVW2Co5t4Z8xGKuLE4sgHwxHh4rVzabEIxXlsnEFEgPNqw4IgEtqMYpqOxVBE4TPCYju1UCw8XZ+f38FJRd22Q+0bUFQBH3rZAykicUg7u8B51lGz3/N6deqDZwnH6rgraLMki7tlDFHdebKgIn+3i7/iknxyrGbDUHd6+XHwVRs/AStk3dqUJnaFpjOaU40xvEKVlhBPECsgsdYCb+J5H3+6nsBwxz7/zC2eu7cBZTf2ZKYJHXt97KSE5xyyn3VDrBVxxmO9P27OeGS0tr+2UCe32oyCgC6kEFWqe+oAx41Vtge4SDpwP1hT2AEYcuC3du2BhHb7MlRzh9sJGXq4gokaakDx3VLtn1BGKg7Og4aeq1tr9gx1l9aohOI/etHQ6DAognwIPLfUNsFQ5mPCfbrkh2cCDGHmsi9tgCr7QtCmYH3onM5konFlzGfEVPYHxM+h9lL9nyMOS3du7bCcO0LRasjAdbSYUdxUoDISSNdxqXbPeB8JnwhQ7Z0GWeq5sbQtio4r+1SEjP7xJndkkZT/xJqBYH4ycuR68pQ7PkEDwwK3aVbqE/admBu++QCRxIKgQas3Zrz/V6FZm2FuJXkGlocSV48ZJyjEN3H8R5iOFargWGIhXLXNzEKAjaTKHCkwcSTlEkEAAJGc97hBms+5quZIHX49Fa44hSNmIcXiXJS2D3QQOJ0SScG7XXgmKpVutgHE9cePWJUOgYKPeXqmsy6EoJ75wpMqjPuAgj8P4ifzq1OmKmF3Hv4d/4CkNngpm0Q2gHvEDTEVHI8c8p51iplzjgFVslV6tqoW0nqhCwSJQkjD3jEEE4ScjvnXCdK2Nw9rzey5nPrw7xmr3CDirqz2UVhJdViT3VAAEGR3hiJMkgxoE78t1adWsGTcEHLXy6K0NoV206Bun4sjyH5Eq3t9nJuVKQ/crthMJSgpGIAyFF4gxP+jIiNTNbezqNmcJJl2h+3Fa2yqFjc3+V52hwjwkg969Qn+n1pvL/wD8h/8APFXW7PS+UeQXcFmogyGDyCjbY6PC3SVtrUUSBhWZImPVMSRqczXH2lY2MbvGYarjbZsrW0983A5eai2VqFDET7v3rnUqQcJK5lCzse29wPCIy812vXFtollrrFbk4kpH/ZR/QGttjGzBMLosY2YOC02Ffqft2nVABTiAogTAnhNXqsDHlo4K9VgY8tHBeA/rCe/b/wDFf5probPyd4Lf2fk7wXiNi3CW7hlawClDqFKCpghKwTigExHAHwNdFdBfY9mbTs7i9t3kOdYlt15TrIQktNocZdS1gxWzS198pEEKiAedEUPYFlcdfdpddadf7MWGlhggNv40rCS2WQomDOIIIgxO6iKZtHpLZMuOvBIQi6umVsLLEJLTTSGrhSkKbJLYcSrE2MClblCZoirdqXzabZFohxDF4px9WEskdYm4eK7cBPUOTiQqE/eIwYhM7iL5ttfo5c2yQp9ooSVFAJKT3k+snImCOFEVVREoi+z9CdsWqNm2rau66A+pZNq6vEkOkyFpaUFBIOZnKc62bPUosnetnRYqjXmLphXSts24bDhUA2QkhfYX8JCyAghXZ4MkiOMitnf2P/8AM9eKxbut8yzcX0whh0W9w5KWXF2b7YC4JyWbfXCFVSrWspYQxkHrmrNZVBxdgvDWV7cPKKWdpMOKAkpRZPKMAgEkJtJiSM+daC2FP2fcXDb7ZfvW1Ntutda32B8EpUoHB/8AyiFLEgDKZoi+edK3EqvrpTYwoVcOlKSkphJdUUgoIBTlGRAiiKJs2z651LfWNt4p77isKBAJ7yt2ke+pABOKgr6t0/8A6dWtvZlbS1Mu2qurUt+EpuZaU790BJU5okaDuq8au/hAgdZqGr4/WNWSiJREoi+w3uyW3AcQzOUyQY4SmDHLSvJU7S5uX3915+htsOLd42Q3Tv6xW9rsxtAhKQM5JzJJGkqOZjnppUVLQ5xx68FSptctebgjvzg8lzvdnBWaThVvUAnPhi3mM4z31enWwg4rPZbdSrYT4fZV1v0aQVY3ZcMRCtAc5MTG/SI5VnfbS1t1uHctqvtClZnYHu4yO5TVbCZx4sIiIwyrD4YJwxyiKw9sfEfb3zWmNrM3P8Tezy4d/fxU9DCRoP4NK1zVcVov2rWe0ADATliQOOH39l2rGueCxzpec5OM+EiFHuxiAbDfWqcyS1l3iBiMlXdEAE94jTjWzZKFSrU/0zEcdFnstCrWrRRIGpHDuwBHgvofR63daYbbccLqkJwqcVMqPEyST769avarTpMgqYj/AHD9ZrQ2k29QjmFzNrMv2eOYXnGRhECuI0XRAXDpDdiGrqHeNXvLMKuqhWzIYSEtn7pIgIV+EDclWp/7Tqc91XqVgZc7NXq2lsFzhivnf9U3ytbE/wClceaa3dkvLg+eS29j1jU3mMjBeFrrrtr0XRLbNvbpfD7WNTgR1bgbYWWylWJRSl5JTmMtP0oivrLpwylTjig72lVx1qbrqbRTuHq0owd5BCcwT3Y+Zoi5p6Z2yrJNu7blxxDD7aFKQwQFvLUpDiVEY0FM6JIHkKIpe0unto5hX2ZRdSq2KVlDGJAt1JLgS4BjOMCMzlA50RVPTLpUzdMhtlDiZunrlRXh1fMlIw7gaIvHURKIvonR/wDqI3b2lvbFkq6pm7bUrC2STcqBbKFkYkAZ4gCJy1gURR9r9M2HmbRMPpXatW7eEBkIWWMAWVLA6xQIBhJMAxkM6Ir1X9WGS+hzsywEXyrqArNSVWxZAOJRAXJnuwmBpMyReO2Rtm2tL23uLftBQ2sKcS4WwpQCgYThyjxoit+j/wDUFNublRbUsv3bL4xBtUIadK1J74MKwmEqGhEgiKIvIdIb8XF1cPpBSl55xwA6gOLUoA886Iq+iL0nSZV2WLXtLyXGwg9WgES13j3Xu6CF6kYiTBoi83REoiURKIvuNeJ4LwIc00wOOWPDrXwSiiWx8GBxnE+nf4+CVCh90NAjHrPASDwxw5pUq7TeyE6D6YzMflYqFSA2HXcJzz8OA9lmpVnQHaDHHOddJ+mUqNdMLWttAXgbUr7xYBKgAUwlIBEYswVbgZrdsIoGp/rHu08VvWBtm3n/ANBk4RP14aL6LsjYzLKAGkgCBnMkiBGJZzV516djWgfCMOS9axrGt+AADkrMCN1WV1q6jECDoRB5giDVXNDgWnIqrmhzS05HBUG0NiFIKmySP9J1Hgd/+N9cm0WAtF5hnkuNadnFgLqZkaddd6pq5q5ihXjkmBp+ta9V0nBadZ8n4cY5SOupXh+mezzcXVmwkgKeWGwTMAuLQkExuk12Nj/xf4LubCADXgcu7wUC8/p86y5bIfeQ0bp15psqQ76zLiWwSAmcKypJSdIMmu0u8segox3aTdtYbIpS8vA+YWp1TOBKQjEohQGYEZ0RSNlf0zuLj+0sEdqNsSpt5JSQyHca0qQFIRmE5gGSONEUPo/0GcuWXXg4Epad6kgNPuKKomQlpCjh50Rc7noglq3buHrptsPKeS0gtv4lG3XgXICO5Jw+tGuehoimPf08cTbB/tDRPU2zxbhzEEXi0oalWHCTJMwfw0RTbv8ApS8h5pjtLPWOPlnCQ6kghtTmMBSQVt93DjTInLcaIvJdIdkJtnA2HesUPXT1bzZQciApLqUnMGaIqqiJREoiURKIlEVr0YuVt3TS21MpWCYL+HqxKVA48WWk674oi+sdOelbb1o81b3qHCySyevcaV17SmStbyB1Yh4KUG04ToFcciL4lREoiURKIvu7dsTyrxjaZOK8DSoEgEjz+y7JsxvNZBRHFZ22cAQevqtuyJ51O6arig0GQT5rItU03TUFFoEYx3rPZ08Pzqd23RWNJhEQs9nTw/Om7boo3FPRY7Onh+dN23RDRYeC7sqKPUJT4EisrHOZ/EkdxWWmTT/gSO4lc7u8uE/etOOKcQMmys4XBmcBCjhTJjvxIiJgmtuz2t7HfGZHPFb1mtr2P+MyOeK9Xsva7b7YcRmDOcEZpJSZCgCMwdeHCu4CCJC74IIkKce8CIMEQd2R4RnUqV4badjdNFaW7YrAUerKXUEYJhGNTqgrHGZyPia5FbZ73P8AgIAPp4LiWjZtRzzuyAD6dwUT0ZvYxdbb4o/t4VxPDrZmOeH3VP7RSuxJnrgn7HS3d2+fp5LwPTq7dZftXUhTTzRK0haYUlSFpKSUqEagETqIqdm0nUnVGOzEeybHoOoOq03Zgj2VEemF4VNKU6lRZW443jaZVhW8sLcUApBElQBB/DGUV1V216roVtq5fVevudSpJDRuCWmwFS8ooUWm7ZzrV4zOLDMwScsiL0+ztqEvO3Cn19kG0CpLuFzret7MhOLqE2xnuSO9CeUwSRUdns19m0aurBxpLhafunS6yhaj1DqgFNLWwoNkADu4k55xrBFY7b2ZcY20hxpy0StjrG3WWluJVfrSXi04tiBiWVHuK7sDSAKIo39Qb91iySlpSkJTcKs4UhklTVisG2lzqgsgFII7xGZ1k0ReI9O7/H1naDjD5uAcDX90t9UVRhj1MsOm+Joiqdq7WcuFBTobkb22WW5n/V1SE4jzM0RQaIlESiJREoiURKIlESiJREoiURffftFn2rfxp/evMbt+h8l5TdP+U+SfaLPtW/jT+9N2/Qpun/KfJPtFn2rfxp/em7fofJN0/wCU+S0VtVgf+s38af3qCxw4HyUOpvaJLT5LX7ZY9qj4k/vUQ7Q+RUFjgQCDjyMLB2yx7RB/7J/eoN75T5KpDwJunjw0Wv22z7RHxo/enx/KfJWuPmLpnPLrJZ+2mfaI+NH71Hx/KfJQGvP9J8l1Vti2gQ8nFvBKI9xxSd26rQYyPkVdzYYHQ6Ty69lzb2ywhWNDiAriFJz01zz0GtZGVa1L+E+RV97XoCWz3K/2R0zZV3XnWkkaKxiDrrw3V07LbnPwqtjwOK6tmt7nYVmxoYMHXWI9eSu07btiJFwzB/8AcR+9dEEESF0gQRIVa/0vs0ThdbUoaAKEE/8ALdWpUtrGg3QSRyPvC0qlvY0OuAkjkcfGF8U/qXdhxxpQWFZKmFAxmmJNauy73xlwOMZrU2OHQ9zgZJ4+PJeLrrLsqTZ37rUlpxbZOuBSkzGkwc6Iuze2rlJJTcPAqOJRDixJgCTnmYAz5URaJ2s+EdWHnerIIKMa8MGcQwzEGT50RbL2xcEBJfdKRBALi4BSZTAnKCBHhRFzvNpPOgB11xwDQLWpUeEnKiKLREoiURKIlESiJREoiURKIlESiJREoiURKIlESiJREoiURKIlESiJREoiURKIlESiJREoiURKIlESiJREoiURKIlESiJREoiURKIlESiJREoiURKIlESiJREoiURKIlESiJREoiURKIlESiJREoiURKIlESiJREoiURKIlESiJREoiURKIv/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Tx/>
              <a:buNone/>
            </a:pPr>
            <a:endParaRPr lang="en-US" altLang="en-US"/>
          </a:p>
        </p:txBody>
      </p:sp>
      <p:pic>
        <p:nvPicPr>
          <p:cNvPr id="130054" name="Picture 10" descr="Ninja Golf Atari 7800 The greens are guarded by a fire breathing drag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8" y="1082675"/>
            <a:ext cx="329882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5" name="Picture 4" descr="http://www.emuparadise.me/Atari%207800/Screenshots/Ninja_Golf_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988" y="1082675"/>
            <a:ext cx="321945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035CF2CD-51D2-4EBD-B38B-163D9ADE09BE}"/>
              </a:ext>
            </a:extLst>
          </p:cNvPr>
          <p:cNvSpPr>
            <a:spLocks noGrp="1"/>
          </p:cNvSpPr>
          <p:nvPr>
            <p:ph type="ftr" sz="quarter" idx="11"/>
          </p:nvPr>
        </p:nvSpPr>
        <p:spPr>
          <a:xfrm>
            <a:off x="33528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67984403-ECE8-467E-8F44-6BC164A66E8A}"/>
              </a:ext>
            </a:extLst>
          </p:cNvPr>
          <p:cNvSpPr>
            <a:spLocks noGrp="1"/>
          </p:cNvSpPr>
          <p:nvPr>
            <p:ph type="sldNum" sz="quarter" idx="12"/>
          </p:nvPr>
        </p:nvSpPr>
        <p:spPr/>
        <p:txBody>
          <a:bodyPr/>
          <a:lstStyle/>
          <a:p>
            <a:pPr>
              <a:defRPr/>
            </a:pPr>
            <a:fld id="{AF15303D-36A2-45CC-B7D7-8289935320F0}" type="slidenum">
              <a:rPr lang="en-US" altLang="en-US" sz="800" b="1" smtClean="0"/>
              <a:pPr>
                <a:defRPr/>
              </a:pPr>
              <a:t>72</a:t>
            </a:fld>
            <a:endParaRPr lang="en-US" altLang="en-US" sz="800" b="1"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Off the Wall</a:t>
            </a:r>
          </a:p>
        </p:txBody>
      </p:sp>
      <p:sp>
        <p:nvSpPr>
          <p:cNvPr id="132099" name="Content Placeholder 2"/>
          <p:cNvSpPr txBox="1">
            <a:spLocks/>
          </p:cNvSpPr>
          <p:nvPr/>
        </p:nvSpPr>
        <p:spPr bwMode="auto">
          <a:xfrm>
            <a:off x="457200" y="3529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ea typeface="MS PGothic" panose="020B0600070205080204" pitchFamily="34" charset="-128"/>
            </a:endParaRPr>
          </a:p>
          <a:p>
            <a:pPr>
              <a:buFont typeface="Arial" panose="020B0604020202020204" pitchFamily="34" charset="0"/>
              <a:buNone/>
            </a:pPr>
            <a:r>
              <a:rPr lang="en-US" altLang="en-US" sz="1600"/>
              <a:t>-</a:t>
            </a:r>
            <a:r>
              <a:rPr lang="en-US" altLang="en-US" sz="1600" b="1" i="1"/>
              <a:t>Off the Wall </a:t>
            </a:r>
            <a:r>
              <a:rPr lang="en-US" altLang="en-US" sz="1600"/>
              <a:t> is essentially a clone of </a:t>
            </a:r>
            <a:r>
              <a:rPr lang="en-US" altLang="en-US" sz="1600" i="1"/>
              <a:t>Breakout</a:t>
            </a:r>
            <a:r>
              <a:rPr lang="en-US" altLang="en-US" sz="1600"/>
              <a:t> with a Chinese theme.</a:t>
            </a:r>
            <a:endParaRPr lang="en-US" altLang="en-US" sz="1600" b="1" i="1"/>
          </a:p>
          <a:p>
            <a:pPr>
              <a:buFont typeface="Arial" panose="020B0604020202020204" pitchFamily="34" charset="0"/>
              <a:buNone/>
            </a:pPr>
            <a:r>
              <a:rPr lang="en-US" altLang="en-US" sz="1600"/>
              <a:t>-The players takes control of the hero Kung Fu Lu, and the objective is smash through an evil wall to kill a dragon that has been tormenting villagers.</a:t>
            </a:r>
          </a:p>
          <a:p>
            <a:pPr>
              <a:buFont typeface="Arial" panose="020B0604020202020204" pitchFamily="34" charset="0"/>
              <a:buNone/>
            </a:pPr>
            <a:r>
              <a:rPr lang="en-US" altLang="en-US" sz="1600"/>
              <a:t>-In the game, Lu receives several power-ups to achieve his goal, and he must overcome a bat that stands in his way</a:t>
            </a:r>
          </a:p>
          <a:p>
            <a:pPr>
              <a:buFont typeface="Arial" panose="020B0604020202020204" pitchFamily="34" charset="0"/>
              <a:buNone/>
            </a:pPr>
            <a:r>
              <a:rPr lang="en-US" altLang="en-US" sz="1600"/>
              <a:t>-</a:t>
            </a:r>
            <a:r>
              <a:rPr lang="en-US" altLang="en-US" sz="1600" i="1"/>
              <a:t>Off the Wall</a:t>
            </a:r>
            <a:r>
              <a:rPr lang="en-US" altLang="en-US" sz="1600"/>
              <a:t> was made available on Microsoft's </a:t>
            </a:r>
            <a:r>
              <a:rPr lang="en-US" altLang="en-US" sz="1600" i="1"/>
              <a:t>Game Room</a:t>
            </a:r>
            <a:r>
              <a:rPr lang="en-US" altLang="en-US" sz="1600"/>
              <a:t> service for its Xbox 360 console and for Windows-based PCs on December 1, 2010.</a:t>
            </a:r>
          </a:p>
          <a:p>
            <a:pPr>
              <a:buFont typeface="Arial" panose="020B0604020202020204" pitchFamily="34" charset="0"/>
              <a:buNone/>
            </a:pPr>
            <a:r>
              <a:rPr lang="en-US" altLang="en-US" sz="1600"/>
              <a:t>-Gameplay Video: </a:t>
            </a:r>
            <a:r>
              <a:rPr lang="en-US" altLang="en-US" sz="1600">
                <a:hlinkClick r:id="rId2"/>
              </a:rPr>
              <a:t>https://www.youtube.com/watch?v=bT4m7kVUB5I</a:t>
            </a:r>
            <a:endParaRPr lang="en-US" altLang="en-US" sz="1600"/>
          </a:p>
          <a:p>
            <a:pPr>
              <a:buFont typeface="Arial" panose="020B0604020202020204" pitchFamily="34" charset="0"/>
              <a:buNone/>
            </a:pPr>
            <a:endParaRPr lang="en-US" altLang="en-US" sz="1600"/>
          </a:p>
        </p:txBody>
      </p:sp>
      <p:pic>
        <p:nvPicPr>
          <p:cNvPr id="132100" name="Picture 6" descr="ATA26GAM1241 - Off The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976313"/>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10" descr="http://www.mobygames.com/images/shots/l/46921-off-the-wall-atari-2600-screenshot-destroying-brick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81113"/>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14" descr="http://www.gamesdbase.com/Media/SYSTEM/Arcade/Title/big/Off_the_Wall_-_1991_-_Atar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1220788"/>
            <a:ext cx="3006725"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5303D47A-7D95-4FA5-9F45-1BB1679A29F3}"/>
              </a:ext>
            </a:extLst>
          </p:cNvPr>
          <p:cNvSpPr>
            <a:spLocks noGrp="1"/>
          </p:cNvSpPr>
          <p:nvPr>
            <p:ph type="ftr" sz="quarter" idx="11"/>
          </p:nvPr>
        </p:nvSpPr>
        <p:spPr>
          <a:xfrm>
            <a:off x="33528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160ED079-E332-4962-9890-F39C72D60A1C}"/>
              </a:ext>
            </a:extLst>
          </p:cNvPr>
          <p:cNvSpPr>
            <a:spLocks noGrp="1"/>
          </p:cNvSpPr>
          <p:nvPr>
            <p:ph type="sldNum" sz="quarter" idx="12"/>
          </p:nvPr>
        </p:nvSpPr>
        <p:spPr/>
        <p:txBody>
          <a:bodyPr/>
          <a:lstStyle/>
          <a:p>
            <a:pPr>
              <a:defRPr/>
            </a:pPr>
            <a:fld id="{AF15303D-36A2-45CC-B7D7-8289935320F0}" type="slidenum">
              <a:rPr lang="en-US" altLang="en-US" sz="800" b="1" smtClean="0"/>
              <a:pPr>
                <a:defRPr/>
              </a:pPr>
              <a:t>73</a:t>
            </a:fld>
            <a:endParaRPr lang="en-US" altLang="en-US" sz="800" b="1"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Orbit</a:t>
            </a:r>
          </a:p>
        </p:txBody>
      </p:sp>
      <p:sp>
        <p:nvSpPr>
          <p:cNvPr id="133123" name="Content Placeholder 2"/>
          <p:cNvSpPr txBox="1">
            <a:spLocks/>
          </p:cNvSpPr>
          <p:nvPr/>
        </p:nvSpPr>
        <p:spPr bwMode="auto">
          <a:xfrm>
            <a:off x="533400" y="4170363"/>
            <a:ext cx="8229600"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buFont typeface="Arial" panose="020B0604020202020204" pitchFamily="34" charset="0"/>
              <a:buNone/>
            </a:pPr>
            <a:r>
              <a:rPr lang="en-US" altLang="en-US" sz="1500" b="1" i="1"/>
              <a:t>-Orbit</a:t>
            </a:r>
            <a:r>
              <a:rPr lang="en-US" altLang="en-US" sz="1500"/>
              <a:t> was produced by Atari in 1978.</a:t>
            </a:r>
          </a:p>
          <a:p>
            <a:pPr>
              <a:buFont typeface="Arial" panose="020B0604020202020204" pitchFamily="34" charset="0"/>
              <a:buNone/>
            </a:pPr>
            <a:r>
              <a:rPr lang="en-US" altLang="en-US" sz="1500"/>
              <a:t>-Atari released 126 different machines in our database under this trade name, starting in 1972. Orbit is a two-player game developed by Atari, Inc.</a:t>
            </a:r>
          </a:p>
          <a:p>
            <a:pPr>
              <a:buFont typeface="Arial" panose="020B0604020202020204" pitchFamily="34" charset="0"/>
              <a:buNone/>
            </a:pPr>
            <a:r>
              <a:rPr lang="en-US" altLang="en-US" sz="1500"/>
              <a:t>-An interesting note on Orbit was that the space stations actually DO orbit the sun, they are not on tracks.</a:t>
            </a:r>
          </a:p>
          <a:p>
            <a:pPr>
              <a:buFont typeface="Arial" panose="020B0604020202020204" pitchFamily="34" charset="0"/>
              <a:buNone/>
            </a:pPr>
            <a:r>
              <a:rPr lang="en-US" altLang="en-US" sz="1500"/>
              <a:t>-Each player has 5 buttons to control his ship: Thrust, Fire, Rotate Right, Rotate Left, and Hyperspace with each player taking control of a starship and attempting to destroy the other.</a:t>
            </a:r>
          </a:p>
          <a:p>
            <a:pPr>
              <a:buFont typeface="Arial" panose="020B0604020202020204" pitchFamily="34" charset="0"/>
              <a:buNone/>
            </a:pPr>
            <a:r>
              <a:rPr lang="en-US" altLang="en-US" sz="1500"/>
              <a:t>-VIDEO: </a:t>
            </a:r>
            <a:r>
              <a:rPr lang="en-US" altLang="en-US" sz="1500">
                <a:hlinkClick r:id="rId2"/>
              </a:rPr>
              <a:t>https://www.youtube.com/watch?v=WvoNKNQGwjc</a:t>
            </a:r>
            <a:endParaRPr lang="en-US" altLang="en-US" sz="1500"/>
          </a:p>
          <a:p>
            <a:pPr lvl="1">
              <a:buFont typeface="Arial" panose="020B0604020202020204" pitchFamily="34" charset="0"/>
              <a:buNone/>
            </a:pPr>
            <a:endParaRPr lang="en-US" altLang="en-US">
              <a:ea typeface="MS PGothic" panose="020B0600070205080204" pitchFamily="34" charset="-128"/>
            </a:endParaRPr>
          </a:p>
        </p:txBody>
      </p:sp>
      <p:pic>
        <p:nvPicPr>
          <p:cNvPr id="133124" name="Picture 10" descr="http://www.atarimuseum.com/orubin/orbit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7888" y="717550"/>
            <a:ext cx="2601912"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12" descr="http://www.atarimuseum.com/orubin/orbi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284288"/>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14" descr="http://www.atarimuseum.com/orubin/orbi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3488" y="1284288"/>
            <a:ext cx="235743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602A52D3-B8D1-4B97-BF44-795BDD7FA3E1}"/>
              </a:ext>
            </a:extLst>
          </p:cNvPr>
          <p:cNvSpPr>
            <a:spLocks noGrp="1"/>
          </p:cNvSpPr>
          <p:nvPr>
            <p:ph type="ftr" sz="quarter" idx="11"/>
          </p:nvPr>
        </p:nvSpPr>
        <p:spPr>
          <a:xfrm>
            <a:off x="33528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D5C06408-CB8F-49CD-B338-ADCE95E3582D}"/>
              </a:ext>
            </a:extLst>
          </p:cNvPr>
          <p:cNvSpPr>
            <a:spLocks noGrp="1"/>
          </p:cNvSpPr>
          <p:nvPr>
            <p:ph type="sldNum" sz="quarter" idx="12"/>
          </p:nvPr>
        </p:nvSpPr>
        <p:spPr/>
        <p:txBody>
          <a:bodyPr/>
          <a:lstStyle/>
          <a:p>
            <a:pPr>
              <a:defRPr/>
            </a:pPr>
            <a:fld id="{AF15303D-36A2-45CC-B7D7-8289935320F0}" type="slidenum">
              <a:rPr lang="en-US" altLang="en-US" sz="800" b="1" smtClean="0"/>
              <a:pPr>
                <a:defRPr/>
              </a:pPr>
              <a:t>74</a:t>
            </a:fld>
            <a:endParaRPr lang="en-US" altLang="en-US" sz="800" b="1"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0" y="-1"/>
            <a:ext cx="7315200" cy="68580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Outlaw</a:t>
            </a:r>
          </a:p>
        </p:txBody>
      </p:sp>
      <p:sp>
        <p:nvSpPr>
          <p:cNvPr id="134147" name="Content Placeholder 2"/>
          <p:cNvSpPr txBox="1">
            <a:spLocks/>
          </p:cNvSpPr>
          <p:nvPr/>
        </p:nvSpPr>
        <p:spPr bwMode="auto">
          <a:xfrm>
            <a:off x="457200" y="3529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ea typeface="MS PGothic" panose="020B0600070205080204" pitchFamily="34" charset="-128"/>
            </a:endParaRPr>
          </a:p>
          <a:p>
            <a:pPr>
              <a:buFont typeface="Arial" panose="020B0604020202020204" pitchFamily="34" charset="0"/>
              <a:buNone/>
            </a:pPr>
            <a:r>
              <a:rPr lang="en-US" altLang="en-US" sz="1600"/>
              <a:t>-</a:t>
            </a:r>
            <a:r>
              <a:rPr lang="en-US" altLang="en-US" sz="1600" b="1" i="1"/>
              <a:t> Outlaw</a:t>
            </a:r>
            <a:r>
              <a:rPr lang="en-US" altLang="en-US" sz="1600"/>
              <a:t> is a single-player game for arcades and Atari 2600, developed by Atari Inc. in 1976. It recreates an Old West duel between the player and an AI outlaw. Shooting the outlaw before they shoot you scores points, which count towards end-of-game ratings such as “Dude”, “Greenhorn”, and “Top Gun”.</a:t>
            </a:r>
          </a:p>
          <a:p>
            <a:pPr>
              <a:buFont typeface="Arial" panose="020B0604020202020204" pitchFamily="34" charset="0"/>
              <a:buNone/>
            </a:pPr>
            <a:r>
              <a:rPr lang="en-US" altLang="en-US" sz="1600"/>
              <a:t>-Players can choose from one of two playable characters – Half-fast Pete or Billy-the-Kid. Pete has greater accuracy, while Billy has a faster draw time.</a:t>
            </a:r>
          </a:p>
          <a:p>
            <a:pPr>
              <a:buFont typeface="Arial" panose="020B0604020202020204" pitchFamily="34" charset="0"/>
              <a:buNone/>
            </a:pPr>
            <a:r>
              <a:rPr lang="en-US" altLang="en-US" sz="1600"/>
              <a:t>-The 2600 port allowed for multiplayer, with two players controlling their own gunslinger via joystick. The arcade version was housed in a custom cabinet that included a light gun.</a:t>
            </a:r>
          </a:p>
          <a:p>
            <a:pPr>
              <a:buFont typeface="Arial" panose="020B0604020202020204" pitchFamily="34" charset="0"/>
              <a:buNone/>
            </a:pPr>
            <a:r>
              <a:rPr lang="en-US" altLang="en-US" sz="1600"/>
              <a:t>-Gameplay Video: https://www.youtube.com/watch?v=vq67jB9Yios</a:t>
            </a:r>
          </a:p>
        </p:txBody>
      </p:sp>
      <p:pic>
        <p:nvPicPr>
          <p:cNvPr id="13414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7100" y="904875"/>
            <a:ext cx="22098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1175" y="1414463"/>
            <a:ext cx="26384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2325" y="1416050"/>
            <a:ext cx="2632075"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734AED40-91FB-4F5D-B19C-3015F787C9AE}"/>
              </a:ext>
            </a:extLst>
          </p:cNvPr>
          <p:cNvSpPr>
            <a:spLocks noGrp="1"/>
          </p:cNvSpPr>
          <p:nvPr>
            <p:ph type="ftr" sz="quarter" idx="11"/>
          </p:nvPr>
        </p:nvSpPr>
        <p:spPr>
          <a:xfrm>
            <a:off x="3314700" y="6356350"/>
            <a:ext cx="25527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6B7FF8AF-DCD9-454F-9304-981E87F64F1A}"/>
              </a:ext>
            </a:extLst>
          </p:cNvPr>
          <p:cNvSpPr>
            <a:spLocks noGrp="1"/>
          </p:cNvSpPr>
          <p:nvPr>
            <p:ph type="sldNum" sz="quarter" idx="12"/>
          </p:nvPr>
        </p:nvSpPr>
        <p:spPr/>
        <p:txBody>
          <a:bodyPr/>
          <a:lstStyle/>
          <a:p>
            <a:pPr>
              <a:defRPr/>
            </a:pPr>
            <a:fld id="{AF15303D-36A2-45CC-B7D7-8289935320F0}" type="slidenum">
              <a:rPr lang="en-US" altLang="en-US" sz="800" b="1" smtClean="0"/>
              <a:pPr>
                <a:defRPr/>
              </a:pPr>
              <a:t>75</a:t>
            </a:fld>
            <a:endParaRPr lang="en-US" altLang="en-US" sz="800" b="1"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Planet Smashers</a:t>
            </a:r>
          </a:p>
        </p:txBody>
      </p:sp>
      <p:sp>
        <p:nvSpPr>
          <p:cNvPr id="135171" name="Content Placeholder 2"/>
          <p:cNvSpPr txBox="1">
            <a:spLocks/>
          </p:cNvSpPr>
          <p:nvPr/>
        </p:nvSpPr>
        <p:spPr bwMode="auto">
          <a:xfrm>
            <a:off x="533400" y="4038600"/>
            <a:ext cx="8229600"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buFont typeface="Arial" panose="020B0604020202020204" pitchFamily="34" charset="0"/>
              <a:buNone/>
            </a:pPr>
            <a:r>
              <a:rPr lang="en-US" altLang="en-US" sz="1400" b="1" i="1"/>
              <a:t>-Planet Smashers </a:t>
            </a:r>
            <a:r>
              <a:rPr lang="en-US" altLang="en-US" sz="1400"/>
              <a:t>finally delivered an original 2D Shooter to the Pro System late in its life. Your spaceship, which oddly looks like an airplane, has the grave task of defending Earth from an alien armada. </a:t>
            </a:r>
          </a:p>
          <a:p>
            <a:pPr>
              <a:buFont typeface="Arial" panose="020B0604020202020204" pitchFamily="34" charset="0"/>
              <a:buNone/>
            </a:pPr>
            <a:r>
              <a:rPr lang="en-US" altLang="en-US" sz="1400"/>
              <a:t>-Planet Smashers has some nice features like level warp codes, laser upgrades, cloaking devices, and interesting bosses. You even have the burden of defending Earth's shield from asteroids and alien ships. The back of the box boasts, "awesome sound effects", but the main laser noise is mind-numbingly irritating.</a:t>
            </a:r>
          </a:p>
          <a:p>
            <a:pPr>
              <a:buFont typeface="Arial" panose="020B0604020202020204" pitchFamily="34" charset="0"/>
              <a:buNone/>
            </a:pPr>
            <a:r>
              <a:rPr lang="en-US" altLang="en-US" sz="1400"/>
              <a:t>-After you defeat the game, you are treated to a text ending commanding you to play Alien Brigade, which makes little sense since you just defeated the alien mothership.</a:t>
            </a:r>
          </a:p>
          <a:p>
            <a:pPr>
              <a:buFont typeface="Arial" panose="020B0604020202020204" pitchFamily="34" charset="0"/>
              <a:buNone/>
            </a:pPr>
            <a:r>
              <a:rPr lang="en-US" altLang="en-US" sz="1400"/>
              <a:t>-VIDEO: </a:t>
            </a:r>
            <a:r>
              <a:rPr lang="en-US" altLang="en-US" sz="1400">
                <a:hlinkClick r:id="rId2"/>
              </a:rPr>
              <a:t>https://www.youtube.com/watch?v=iFo83F8yKHI</a:t>
            </a:r>
            <a:endParaRPr lang="en-US" altLang="en-US" sz="1400"/>
          </a:p>
        </p:txBody>
      </p:sp>
      <p:pic>
        <p:nvPicPr>
          <p:cNvPr id="135172" name="Picture 4" descr="http://i.ytimg.com/vi/JBzeJufOdIg/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1295400"/>
            <a:ext cx="2900362"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6" descr="http://i.ytimg.com/vi/wC0gX98Y4Ns/hq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2800" y="1247775"/>
            <a:ext cx="3025775"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Picture 2" descr="http://www.twinbee.com/cyberpvnk/psmashers_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688" y="820738"/>
            <a:ext cx="2587625" cy="30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F69C5A8D-F0F6-4B46-82D4-12BC15B29C60}"/>
              </a:ext>
            </a:extLst>
          </p:cNvPr>
          <p:cNvSpPr>
            <a:spLocks noGrp="1"/>
          </p:cNvSpPr>
          <p:nvPr>
            <p:ph type="ftr" sz="quarter" idx="11"/>
          </p:nvPr>
        </p:nvSpPr>
        <p:spPr>
          <a:xfrm>
            <a:off x="3124200" y="6416675"/>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9C532030-9851-4637-BE95-DC60FF0285DB}"/>
              </a:ext>
            </a:extLst>
          </p:cNvPr>
          <p:cNvSpPr>
            <a:spLocks noGrp="1"/>
          </p:cNvSpPr>
          <p:nvPr>
            <p:ph type="sldNum" sz="quarter" idx="12"/>
          </p:nvPr>
        </p:nvSpPr>
        <p:spPr/>
        <p:txBody>
          <a:bodyPr/>
          <a:lstStyle/>
          <a:p>
            <a:pPr>
              <a:defRPr/>
            </a:pPr>
            <a:fld id="{AF15303D-36A2-45CC-B7D7-8289935320F0}" type="slidenum">
              <a:rPr lang="en-US" altLang="en-US" sz="800" b="1" smtClean="0"/>
              <a:pPr>
                <a:defRPr/>
              </a:pPr>
              <a:t>76</a:t>
            </a:fld>
            <a:endParaRPr lang="en-US" altLang="en-US" sz="800" b="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a:t>
            </a:r>
            <a:r>
              <a:rPr lang="en-US" altLang="en-US" dirty="0" err="1"/>
              <a:t>Poolshark</a:t>
            </a:r>
            <a:endParaRPr lang="en-US" altLang="en-US" dirty="0"/>
          </a:p>
        </p:txBody>
      </p:sp>
      <p:sp>
        <p:nvSpPr>
          <p:cNvPr id="136195" name="Content Placeholder 2"/>
          <p:cNvSpPr txBox="1">
            <a:spLocks/>
          </p:cNvSpPr>
          <p:nvPr/>
        </p:nvSpPr>
        <p:spPr bwMode="auto">
          <a:xfrm>
            <a:off x="457200" y="4648200"/>
            <a:ext cx="83058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ea typeface="MS PGothic" panose="020B0600070205080204" pitchFamily="34" charset="-128"/>
            </a:endParaRPr>
          </a:p>
          <a:p>
            <a:pPr>
              <a:buFont typeface="Arial" panose="020B0604020202020204" pitchFamily="34" charset="0"/>
              <a:buNone/>
            </a:pPr>
            <a:r>
              <a:rPr lang="en-US" altLang="en-US" sz="1600"/>
              <a:t>-</a:t>
            </a:r>
            <a:r>
              <a:rPr lang="en-US" altLang="en-US" sz="1600" b="1" i="1"/>
              <a:t>Pool Shark </a:t>
            </a:r>
            <a:r>
              <a:rPr lang="en-US" altLang="en-US" sz="1600"/>
              <a:t>is a pool arcade game developed by Atari in 1977 for 1 to 2 players.</a:t>
            </a:r>
          </a:p>
          <a:p>
            <a:pPr>
              <a:buFont typeface="Arial" panose="020B0604020202020204" pitchFamily="34" charset="0"/>
              <a:buNone/>
            </a:pPr>
            <a:r>
              <a:rPr lang="en-US" altLang="en-US" sz="1600"/>
              <a:t>-Using one analog joystick and a “shoot” button, the game effectively simulated a real game of billiards or pool.</a:t>
            </a:r>
          </a:p>
          <a:p>
            <a:pPr>
              <a:buFont typeface="Arial" panose="020B0604020202020204" pitchFamily="34" charset="0"/>
              <a:buNone/>
            </a:pPr>
            <a:r>
              <a:rPr lang="en-US" altLang="en-US" sz="1600"/>
              <a:t>-Gameplay Video: </a:t>
            </a:r>
            <a:r>
              <a:rPr lang="en-US" altLang="en-US" sz="1600">
                <a:hlinkClick r:id="rId2"/>
              </a:rPr>
              <a:t>https://www.youtube.com/watch?v=lco2tW-X9Ms</a:t>
            </a:r>
            <a:endParaRPr lang="en-US" altLang="en-US" sz="1600"/>
          </a:p>
        </p:txBody>
      </p:sp>
      <p:pic>
        <p:nvPicPr>
          <p:cNvPr id="13619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990600"/>
            <a:ext cx="1812925"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389063"/>
            <a:ext cx="3025775"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8488" y="1052513"/>
            <a:ext cx="2525712"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17ADD2D0-2340-4BB3-AE85-C7809FBA20D9}"/>
              </a:ext>
            </a:extLst>
          </p:cNvPr>
          <p:cNvSpPr>
            <a:spLocks noGrp="1"/>
          </p:cNvSpPr>
          <p:nvPr>
            <p:ph type="ftr" sz="quarter" idx="11"/>
          </p:nvPr>
        </p:nvSpPr>
        <p:spPr>
          <a:xfrm>
            <a:off x="3352800" y="6356350"/>
            <a:ext cx="25146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FD93F177-1A96-493C-8435-584BD6C269A8}"/>
              </a:ext>
            </a:extLst>
          </p:cNvPr>
          <p:cNvSpPr>
            <a:spLocks noGrp="1"/>
          </p:cNvSpPr>
          <p:nvPr>
            <p:ph type="sldNum" sz="quarter" idx="12"/>
          </p:nvPr>
        </p:nvSpPr>
        <p:spPr/>
        <p:txBody>
          <a:bodyPr/>
          <a:lstStyle/>
          <a:p>
            <a:pPr>
              <a:defRPr/>
            </a:pPr>
            <a:fld id="{AF15303D-36A2-45CC-B7D7-8289935320F0}" type="slidenum">
              <a:rPr lang="en-US" altLang="en-US" sz="800" b="1" smtClean="0"/>
              <a:pPr>
                <a:defRPr/>
              </a:pPr>
              <a:t>77</a:t>
            </a:fld>
            <a:endParaRPr lang="en-US" altLang="en-US" sz="800" b="1"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Pong</a:t>
            </a:r>
          </a:p>
        </p:txBody>
      </p:sp>
      <p:sp>
        <p:nvSpPr>
          <p:cNvPr id="137219" name="Content Placeholder 2"/>
          <p:cNvSpPr txBox="1">
            <a:spLocks/>
          </p:cNvSpPr>
          <p:nvPr/>
        </p:nvSpPr>
        <p:spPr bwMode="auto">
          <a:xfrm>
            <a:off x="457200" y="29194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dirty="0">
              <a:ea typeface="MS PGothic" panose="020B0600070205080204" pitchFamily="34" charset="-128"/>
            </a:endParaRPr>
          </a:p>
          <a:p>
            <a:pPr>
              <a:buFont typeface="Arial" panose="020B0604020202020204" pitchFamily="34" charset="0"/>
              <a:buNone/>
            </a:pPr>
            <a:r>
              <a:rPr lang="en-US" altLang="en-US" sz="1600" dirty="0"/>
              <a:t>-</a:t>
            </a:r>
            <a:r>
              <a:rPr lang="en-US" altLang="en-US" sz="1600" b="1" i="1" dirty="0"/>
              <a:t>Pong</a:t>
            </a:r>
            <a:r>
              <a:rPr lang="en-US" altLang="en-US" sz="1600" dirty="0"/>
              <a:t> is one of the earliest arcade video games; it is a tennis sports game featuring simple two-dimensional graphics. While other arcade video games such as </a:t>
            </a:r>
            <a:r>
              <a:rPr lang="en-US" altLang="en-US" sz="1600" b="1" i="1" dirty="0"/>
              <a:t>Computer Space</a:t>
            </a:r>
            <a:r>
              <a:rPr lang="en-US" altLang="en-US" sz="1600" dirty="0"/>
              <a:t> came before it, </a:t>
            </a:r>
            <a:r>
              <a:rPr lang="en-US" altLang="en-US" sz="1600" b="1" i="1" dirty="0"/>
              <a:t>Pong</a:t>
            </a:r>
            <a:r>
              <a:rPr lang="en-US" altLang="en-US" sz="1600" dirty="0"/>
              <a:t> was one of the first video games to reach mainstream popularity.</a:t>
            </a:r>
          </a:p>
          <a:p>
            <a:pPr>
              <a:buFont typeface="Arial" panose="020B0604020202020204" pitchFamily="34" charset="0"/>
              <a:buNone/>
            </a:pPr>
            <a:r>
              <a:rPr lang="en-US" altLang="en-US" sz="1600" dirty="0"/>
              <a:t>-The aim of the game is to defeat an opponent in a simulated table-tennis game by earning a higher score.</a:t>
            </a:r>
          </a:p>
          <a:p>
            <a:pPr>
              <a:buFont typeface="Arial" panose="020B0604020202020204" pitchFamily="34" charset="0"/>
              <a:buNone/>
            </a:pPr>
            <a:r>
              <a:rPr lang="en-US" altLang="en-US" sz="1600" dirty="0"/>
              <a:t>-</a:t>
            </a:r>
            <a:r>
              <a:rPr lang="en-US" altLang="en-US" sz="1600" b="1" i="1" dirty="0"/>
              <a:t>Pong</a:t>
            </a:r>
            <a:r>
              <a:rPr lang="en-US" altLang="en-US" sz="1600" dirty="0"/>
              <a:t> quickly became a success and is the first commercially successful arcade video game machine, which helped to establish the video game industry. The game has been remade on numerous home and portable platforms following its release. </a:t>
            </a:r>
            <a:r>
              <a:rPr lang="en-US" altLang="en-US" sz="1600" i="1" dirty="0"/>
              <a:t>Pong</a:t>
            </a:r>
            <a:r>
              <a:rPr lang="en-US" altLang="en-US" sz="1600" dirty="0"/>
              <a:t> has been referenced and parodied in multiple television shows and video games, and has been a part of several video game and cultural exhibitions.</a:t>
            </a:r>
          </a:p>
          <a:p>
            <a:pPr>
              <a:buFont typeface="Arial" panose="020B0604020202020204" pitchFamily="34" charset="0"/>
              <a:buNone/>
            </a:pPr>
            <a:r>
              <a:rPr lang="en-US" altLang="en-US" sz="1600" dirty="0"/>
              <a:t>-Gameplay Video: </a:t>
            </a:r>
            <a:r>
              <a:rPr lang="en-US" altLang="en-US" sz="1600" dirty="0">
                <a:hlinkClick r:id="rId3"/>
              </a:rPr>
              <a:t>https://www.youtube.com/watch?v=e4VRgY3tkh0 </a:t>
            </a:r>
            <a:endParaRPr lang="en-US" altLang="en-US" sz="1600" dirty="0"/>
          </a:p>
        </p:txBody>
      </p:sp>
      <p:pic>
        <p:nvPicPr>
          <p:cNvPr id="137220" name="Picture 2" descr="Horizontal rectangle video game screenshot that is a representation of a game of table tenn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785813"/>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4" descr="http://www.atarimuseum.com/videogames/dedicated/pong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058863"/>
            <a:ext cx="3940175"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2455ED62-DCA9-44E7-9058-F97C80349AE8}"/>
              </a:ext>
            </a:extLst>
          </p:cNvPr>
          <p:cNvSpPr>
            <a:spLocks noGrp="1"/>
          </p:cNvSpPr>
          <p:nvPr>
            <p:ph type="ftr" sz="quarter" idx="11"/>
          </p:nvPr>
        </p:nvSpPr>
        <p:spPr>
          <a:xfrm>
            <a:off x="3276600" y="6416675"/>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66716A93-7EB9-4A42-9AB5-4FB28E7A1071}"/>
              </a:ext>
            </a:extLst>
          </p:cNvPr>
          <p:cNvSpPr>
            <a:spLocks noGrp="1"/>
          </p:cNvSpPr>
          <p:nvPr>
            <p:ph type="sldNum" sz="quarter" idx="12"/>
          </p:nvPr>
        </p:nvSpPr>
        <p:spPr/>
        <p:txBody>
          <a:bodyPr/>
          <a:lstStyle/>
          <a:p>
            <a:pPr>
              <a:defRPr/>
            </a:pPr>
            <a:fld id="{AF15303D-36A2-45CC-B7D7-8289935320F0}" type="slidenum">
              <a:rPr lang="en-US" altLang="en-US" sz="800" b="1" smtClean="0"/>
              <a:pPr>
                <a:defRPr/>
              </a:pPr>
              <a:t>78</a:t>
            </a:fld>
            <a:endParaRPr lang="en-US" altLang="en-US" sz="800" b="1"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a:t>
            </a:r>
            <a:r>
              <a:rPr lang="en-US" altLang="en-US" dirty="0" err="1"/>
              <a:t>Qwak</a:t>
            </a:r>
            <a:r>
              <a:rPr lang="en-US" altLang="en-US" dirty="0"/>
              <a:t>!</a:t>
            </a:r>
          </a:p>
        </p:txBody>
      </p:sp>
      <p:sp>
        <p:nvSpPr>
          <p:cNvPr id="139267" name="Content Placeholder 2"/>
          <p:cNvSpPr txBox="1">
            <a:spLocks/>
          </p:cNvSpPr>
          <p:nvPr/>
        </p:nvSpPr>
        <p:spPr bwMode="auto">
          <a:xfrm>
            <a:off x="457200" y="3529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ea typeface="MS PGothic" panose="020B0600070205080204" pitchFamily="34" charset="-128"/>
            </a:endParaRPr>
          </a:p>
          <a:p>
            <a:pPr>
              <a:buFont typeface="Arial" panose="020B0604020202020204" pitchFamily="34" charset="0"/>
              <a:buNone/>
            </a:pPr>
            <a:r>
              <a:rPr lang="en-US" altLang="en-US" sz="1600"/>
              <a:t>-</a:t>
            </a:r>
            <a:r>
              <a:rPr lang="en-US" altLang="en-US" sz="1600" b="1" i="1"/>
              <a:t>Qwak</a:t>
            </a:r>
            <a:r>
              <a:rPr lang="en-US" altLang="en-US" sz="1600" i="1"/>
              <a:t> </a:t>
            </a:r>
            <a:r>
              <a:rPr lang="en-US" altLang="en-US" sz="1600"/>
              <a:t>is a 1 player arcade game by Atari Inc., originally released in 1974. It simulates duck hunting, whereby players fire at flying on-screen ducks using a rifle with a light gun attached to the end.</a:t>
            </a:r>
            <a:endParaRPr lang="en-US" altLang="en-US" sz="1600" b="1" i="1"/>
          </a:p>
          <a:p>
            <a:pPr>
              <a:buFont typeface="Arial" panose="020B0604020202020204" pitchFamily="34" charset="0"/>
              <a:buNone/>
            </a:pPr>
            <a:r>
              <a:rPr lang="en-US" altLang="en-US" sz="1600"/>
              <a:t>-One duck flies across the screen at a time, giving the player three shots to hit it. A hunting dog runs out and collects the fallen prize if the player was successful with their aim.</a:t>
            </a:r>
          </a:p>
          <a:p>
            <a:pPr>
              <a:buFont typeface="Arial" panose="020B0604020202020204" pitchFamily="34" charset="0"/>
              <a:buNone/>
            </a:pPr>
            <a:r>
              <a:rPr lang="en-US" altLang="en-US" sz="1600"/>
              <a:t>-This game was the precursor of an entire genre of arcade point and shoot light pen games.</a:t>
            </a:r>
          </a:p>
          <a:p>
            <a:pPr>
              <a:buFont typeface="Arial" panose="020B0604020202020204" pitchFamily="34" charset="0"/>
              <a:buNone/>
            </a:pPr>
            <a:r>
              <a:rPr lang="en-US" altLang="en-US" sz="1600"/>
              <a:t>-Other prototypes have been developed by fans since the games release in 1974.</a:t>
            </a:r>
          </a:p>
        </p:txBody>
      </p:sp>
      <p:pic>
        <p:nvPicPr>
          <p:cNvPr id="139268" name="Picture 4" descr="http://www.arcade-museum.com/images/108/1084641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966788"/>
            <a:ext cx="182880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6" descr="Advert for Qwak on the Arc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3775" y="914400"/>
            <a:ext cx="195262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0" name="Picture 8" descr="http://i.ytimg.com/vi/ZNgriimT6FU/hq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25" y="1249363"/>
            <a:ext cx="2624138"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F892FFE2-5542-49F7-AB6B-1E69D84E42FA}"/>
              </a:ext>
            </a:extLst>
          </p:cNvPr>
          <p:cNvSpPr>
            <a:spLocks noGrp="1"/>
          </p:cNvSpPr>
          <p:nvPr>
            <p:ph type="ftr" sz="quarter" idx="11"/>
          </p:nvPr>
        </p:nvSpPr>
        <p:spPr>
          <a:xfrm>
            <a:off x="32766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17993EF4-5373-4CAA-9625-96D0DB55BDD2}"/>
              </a:ext>
            </a:extLst>
          </p:cNvPr>
          <p:cNvSpPr>
            <a:spLocks noGrp="1"/>
          </p:cNvSpPr>
          <p:nvPr>
            <p:ph type="sldNum" sz="quarter" idx="12"/>
          </p:nvPr>
        </p:nvSpPr>
        <p:spPr/>
        <p:txBody>
          <a:bodyPr/>
          <a:lstStyle/>
          <a:p>
            <a:pPr>
              <a:defRPr/>
            </a:pPr>
            <a:fld id="{AF15303D-36A2-45CC-B7D7-8289935320F0}" type="slidenum">
              <a:rPr lang="en-US" altLang="en-US" sz="800" b="1" smtClean="0"/>
              <a:pPr>
                <a:defRPr/>
              </a:pPr>
              <a:t>79</a:t>
            </a:fld>
            <a:endParaRPr lang="en-US" altLang="en-US" sz="8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Adventure II</a:t>
            </a:r>
          </a:p>
        </p:txBody>
      </p:sp>
      <p:pic>
        <p:nvPicPr>
          <p:cNvPr id="50179" name="Picture 6" descr="http://atariage.com/forums/uploads/monthly_07_2010/post-9364-127881754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0275" y="762000"/>
            <a:ext cx="20161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10" descr="http://filetrip.net/i/28794-adv2-castl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5" y="1049338"/>
            <a:ext cx="320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12" descr="Adventure II - Screensh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041400"/>
            <a:ext cx="3449638"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1"/>
          <p:cNvSpPr>
            <a:spLocks noChangeArrowheads="1"/>
          </p:cNvSpPr>
          <p:nvPr/>
        </p:nvSpPr>
        <p:spPr bwMode="auto">
          <a:xfrm>
            <a:off x="342900" y="3621088"/>
            <a:ext cx="827087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 typeface="Arial" panose="020B0604020202020204" pitchFamily="34" charset="0"/>
              <a:buNone/>
            </a:pPr>
            <a:r>
              <a:rPr lang="en-US" altLang="en-US" sz="1600" b="1" i="1">
                <a:solidFill>
                  <a:srgbClr val="000000"/>
                </a:solidFill>
              </a:rPr>
              <a:t>-Adventure II</a:t>
            </a:r>
            <a:r>
              <a:rPr lang="en-US" altLang="en-US" sz="1600">
                <a:solidFill>
                  <a:srgbClr val="000000"/>
                </a:solidFill>
              </a:rPr>
              <a:t> is the much-anticipated, unofficial sequel to Atari's </a:t>
            </a:r>
            <a:r>
              <a:rPr lang="en-US" altLang="en-US" sz="1600"/>
              <a:t>classic </a:t>
            </a:r>
            <a:r>
              <a:rPr lang="en-US" altLang="en-US" sz="1600" b="1" i="1"/>
              <a:t>Adventure</a:t>
            </a:r>
            <a:r>
              <a:rPr lang="en-US" altLang="en-US" sz="1600">
                <a:solidFill>
                  <a:srgbClr val="000000"/>
                </a:solidFill>
              </a:rPr>
              <a:t> on the 2600. Taking advantage of the Atari 5200's improved capabilities over the 2600, </a:t>
            </a:r>
            <a:r>
              <a:rPr lang="en-US" altLang="en-US" sz="1600" b="1" i="1">
                <a:solidFill>
                  <a:srgbClr val="000000"/>
                </a:solidFill>
              </a:rPr>
              <a:t>Adventure II</a:t>
            </a:r>
            <a:r>
              <a:rPr lang="en-US" altLang="en-US" sz="1600">
                <a:solidFill>
                  <a:srgbClr val="000000"/>
                </a:solidFill>
              </a:rPr>
              <a:t> is much larger and more detailed than the original, while still remaining faithful to the traits that made the classic </a:t>
            </a:r>
            <a:r>
              <a:rPr lang="en-US" altLang="en-US" sz="1600" b="1" i="1">
                <a:solidFill>
                  <a:srgbClr val="000000"/>
                </a:solidFill>
              </a:rPr>
              <a:t>Adventure</a:t>
            </a:r>
            <a:r>
              <a:rPr lang="en-US" altLang="en-US" sz="1600">
                <a:solidFill>
                  <a:srgbClr val="000000"/>
                </a:solidFill>
              </a:rPr>
              <a:t> memorable even after 25 years.</a:t>
            </a:r>
          </a:p>
          <a:p>
            <a:pPr>
              <a:spcBef>
                <a:spcPct val="0"/>
              </a:spcBef>
              <a:buFont typeface="Arial" panose="020B0604020202020204" pitchFamily="34" charset="0"/>
              <a:buNone/>
            </a:pPr>
            <a:r>
              <a:rPr lang="en-US" altLang="en-US" sz="1600">
                <a:solidFill>
                  <a:srgbClr val="000000"/>
                </a:solidFill>
              </a:rPr>
              <a:t>-Features a gripping story of an adventurer who braved dragons and dangerous mazes to return the Chalice from the forces of evil. </a:t>
            </a:r>
          </a:p>
          <a:p>
            <a:pPr>
              <a:spcBef>
                <a:spcPct val="0"/>
              </a:spcBef>
              <a:buFont typeface="Arial" panose="020B0604020202020204" pitchFamily="34" charset="0"/>
              <a:buNone/>
            </a:pPr>
            <a:r>
              <a:rPr lang="en-US" altLang="en-US" sz="1600">
                <a:solidFill>
                  <a:srgbClr val="000000"/>
                </a:solidFill>
              </a:rPr>
              <a:t>-Unfortunately. the Chalice is missing again. Your weapons and keys are gone from the safety of the Seashore Castle. Evil has once again stolen the Chalice and hidden it! Return this sacred Chalice to the safety of the Seashore Kingdom’s Castle!</a:t>
            </a:r>
          </a:p>
          <a:p>
            <a:pPr>
              <a:spcBef>
                <a:spcPct val="0"/>
              </a:spcBef>
              <a:buFont typeface="Arial" panose="020B0604020202020204" pitchFamily="34" charset="0"/>
              <a:buNone/>
            </a:pPr>
            <a:r>
              <a:rPr lang="en-US" altLang="en-US" sz="1600">
                <a:solidFill>
                  <a:srgbClr val="000000"/>
                </a:solidFill>
              </a:rPr>
              <a:t>-Gameplay Video: </a:t>
            </a:r>
            <a:r>
              <a:rPr lang="en-US" altLang="en-US" sz="1600">
                <a:hlinkClick r:id="rId5"/>
              </a:rPr>
              <a:t>https://www.youtube.com/watch?v=jcJg7qupsXU </a:t>
            </a:r>
            <a:endParaRPr lang="en-US" altLang="en-US" sz="1600">
              <a:solidFill>
                <a:srgbClr val="000000"/>
              </a:solidFill>
            </a:endParaRPr>
          </a:p>
        </p:txBody>
      </p:sp>
      <p:sp>
        <p:nvSpPr>
          <p:cNvPr id="3" name="Footer Placeholder 2">
            <a:extLst>
              <a:ext uri="{FF2B5EF4-FFF2-40B4-BE49-F238E27FC236}">
                <a16:creationId xmlns:a16="http://schemas.microsoft.com/office/drawing/2014/main" id="{71715B2A-6CD9-4A31-A502-2AA7C9E17395}"/>
              </a:ext>
            </a:extLst>
          </p:cNvPr>
          <p:cNvSpPr>
            <a:spLocks noGrp="1"/>
          </p:cNvSpPr>
          <p:nvPr>
            <p:ph type="ftr" sz="quarter" idx="11"/>
          </p:nvPr>
        </p:nvSpPr>
        <p:spPr>
          <a:xfrm>
            <a:off x="3276600" y="6416675"/>
            <a:ext cx="2590800" cy="365125"/>
          </a:xfrm>
        </p:spPr>
        <p:txBody>
          <a:bodyPr/>
          <a:lstStyle/>
          <a:p>
            <a:pPr>
              <a:defRPr/>
            </a:pPr>
            <a:r>
              <a:rPr lang="en-US" sz="800" b="1"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8AF65A5F-63FC-4D5A-97D3-D6A25C5F3E7B}"/>
              </a:ext>
            </a:extLst>
          </p:cNvPr>
          <p:cNvSpPr>
            <a:spLocks noGrp="1"/>
          </p:cNvSpPr>
          <p:nvPr>
            <p:ph type="sldNum" sz="quarter" idx="12"/>
          </p:nvPr>
        </p:nvSpPr>
        <p:spPr/>
        <p:txBody>
          <a:bodyPr/>
          <a:lstStyle/>
          <a:p>
            <a:pPr>
              <a:defRPr/>
            </a:pPr>
            <a:fld id="{AF15303D-36A2-45CC-B7D7-8289935320F0}" type="slidenum">
              <a:rPr lang="en-US" altLang="en-US" sz="800" b="1" smtClean="0"/>
              <a:pPr>
                <a:defRPr/>
              </a:pPr>
              <a:t>8</a:t>
            </a:fld>
            <a:endParaRPr lang="en-US" altLang="en-US" sz="800" b="1"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a:t>
            </a:r>
            <a:r>
              <a:rPr lang="en-US" altLang="en-US" dirty="0" err="1"/>
              <a:t>Quadrapong</a:t>
            </a:r>
            <a:endParaRPr lang="en-US" altLang="en-US" dirty="0"/>
          </a:p>
        </p:txBody>
      </p:sp>
      <p:sp>
        <p:nvSpPr>
          <p:cNvPr id="140291" name="Content Placeholder 2"/>
          <p:cNvSpPr txBox="1">
            <a:spLocks/>
          </p:cNvSpPr>
          <p:nvPr/>
        </p:nvSpPr>
        <p:spPr bwMode="auto">
          <a:xfrm>
            <a:off x="457200" y="36814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ea typeface="MS PGothic" panose="020B0600070205080204" pitchFamily="34" charset="-128"/>
            </a:endParaRPr>
          </a:p>
          <a:p>
            <a:pPr>
              <a:buFont typeface="Arial" panose="020B0604020202020204" pitchFamily="34" charset="0"/>
              <a:buNone/>
            </a:pPr>
            <a:endParaRPr lang="en-US" altLang="en-US" sz="1600"/>
          </a:p>
          <a:p>
            <a:pPr>
              <a:buFont typeface="Arial" panose="020B0604020202020204" pitchFamily="34" charset="0"/>
              <a:buNone/>
            </a:pPr>
            <a:r>
              <a:rPr lang="en-US" altLang="en-US" sz="1600"/>
              <a:t>-</a:t>
            </a:r>
            <a:r>
              <a:rPr lang="en-US" altLang="en-US" sz="1600" b="1" i="1"/>
              <a:t>Quadrapong</a:t>
            </a:r>
            <a:r>
              <a:rPr lang="en-US" altLang="en-US" sz="1600"/>
              <a:t> is a four-player version of the Atari classic </a:t>
            </a:r>
            <a:r>
              <a:rPr lang="en-US" altLang="en-US" sz="1600" b="1" i="1"/>
              <a:t>Pong. </a:t>
            </a:r>
            <a:endParaRPr lang="en-US" altLang="en-US" sz="1600"/>
          </a:p>
          <a:p>
            <a:pPr>
              <a:buFont typeface="Arial" panose="020B0604020202020204" pitchFamily="34" charset="0"/>
              <a:buNone/>
            </a:pPr>
            <a:r>
              <a:rPr lang="en-US" altLang="en-US" sz="1600"/>
              <a:t>-Four players, each controlling a paddle covering one wall of a square arena, navigates their paddle to block incoming balls and bounce them back into opposing player’s areas. </a:t>
            </a:r>
          </a:p>
          <a:p>
            <a:pPr>
              <a:buFont typeface="Arial" panose="020B0604020202020204" pitchFamily="34" charset="0"/>
              <a:buNone/>
            </a:pPr>
            <a:r>
              <a:rPr lang="en-US" altLang="en-US" sz="1600"/>
              <a:t>-</a:t>
            </a:r>
            <a:r>
              <a:rPr lang="en-US" altLang="en-US" sz="1600" b="1" i="1"/>
              <a:t>Quadrapong </a:t>
            </a:r>
            <a:r>
              <a:rPr lang="en-US" altLang="en-US" sz="1600"/>
              <a:t>was the first cocktail cabinet arcade game ever made.</a:t>
            </a:r>
          </a:p>
          <a:p>
            <a:pPr>
              <a:buFont typeface="Arial" panose="020B0604020202020204" pitchFamily="34" charset="0"/>
              <a:buNone/>
            </a:pPr>
            <a:r>
              <a:rPr lang="en-US" altLang="en-US" sz="1600"/>
              <a:t>-Ported to the Atari 2600, </a:t>
            </a:r>
            <a:r>
              <a:rPr lang="en-US" altLang="en-US" sz="1600" b="1" i="1"/>
              <a:t>Quadrapong </a:t>
            </a:r>
            <a:r>
              <a:rPr lang="en-US" altLang="en-US" sz="1600"/>
              <a:t>was also a precursor to the massive Atari hit </a:t>
            </a:r>
            <a:r>
              <a:rPr lang="en-US" altLang="en-US" sz="1600" b="1" i="1"/>
              <a:t>Warlords. </a:t>
            </a:r>
          </a:p>
          <a:p>
            <a:pPr>
              <a:buFont typeface="Arial" panose="020B0604020202020204" pitchFamily="34" charset="0"/>
              <a:buNone/>
            </a:pPr>
            <a:r>
              <a:rPr lang="en-US" altLang="en-US" sz="1600"/>
              <a:t>-Gameplay Video: </a:t>
            </a:r>
            <a:r>
              <a:rPr lang="en-US" altLang="en-US" sz="1600">
                <a:hlinkClick r:id="rId2"/>
              </a:rPr>
              <a:t>https://www.youtube.com/watch?v=0kIzedMXvvI</a:t>
            </a:r>
            <a:endParaRPr lang="en-US" altLang="en-US" sz="1600"/>
          </a:p>
        </p:txBody>
      </p:sp>
      <p:pic>
        <p:nvPicPr>
          <p:cNvPr id="14029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95413"/>
            <a:ext cx="243522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8988" y="1438275"/>
            <a:ext cx="2892425"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4"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98825" y="979488"/>
            <a:ext cx="240188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12705598-211C-40EA-AABE-899670ECE60E}"/>
              </a:ext>
            </a:extLst>
          </p:cNvPr>
          <p:cNvSpPr>
            <a:spLocks noGrp="1"/>
          </p:cNvSpPr>
          <p:nvPr>
            <p:ph type="ftr" sz="quarter" idx="11"/>
          </p:nvPr>
        </p:nvSpPr>
        <p:spPr>
          <a:xfrm>
            <a:off x="3290887" y="6356350"/>
            <a:ext cx="2576513"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53CA5B2C-A468-472A-9B0F-BBB1531D4EC9}"/>
              </a:ext>
            </a:extLst>
          </p:cNvPr>
          <p:cNvSpPr>
            <a:spLocks noGrp="1"/>
          </p:cNvSpPr>
          <p:nvPr>
            <p:ph type="sldNum" sz="quarter" idx="12"/>
          </p:nvPr>
        </p:nvSpPr>
        <p:spPr/>
        <p:txBody>
          <a:bodyPr/>
          <a:lstStyle/>
          <a:p>
            <a:pPr>
              <a:defRPr/>
            </a:pPr>
            <a:fld id="{AF15303D-36A2-45CC-B7D7-8289935320F0}" type="slidenum">
              <a:rPr lang="en-US" altLang="en-US" sz="800" b="1" smtClean="0"/>
              <a:pPr>
                <a:defRPr/>
              </a:pPr>
              <a:t>80</a:t>
            </a:fld>
            <a:endParaRPr lang="en-US" altLang="en-US" sz="800" b="1"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Radar Lock</a:t>
            </a:r>
          </a:p>
        </p:txBody>
      </p:sp>
      <p:sp>
        <p:nvSpPr>
          <p:cNvPr id="141315" name="Content Placeholder 2"/>
          <p:cNvSpPr txBox="1">
            <a:spLocks/>
          </p:cNvSpPr>
          <p:nvPr/>
        </p:nvSpPr>
        <p:spPr bwMode="auto">
          <a:xfrm>
            <a:off x="457200" y="3529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solidFill>
                <a:srgbClr val="000000"/>
              </a:solidFill>
              <a:ea typeface="MS PGothic" panose="020B0600070205080204" pitchFamily="34" charset="-128"/>
            </a:endParaRPr>
          </a:p>
          <a:p>
            <a:pPr>
              <a:buFont typeface="Arial" panose="020B0604020202020204" pitchFamily="34" charset="0"/>
              <a:buNone/>
            </a:pPr>
            <a:r>
              <a:rPr lang="en-US" altLang="en-US" sz="1600">
                <a:solidFill>
                  <a:srgbClr val="000000"/>
                </a:solidFill>
              </a:rPr>
              <a:t>-</a:t>
            </a:r>
            <a:r>
              <a:rPr lang="en-US" altLang="en-US" sz="1600" b="1" i="1">
                <a:solidFill>
                  <a:srgbClr val="000000"/>
                </a:solidFill>
              </a:rPr>
              <a:t>Radar Lock </a:t>
            </a:r>
            <a:r>
              <a:rPr lang="en-US" altLang="en-US" sz="1600">
                <a:solidFill>
                  <a:srgbClr val="000000"/>
                </a:solidFill>
              </a:rPr>
              <a:t>is a mission-based air combat game wherein the player controls an experimental fighter jet armed with futuristic weapon systems. The player must take off, engage in dog fights with other jets, and refuel safely.</a:t>
            </a:r>
          </a:p>
          <a:p>
            <a:pPr>
              <a:buFont typeface="Arial" panose="020B0604020202020204" pitchFamily="34" charset="0"/>
              <a:buNone/>
            </a:pPr>
            <a:r>
              <a:rPr lang="en-US" altLang="en-US" sz="1600">
                <a:solidFill>
                  <a:srgbClr val="000000"/>
                </a:solidFill>
              </a:rPr>
              <a:t>-The game featured a number of weapon systems, including machine guns, guided missiles, and proximity missiles.</a:t>
            </a:r>
          </a:p>
          <a:p>
            <a:pPr>
              <a:buFont typeface="Arial" panose="020B0604020202020204" pitchFamily="34" charset="0"/>
              <a:buNone/>
            </a:pPr>
            <a:r>
              <a:rPr lang="en-US" altLang="en-US" sz="1600">
                <a:solidFill>
                  <a:srgbClr val="000000"/>
                </a:solidFill>
              </a:rPr>
              <a:t>-Created as a direct competitor to Sega’s </a:t>
            </a:r>
            <a:r>
              <a:rPr lang="en-US" altLang="en-US" sz="1600" b="1" i="1">
                <a:solidFill>
                  <a:srgbClr val="000000"/>
                </a:solidFill>
              </a:rPr>
              <a:t>Afterburner</a:t>
            </a:r>
            <a:r>
              <a:rPr lang="en-US" altLang="en-US" sz="1600">
                <a:solidFill>
                  <a:srgbClr val="000000"/>
                </a:solidFill>
              </a:rPr>
              <a:t>, </a:t>
            </a:r>
            <a:r>
              <a:rPr lang="en-US" altLang="en-US" sz="1600" b="1" i="1">
                <a:solidFill>
                  <a:srgbClr val="000000"/>
                </a:solidFill>
              </a:rPr>
              <a:t>Radar Lock </a:t>
            </a:r>
            <a:r>
              <a:rPr lang="en-US" altLang="en-US" sz="1600">
                <a:solidFill>
                  <a:srgbClr val="000000"/>
                </a:solidFill>
              </a:rPr>
              <a:t>reuses the same engine from Atari’s classic </a:t>
            </a:r>
            <a:r>
              <a:rPr lang="en-US" altLang="en-US" sz="1600" b="1" i="1">
                <a:solidFill>
                  <a:srgbClr val="000000"/>
                </a:solidFill>
              </a:rPr>
              <a:t>Solaris</a:t>
            </a:r>
            <a:r>
              <a:rPr lang="en-US" altLang="en-US" sz="1600">
                <a:solidFill>
                  <a:srgbClr val="000000"/>
                </a:solidFill>
              </a:rPr>
              <a:t>, though with very different gameplay. Released in 1989 near the end of the 2600’s life cycle, it showed the impressive capabilities of the system.</a:t>
            </a:r>
          </a:p>
          <a:p>
            <a:pPr>
              <a:buFont typeface="Arial" panose="020B0604020202020204" pitchFamily="34" charset="0"/>
              <a:buNone/>
            </a:pPr>
            <a:r>
              <a:rPr lang="en-US" altLang="en-US" sz="1600">
                <a:solidFill>
                  <a:srgbClr val="000000"/>
                </a:solidFill>
              </a:rPr>
              <a:t>-Gameplay Video: </a:t>
            </a:r>
            <a:r>
              <a:rPr lang="en-US" altLang="en-US" sz="1600">
                <a:solidFill>
                  <a:srgbClr val="000000"/>
                </a:solidFill>
                <a:hlinkClick r:id="rId2"/>
              </a:rPr>
              <a:t>https://www.youtube.com/watch?v=FiEP7S3PwkI</a:t>
            </a:r>
            <a:endParaRPr lang="en-US" altLang="en-US" sz="1600">
              <a:solidFill>
                <a:srgbClr val="000000"/>
              </a:solidFill>
            </a:endParaRPr>
          </a:p>
          <a:p>
            <a:pPr>
              <a:buFont typeface="Arial" panose="020B0604020202020204" pitchFamily="34" charset="0"/>
              <a:buNone/>
            </a:pPr>
            <a:endParaRPr lang="en-US" altLang="en-US" sz="1600">
              <a:solidFill>
                <a:srgbClr val="000000"/>
              </a:solidFill>
            </a:endParaRPr>
          </a:p>
        </p:txBody>
      </p:sp>
      <p:pic>
        <p:nvPicPr>
          <p:cNvPr id="1413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5038" y="904875"/>
            <a:ext cx="228917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92813" y="1509713"/>
            <a:ext cx="2700337"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0838" y="1509713"/>
            <a:ext cx="28956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4C2917BC-3D99-4ADB-AC8C-C6A2315EC018}"/>
              </a:ext>
            </a:extLst>
          </p:cNvPr>
          <p:cNvSpPr>
            <a:spLocks noGrp="1"/>
          </p:cNvSpPr>
          <p:nvPr>
            <p:ph type="ftr" sz="quarter" idx="11"/>
          </p:nvPr>
        </p:nvSpPr>
        <p:spPr>
          <a:xfrm>
            <a:off x="3303586" y="6356350"/>
            <a:ext cx="2640014"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F0D98A14-F9AD-41BB-BDCE-4693FA3C0EC5}"/>
              </a:ext>
            </a:extLst>
          </p:cNvPr>
          <p:cNvSpPr>
            <a:spLocks noGrp="1"/>
          </p:cNvSpPr>
          <p:nvPr>
            <p:ph type="sldNum" sz="quarter" idx="12"/>
          </p:nvPr>
        </p:nvSpPr>
        <p:spPr/>
        <p:txBody>
          <a:bodyPr/>
          <a:lstStyle/>
          <a:p>
            <a:pPr>
              <a:defRPr/>
            </a:pPr>
            <a:fld id="{AF15303D-36A2-45CC-B7D7-8289935320F0}" type="slidenum">
              <a:rPr lang="en-US" altLang="en-US" sz="800" b="1" smtClean="0"/>
              <a:pPr>
                <a:defRPr/>
              </a:pPr>
              <a:t>81</a:t>
            </a:fld>
            <a:endParaRPr lang="en-US" altLang="en-US" sz="800" b="1"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Red Baron</a:t>
            </a:r>
          </a:p>
        </p:txBody>
      </p:sp>
      <p:sp>
        <p:nvSpPr>
          <p:cNvPr id="142339" name="Content Placeholder 2"/>
          <p:cNvSpPr txBox="1">
            <a:spLocks/>
          </p:cNvSpPr>
          <p:nvPr/>
        </p:nvSpPr>
        <p:spPr bwMode="auto">
          <a:xfrm>
            <a:off x="457200" y="3529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ea typeface="MS PGothic" panose="020B0600070205080204" pitchFamily="34" charset="-128"/>
            </a:endParaRPr>
          </a:p>
          <a:p>
            <a:pPr>
              <a:buFont typeface="Arial" panose="020B0604020202020204" pitchFamily="34" charset="0"/>
              <a:buNone/>
            </a:pPr>
            <a:r>
              <a:rPr lang="en-US" altLang="en-US" sz="1600"/>
              <a:t>-</a:t>
            </a:r>
            <a:r>
              <a:rPr lang="en-US" altLang="en-US" sz="1600" b="1" i="1"/>
              <a:t>Red Baron</a:t>
            </a:r>
            <a:r>
              <a:rPr lang="en-US" altLang="en-US" sz="1600"/>
              <a:t> is a first-person flight simulator game, the player takes the role of a World War I ace in a biplane fighting on the side of the Allies.</a:t>
            </a:r>
          </a:p>
          <a:p>
            <a:pPr>
              <a:buFont typeface="Arial" panose="020B0604020202020204" pitchFamily="34" charset="0"/>
              <a:buNone/>
            </a:pPr>
            <a:r>
              <a:rPr lang="en-US" altLang="en-US" sz="1600"/>
              <a:t>-The game utilizes the same monochrome vector graphics and similar arcade hardware as Atari‘s immensely popular Battlezone.</a:t>
            </a:r>
          </a:p>
          <a:p>
            <a:pPr>
              <a:buFont typeface="Arial" panose="020B0604020202020204" pitchFamily="34" charset="0"/>
              <a:buNone/>
            </a:pPr>
            <a:r>
              <a:rPr lang="en-US" altLang="en-US" sz="1600"/>
              <a:t>-Vector-rendered mountain ranges serve as solid objects and flying into or through them causes the player to crash and lose; this was a huge advance in gaming mathematics, simulating a 3D environment.</a:t>
            </a:r>
          </a:p>
          <a:p>
            <a:pPr>
              <a:buFont typeface="Arial" panose="020B0604020202020204" pitchFamily="34" charset="0"/>
              <a:buNone/>
            </a:pPr>
            <a:r>
              <a:rPr lang="en-US" altLang="en-US" sz="1600"/>
              <a:t>-Gameplay Video: </a:t>
            </a:r>
            <a:r>
              <a:rPr lang="en-US" altLang="en-US" sz="1600">
                <a:hlinkClick r:id="rId2"/>
              </a:rPr>
              <a:t>https://www.youtube.com/watch?v=BDsAKW59gOs</a:t>
            </a:r>
            <a:endParaRPr lang="en-US" altLang="en-US" sz="1600"/>
          </a:p>
          <a:p>
            <a:pPr>
              <a:buFont typeface="Arial" panose="020B0604020202020204" pitchFamily="34" charset="0"/>
              <a:buNone/>
            </a:pPr>
            <a:endParaRPr lang="en-US" altLang="en-US" sz="1600"/>
          </a:p>
        </p:txBody>
      </p:sp>
      <p:pic>
        <p:nvPicPr>
          <p:cNvPr id="142340" name="Picture 2" descr="https://upload.wikimedia.org/wikipedia/en/b/b6/Red_Baron_(Atari_Arcade_Game_Flyer).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738" y="801688"/>
            <a:ext cx="2024062"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1" name="Picture 6" descr="http://www.arcade-museum.com/images/118/11812421569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101725"/>
            <a:ext cx="2865438"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2" name="Picture 8" descr="http://www.mobygames.com/images/shots/l/133277-atari-80-classic-games-in-one-windows-screenshot-long-befo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066800"/>
            <a:ext cx="290830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726BE8D2-D57A-49E4-B9D2-D6C0E464060C}"/>
              </a:ext>
            </a:extLst>
          </p:cNvPr>
          <p:cNvSpPr>
            <a:spLocks noGrp="1"/>
          </p:cNvSpPr>
          <p:nvPr>
            <p:ph type="ftr" sz="quarter" idx="11"/>
          </p:nvPr>
        </p:nvSpPr>
        <p:spPr>
          <a:xfrm>
            <a:off x="33528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40F3BBBE-0E21-49B6-8CE2-7F3E1951F2F4}"/>
              </a:ext>
            </a:extLst>
          </p:cNvPr>
          <p:cNvSpPr>
            <a:spLocks noGrp="1"/>
          </p:cNvSpPr>
          <p:nvPr>
            <p:ph type="sldNum" sz="quarter" idx="12"/>
          </p:nvPr>
        </p:nvSpPr>
        <p:spPr/>
        <p:txBody>
          <a:bodyPr/>
          <a:lstStyle/>
          <a:p>
            <a:pPr>
              <a:defRPr/>
            </a:pPr>
            <a:fld id="{AF15303D-36A2-45CC-B7D7-8289935320F0}" type="slidenum">
              <a:rPr lang="en-US" altLang="en-US" sz="800" b="1" smtClean="0"/>
              <a:pPr>
                <a:defRPr/>
              </a:pPr>
              <a:t>82</a:t>
            </a:fld>
            <a:endParaRPr lang="en-US" altLang="en-US" sz="800" b="1"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461963" indent="-461963"/>
            <a:r>
              <a:rPr lang="en-US" dirty="0">
                <a:cs typeface="Aharoni" pitchFamily="2" charset="-79"/>
              </a:rPr>
              <a:t>	</a:t>
            </a:r>
            <a:r>
              <a:rPr lang="en-US" dirty="0" err="1">
                <a:cs typeface="Aharoni" pitchFamily="2" charset="-79"/>
              </a:rPr>
              <a:t>RollerCoaster</a:t>
            </a:r>
            <a:r>
              <a:rPr lang="en-US" dirty="0">
                <a:cs typeface="Aharoni" pitchFamily="2" charset="-79"/>
              </a:rPr>
              <a:t> Tycoon Franchise</a:t>
            </a:r>
          </a:p>
        </p:txBody>
      </p:sp>
      <p:sp>
        <p:nvSpPr>
          <p:cNvPr id="143363" name="Content Placeholder 2"/>
          <p:cNvSpPr>
            <a:spLocks noGrp="1"/>
          </p:cNvSpPr>
          <p:nvPr>
            <p:ph idx="1"/>
          </p:nvPr>
        </p:nvSpPr>
        <p:spPr>
          <a:xfrm>
            <a:off x="3114675" y="1052513"/>
            <a:ext cx="5781675" cy="5113337"/>
          </a:xfrm>
        </p:spPr>
        <p:txBody>
          <a:bodyPr/>
          <a:lstStyle/>
          <a:p>
            <a:pPr marL="115888" indent="-115888" eaLnBrk="1" hangingPunct="1">
              <a:buFont typeface="Arial" panose="020B0604020202020204" pitchFamily="34" charset="0"/>
              <a:buChar char="•"/>
            </a:pPr>
            <a:r>
              <a:rPr lang="en-US" altLang="en-US" sz="1400">
                <a:latin typeface="Arial" panose="020B0604020202020204" pitchFamily="34" charset="0"/>
              </a:rPr>
              <a:t>Popular management simulation franchise that allows players to construct the theme park of their wildest dreams</a:t>
            </a:r>
          </a:p>
          <a:p>
            <a:pPr marL="382588" lvl="1" indent="-115888" eaLnBrk="1" hangingPunct="1">
              <a:spcBef>
                <a:spcPts val="600"/>
              </a:spcBef>
              <a:buFont typeface="Arial" panose="020B0604020202020204" pitchFamily="34" charset="0"/>
              <a:buChar char="•"/>
            </a:pPr>
            <a:r>
              <a:rPr lang="en-US" altLang="en-US" sz="1400">
                <a:latin typeface="Arial" panose="020B0604020202020204" pitchFamily="34" charset="0"/>
              </a:rPr>
              <a:t>A brand with mass appeal, RollerCoaster Tycoon (</a:t>
            </a:r>
            <a:r>
              <a:rPr lang="ja-JP" altLang="en-US" sz="1400">
                <a:latin typeface="Arial" panose="020B0604020202020204" pitchFamily="34" charset="0"/>
              </a:rPr>
              <a:t>“</a:t>
            </a:r>
            <a:r>
              <a:rPr lang="en-US" altLang="ja-JP" sz="1400">
                <a:latin typeface="Arial" panose="020B0604020202020204" pitchFamily="34" charset="0"/>
                <a:ea typeface="Verdana" panose="020B0604030504040204" pitchFamily="34" charset="0"/>
                <a:cs typeface="Arial" panose="020B0604020202020204" pitchFamily="34" charset="0"/>
              </a:rPr>
              <a:t>RCT</a:t>
            </a:r>
            <a:r>
              <a:rPr lang="ja-JP" altLang="en-US" sz="1400">
                <a:latin typeface="Arial" panose="020B0604020202020204" pitchFamily="34" charset="0"/>
              </a:rPr>
              <a:t>”</a:t>
            </a:r>
            <a:r>
              <a:rPr lang="en-US" altLang="ja-JP" sz="1400">
                <a:latin typeface="Arial" panose="020B0604020202020204" pitchFamily="34" charset="0"/>
              </a:rPr>
              <a:t>) has had a decades-long successful track record </a:t>
            </a:r>
          </a:p>
          <a:p>
            <a:pPr marL="382588" lvl="1" indent="-115888" eaLnBrk="1" hangingPunct="1">
              <a:spcBef>
                <a:spcPts val="600"/>
              </a:spcBef>
              <a:buFont typeface="Arial" panose="020B0604020202020204" pitchFamily="34" charset="0"/>
              <a:buChar char="•"/>
            </a:pPr>
            <a:endParaRPr lang="en-US" altLang="en-US" sz="1400">
              <a:latin typeface="Arial" panose="020B0604020202020204" pitchFamily="34" charset="0"/>
            </a:endParaRPr>
          </a:p>
          <a:p>
            <a:pPr marL="115888" indent="-115888" eaLnBrk="1" hangingPunct="1">
              <a:buFont typeface="Arial" panose="020B0604020202020204" pitchFamily="34" charset="0"/>
              <a:buChar char="•"/>
            </a:pPr>
            <a:r>
              <a:rPr lang="en-US" altLang="en-US" sz="1400">
                <a:latin typeface="Arial" panose="020B0604020202020204" pitchFamily="34" charset="0"/>
              </a:rPr>
              <a:t>RollerCoaster Tycoon is one of the best-selling franchises in PC game history</a:t>
            </a:r>
          </a:p>
          <a:p>
            <a:pPr marL="382588" lvl="1" indent="-115888" eaLnBrk="1" hangingPunct="1">
              <a:spcBef>
                <a:spcPts val="600"/>
              </a:spcBef>
              <a:buFont typeface="Arial" panose="020B0604020202020204" pitchFamily="34" charset="0"/>
              <a:buChar char="•"/>
            </a:pPr>
            <a:r>
              <a:rPr lang="en-US" altLang="en-US" sz="1400">
                <a:latin typeface="Arial" panose="020B0604020202020204" pitchFamily="34" charset="0"/>
              </a:rPr>
              <a:t>The franchise has generated over </a:t>
            </a:r>
            <a:r>
              <a:rPr lang="en-US" altLang="en-US" sz="1400" b="1">
                <a:solidFill>
                  <a:schemeClr val="accent1"/>
                </a:solidFill>
                <a:latin typeface="Arial" panose="020B0604020202020204" pitchFamily="34" charset="0"/>
              </a:rPr>
              <a:t>$220 million </a:t>
            </a:r>
            <a:r>
              <a:rPr lang="en-US" altLang="en-US" sz="1400">
                <a:latin typeface="Arial" panose="020B0604020202020204" pitchFamily="34" charset="0"/>
              </a:rPr>
              <a:t>in North American sales with over </a:t>
            </a:r>
            <a:r>
              <a:rPr lang="en-US" altLang="en-US" sz="1400" b="1">
                <a:solidFill>
                  <a:schemeClr val="accent1"/>
                </a:solidFill>
                <a:latin typeface="Arial" panose="020B0604020202020204" pitchFamily="34" charset="0"/>
              </a:rPr>
              <a:t>14.4 million units </a:t>
            </a:r>
            <a:r>
              <a:rPr lang="en-US" altLang="en-US" sz="1400">
                <a:latin typeface="Arial" panose="020B0604020202020204" pitchFamily="34" charset="0"/>
              </a:rPr>
              <a:t>sold worldwide</a:t>
            </a:r>
          </a:p>
          <a:p>
            <a:pPr marL="382588" lvl="1" indent="-115888" eaLnBrk="1" hangingPunct="1">
              <a:spcBef>
                <a:spcPts val="600"/>
              </a:spcBef>
              <a:buFont typeface="Arial" panose="020B0604020202020204" pitchFamily="34" charset="0"/>
              <a:buChar char="•"/>
            </a:pPr>
            <a:r>
              <a:rPr lang="en-US" altLang="en-US" sz="1400">
                <a:latin typeface="Arial" panose="020B0604020202020204" pitchFamily="34" charset="0"/>
              </a:rPr>
              <a:t>The franchise popularity extends to Europe and has a strong presence in the UK and Germany, with more than </a:t>
            </a:r>
            <a:r>
              <a:rPr lang="en-US" altLang="en-US" sz="1400" b="1">
                <a:solidFill>
                  <a:schemeClr val="accent1"/>
                </a:solidFill>
                <a:latin typeface="Arial" panose="020B0604020202020204" pitchFamily="34" charset="0"/>
              </a:rPr>
              <a:t>4.6 million units </a:t>
            </a:r>
            <a:r>
              <a:rPr lang="en-US" altLang="en-US" sz="1400">
                <a:latin typeface="Arial" panose="020B0604020202020204" pitchFamily="34" charset="0"/>
              </a:rPr>
              <a:t>sold in Europe</a:t>
            </a:r>
          </a:p>
          <a:p>
            <a:pPr marL="382588" lvl="1" indent="-115888" eaLnBrk="1" hangingPunct="1">
              <a:spcBef>
                <a:spcPts val="600"/>
              </a:spcBef>
              <a:buFont typeface="Arial" panose="020B0604020202020204" pitchFamily="34" charset="0"/>
              <a:buChar char="•"/>
            </a:pPr>
            <a:r>
              <a:rPr lang="en-US" altLang="en-US" sz="1400">
                <a:latin typeface="Arial" panose="020B0604020202020204" pitchFamily="34" charset="0"/>
              </a:rPr>
              <a:t>Digital revenues of the RollerCoaster Tycoon franchise have exceeded </a:t>
            </a:r>
            <a:r>
              <a:rPr lang="en-US" altLang="en-US" sz="1400" b="1">
                <a:solidFill>
                  <a:schemeClr val="accent1"/>
                </a:solidFill>
                <a:latin typeface="Arial" panose="020B0604020202020204" pitchFamily="34" charset="0"/>
              </a:rPr>
              <a:t>$540 thousand </a:t>
            </a:r>
            <a:r>
              <a:rPr lang="en-US" altLang="en-US" sz="1400">
                <a:latin typeface="Arial" panose="020B0604020202020204" pitchFamily="34" charset="0"/>
              </a:rPr>
              <a:t>in the last 5 years</a:t>
            </a:r>
          </a:p>
          <a:p>
            <a:pPr marL="382588" lvl="1" indent="-115888" eaLnBrk="1" hangingPunct="1">
              <a:spcBef>
                <a:spcPts val="600"/>
              </a:spcBef>
              <a:buFont typeface="Arial" panose="020B0604020202020204" pitchFamily="34" charset="0"/>
              <a:buChar char="•"/>
            </a:pPr>
            <a:r>
              <a:rPr lang="en-US" altLang="en-US" sz="1400">
                <a:latin typeface="Arial" panose="020B0604020202020204" pitchFamily="34" charset="0"/>
              </a:rPr>
              <a:t>License extends through 2019</a:t>
            </a:r>
          </a:p>
        </p:txBody>
      </p:sp>
      <p:pic>
        <p:nvPicPr>
          <p:cNvPr id="14" name="Picture 13" descr="rct_icon_1024_d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599" y="1143000"/>
            <a:ext cx="2889504" cy="2889504"/>
          </a:xfrm>
          <a:prstGeom prst="roundRect">
            <a:avLst>
              <a:gd name="adj" fmla="val 18242"/>
            </a:avLst>
          </a:prstGeom>
        </p:spPr>
      </p:pic>
      <p:pic>
        <p:nvPicPr>
          <p:cNvPr id="15" name="Picture 2" descr="http://www.file-extensions.org/imgs/app-picture/4187/roller-coaster-tycoon.jpg"/>
          <p:cNvPicPr>
            <a:picLocks noChangeAspect="1" noChangeArrowheads="1"/>
          </p:cNvPicPr>
          <p:nvPr/>
        </p:nvPicPr>
        <p:blipFill>
          <a:blip r:embed="rId4"/>
          <a:srcRect/>
          <a:stretch>
            <a:fillRect/>
          </a:stretch>
        </p:blipFill>
        <p:spPr bwMode="auto">
          <a:xfrm>
            <a:off x="300038" y="5041900"/>
            <a:ext cx="969962" cy="11684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http://nettieshue.files.wordpress.com/2009/06/roller-coaster-tycoon-2.jpg"/>
          <p:cNvPicPr>
            <a:picLocks noChangeAspect="1" noChangeArrowheads="1"/>
          </p:cNvPicPr>
          <p:nvPr/>
        </p:nvPicPr>
        <p:blipFill>
          <a:blip r:embed="rId5"/>
          <a:srcRect/>
          <a:stretch>
            <a:fillRect/>
          </a:stretch>
        </p:blipFill>
        <p:spPr bwMode="auto">
          <a:xfrm>
            <a:off x="1781175" y="5041900"/>
            <a:ext cx="969963" cy="11906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http://www.smartkidssoftware.com/cdatr9.jpg"/>
          <p:cNvPicPr>
            <a:picLocks noChangeAspect="1" noChangeArrowheads="1"/>
          </p:cNvPicPr>
          <p:nvPr/>
        </p:nvPicPr>
        <p:blipFill>
          <a:blip r:embed="rId6"/>
          <a:srcRect/>
          <a:stretch>
            <a:fillRect/>
          </a:stretch>
        </p:blipFill>
        <p:spPr bwMode="auto">
          <a:xfrm>
            <a:off x="3259138" y="5041900"/>
            <a:ext cx="969962" cy="118903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http://i10.tinypic.com/6af5utu.jpg"/>
          <p:cNvPicPr>
            <a:picLocks noChangeArrowheads="1"/>
          </p:cNvPicPr>
          <p:nvPr/>
        </p:nvPicPr>
        <p:blipFill>
          <a:blip r:embed="rId7"/>
          <a:srcRect/>
          <a:stretch>
            <a:fillRect/>
          </a:stretch>
        </p:blipFill>
        <p:spPr bwMode="auto">
          <a:xfrm>
            <a:off x="4740275" y="5041900"/>
            <a:ext cx="969963" cy="118903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http://images.pricerunner.com/product/image/59505/RollerCoaster-Tycoon-2-Time-Twister-Expansion-Pack%C2%A0%C2%A0.jpg"/>
          <p:cNvPicPr>
            <a:picLocks noChangeArrowheads="1"/>
          </p:cNvPicPr>
          <p:nvPr/>
        </p:nvPicPr>
        <p:blipFill>
          <a:blip r:embed="rId8"/>
          <a:srcRect/>
          <a:stretch>
            <a:fillRect/>
          </a:stretch>
        </p:blipFill>
        <p:spPr bwMode="auto">
          <a:xfrm>
            <a:off x="6208713" y="5041900"/>
            <a:ext cx="969962" cy="118903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http://i32.tinypic.com/2cfpf9h.jpg">
            <a:hlinkClick r:id="rId9"/>
          </p:cNvPr>
          <p:cNvPicPr>
            <a:picLocks noChangeArrowheads="1"/>
          </p:cNvPicPr>
          <p:nvPr/>
        </p:nvPicPr>
        <p:blipFill>
          <a:blip r:embed="rId10"/>
          <a:srcRect/>
          <a:stretch>
            <a:fillRect/>
          </a:stretch>
        </p:blipFill>
        <p:spPr bwMode="auto">
          <a:xfrm>
            <a:off x="7789863" y="5041900"/>
            <a:ext cx="969962" cy="118903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71" name="Slide Number Placeholder 1"/>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1pPr>
            <a:lvl2pPr marL="742950" indent="-285750">
              <a:spcBef>
                <a:spcPts val="400"/>
              </a:spcBef>
              <a:buClr>
                <a:schemeClr val="accent2"/>
              </a:buClr>
              <a:buFont typeface="Wingdings" panose="05000000000000000000" pitchFamily="2" charset="2"/>
              <a:buChar char=""/>
              <a:defRPr sz="1600">
                <a:solidFill>
                  <a:schemeClr val="tx2"/>
                </a:solidFill>
                <a:latin typeface="Calibri" panose="020F0502020204030204" pitchFamily="34" charset="0"/>
                <a:ea typeface="MS PGothic" panose="020B0600070205080204" pitchFamily="34" charset="-128"/>
              </a:defRPr>
            </a:lvl2pPr>
            <a:lvl3pPr marL="1143000" indent="-228600">
              <a:spcBef>
                <a:spcPct val="20000"/>
              </a:spcBef>
              <a:buClr>
                <a:schemeClr val="accent2"/>
              </a:buClr>
              <a:buFont typeface="Wingdings" panose="05000000000000000000" pitchFamily="2" charset="2"/>
              <a:buChar char="§"/>
              <a:defRPr sz="1400">
                <a:solidFill>
                  <a:schemeClr val="tx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9pPr>
          </a:lstStyle>
          <a:p>
            <a:pPr algn="r" eaLnBrk="1" hangingPunct="1">
              <a:spcBef>
                <a:spcPct val="0"/>
              </a:spcBef>
              <a:buFontTx/>
              <a:buNone/>
            </a:pPr>
            <a:fld id="{BAFB63B5-75B5-4AB0-BFC4-4BB3DFC6C966}" type="slidenum">
              <a:rPr lang="en-US" altLang="en-US" sz="1200">
                <a:solidFill>
                  <a:srgbClr val="898989"/>
                </a:solidFill>
                <a:latin typeface="Century Gothic" panose="020B0502020202020204" pitchFamily="34" charset="0"/>
              </a:rPr>
              <a:pPr algn="r" eaLnBrk="1" hangingPunct="1">
                <a:spcBef>
                  <a:spcPct val="0"/>
                </a:spcBef>
                <a:buFontTx/>
                <a:buNone/>
              </a:pPr>
              <a:t>83</a:t>
            </a:fld>
            <a:endParaRPr lang="en-US" altLang="en-US" sz="1200">
              <a:solidFill>
                <a:srgbClr val="898989"/>
              </a:solidFill>
              <a:latin typeface="Century Gothic" panose="020B0502020202020204" pitchFamily="34" charset="0"/>
            </a:endParaRPr>
          </a:p>
        </p:txBody>
      </p:sp>
      <p:sp>
        <p:nvSpPr>
          <p:cNvPr id="4" name="Footer Placeholder 3">
            <a:extLst>
              <a:ext uri="{FF2B5EF4-FFF2-40B4-BE49-F238E27FC236}">
                <a16:creationId xmlns:a16="http://schemas.microsoft.com/office/drawing/2014/main" id="{20224207-0E13-4D2E-8514-3999EAE45EE4}"/>
              </a:ext>
            </a:extLst>
          </p:cNvPr>
          <p:cNvSpPr>
            <a:spLocks noGrp="1"/>
          </p:cNvSpPr>
          <p:nvPr>
            <p:ph type="ftr" sz="quarter" idx="11"/>
          </p:nvPr>
        </p:nvSpPr>
        <p:spPr>
          <a:xfrm>
            <a:off x="3313113" y="6356350"/>
            <a:ext cx="2630487" cy="365125"/>
          </a:xfrm>
        </p:spPr>
        <p:txBody>
          <a:bodyPr/>
          <a:lstStyle/>
          <a:p>
            <a:pPr>
              <a:defRPr/>
            </a:pPr>
            <a:r>
              <a:rPr lang="en-US" sz="800" dirty="0"/>
              <a:t>Property of Atari Interactive, Inc. and Atari, Inc. All Rights Reserved.  Confidential </a:t>
            </a:r>
          </a:p>
        </p:txBody>
      </p:sp>
      <p:sp>
        <p:nvSpPr>
          <p:cNvPr id="6" name="Slide Number Placeholder 5">
            <a:extLst>
              <a:ext uri="{FF2B5EF4-FFF2-40B4-BE49-F238E27FC236}">
                <a16:creationId xmlns:a16="http://schemas.microsoft.com/office/drawing/2014/main" id="{2B920408-4395-4E96-AC95-300AE1B76EA8}"/>
              </a:ext>
            </a:extLst>
          </p:cNvPr>
          <p:cNvSpPr>
            <a:spLocks noGrp="1"/>
          </p:cNvSpPr>
          <p:nvPr>
            <p:ph type="sldNum" sz="quarter" idx="12"/>
          </p:nvPr>
        </p:nvSpPr>
        <p:spPr/>
        <p:txBody>
          <a:bodyPr/>
          <a:lstStyle/>
          <a:p>
            <a:pPr>
              <a:defRPr/>
            </a:pPr>
            <a:fld id="{AF15303D-36A2-45CC-B7D7-8289935320F0}" type="slidenum">
              <a:rPr lang="en-US" altLang="en-US" smtClean="0"/>
              <a:pPr>
                <a:defRPr/>
              </a:pPr>
              <a:t>83</a:t>
            </a:fld>
            <a:endParaRPr lang="en-US" alt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Sentinel</a:t>
            </a:r>
          </a:p>
        </p:txBody>
      </p:sp>
      <p:pic>
        <p:nvPicPr>
          <p:cNvPr id="14541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962025"/>
            <a:ext cx="163512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2" name="Picture 4" descr="http://videogamecritic.com/images/2600/sentinel.png"/>
          <p:cNvPicPr>
            <a:picLocks noChangeAspect="1" noChangeArrowheads="1"/>
          </p:cNvPicPr>
          <p:nvPr/>
        </p:nvPicPr>
        <p:blipFill>
          <a:blip r:embed="rId4">
            <a:extLst>
              <a:ext uri="{28A0092B-C50C-407E-A947-70E740481C1C}">
                <a14:useLocalDpi xmlns:a14="http://schemas.microsoft.com/office/drawing/2010/main" val="0"/>
              </a:ext>
            </a:extLst>
          </a:blip>
          <a:srcRect l="2708" t="2695" r="2708" b="2380"/>
          <a:stretch>
            <a:fillRect/>
          </a:stretch>
        </p:blipFill>
        <p:spPr bwMode="auto">
          <a:xfrm>
            <a:off x="6400800" y="1239838"/>
            <a:ext cx="25971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Picture 10" descr="http://cdn2.spong.com/pack/s/e/sentinelth59122/_-Sentinel-The-Atari-2600-VCS-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962025"/>
            <a:ext cx="163512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Picture 12" descr="http://www.retrovideogamer.co.uk/reviews/atari7800/Sentin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75" y="1214438"/>
            <a:ext cx="27146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93675" y="3276600"/>
            <a:ext cx="8804275" cy="2862263"/>
          </a:xfrm>
          <a:prstGeom prst="rect">
            <a:avLst/>
          </a:prstGeom>
        </p:spPr>
        <p:txBody>
          <a:bodyPr>
            <a:spAutoFit/>
          </a:bodyPr>
          <a:lstStyle/>
          <a:p>
            <a:pPr eaLnBrk="1" hangingPunct="1">
              <a:defRPr/>
            </a:pPr>
            <a:r>
              <a:rPr lang="en-US" dirty="0">
                <a:solidFill>
                  <a:srgbClr val="000000"/>
                </a:solidFill>
                <a:latin typeface="Arial" charset="0"/>
                <a:ea typeface="+mn-ea"/>
                <a:cs typeface="Arial" charset="0"/>
              </a:rPr>
              <a:t>-Published in 1990, </a:t>
            </a:r>
            <a:r>
              <a:rPr lang="en-US" b="1" i="1" dirty="0">
                <a:solidFill>
                  <a:srgbClr val="000000"/>
                </a:solidFill>
                <a:latin typeface="Arial" charset="0"/>
                <a:ea typeface="+mn-ea"/>
                <a:cs typeface="Arial" charset="0"/>
              </a:rPr>
              <a:t>Sentinel</a:t>
            </a:r>
            <a:r>
              <a:rPr lang="en-US" dirty="0">
                <a:solidFill>
                  <a:srgbClr val="000000"/>
                </a:solidFill>
                <a:latin typeface="Arial" charset="0"/>
                <a:ea typeface="+mn-ea"/>
                <a:cs typeface="Arial" charset="0"/>
              </a:rPr>
              <a:t> was one of the games to employ the Atari Light Gun.</a:t>
            </a:r>
          </a:p>
          <a:p>
            <a:pPr eaLnBrk="1" hangingPunct="1">
              <a:defRPr/>
            </a:pPr>
            <a:r>
              <a:rPr lang="en-US" dirty="0">
                <a:solidFill>
                  <a:srgbClr val="000000"/>
                </a:solidFill>
                <a:latin typeface="Arial" charset="0"/>
                <a:ea typeface="+mn-ea"/>
                <a:cs typeface="Arial" charset="0"/>
              </a:rPr>
              <a:t>-The principle for both is similar – the player must protect an orb from the as it travels across a deep space landscape, shooting down incoming enemies.  Success leads to a second phase, where a space station must be destroyed.  </a:t>
            </a:r>
          </a:p>
          <a:p>
            <a:pPr eaLnBrk="1" hangingPunct="1">
              <a:defRPr/>
            </a:pPr>
            <a:r>
              <a:rPr lang="en-US" dirty="0">
                <a:solidFill>
                  <a:srgbClr val="000000"/>
                </a:solidFill>
                <a:latin typeface="Arial" charset="0"/>
                <a:ea typeface="+mn-ea"/>
                <a:cs typeface="Arial" charset="0"/>
              </a:rPr>
              <a:t>-Released for both 2600 and 7800, both feature similar gameplay, though the 7800 version employs a chargeable “super shot” which deals more damage, and features vastly improved graphics.</a:t>
            </a:r>
          </a:p>
          <a:p>
            <a:pPr eaLnBrk="1" hangingPunct="1">
              <a:defRPr/>
            </a:pPr>
            <a:r>
              <a:rPr lang="en-US" dirty="0">
                <a:solidFill>
                  <a:srgbClr val="000000"/>
                </a:solidFill>
                <a:latin typeface="Arial" charset="0"/>
                <a:ea typeface="+mn-ea"/>
                <a:cs typeface="Arial" charset="0"/>
              </a:rPr>
              <a:t>-Players can shoot the orb to </a:t>
            </a:r>
            <a:r>
              <a:rPr lang="en-US" dirty="0" err="1">
                <a:solidFill>
                  <a:srgbClr val="000000"/>
                </a:solidFill>
                <a:latin typeface="Arial" charset="0"/>
                <a:ea typeface="+mn-ea"/>
                <a:cs typeface="Arial" charset="0"/>
              </a:rPr>
              <a:t>delply</a:t>
            </a:r>
            <a:r>
              <a:rPr lang="en-US" dirty="0">
                <a:solidFill>
                  <a:srgbClr val="000000"/>
                </a:solidFill>
                <a:latin typeface="Arial" charset="0"/>
                <a:ea typeface="+mn-ea"/>
                <a:cs typeface="Arial" charset="0"/>
              </a:rPr>
              <a:t> a smart bomb that destroys everything on screen, adding an addition layer of strategy.</a:t>
            </a:r>
          </a:p>
          <a:p>
            <a:pPr eaLnBrk="1" hangingPunct="1">
              <a:defRPr/>
            </a:pPr>
            <a:r>
              <a:rPr lang="en-US" dirty="0">
                <a:solidFill>
                  <a:srgbClr val="000000"/>
                </a:solidFill>
                <a:latin typeface="Arial" charset="0"/>
                <a:ea typeface="+mn-ea"/>
                <a:cs typeface="Arial" charset="0"/>
              </a:rPr>
              <a:t>-Gameplay Video: https://www.youtube.com/watch?v=-HONM6BaFTE</a:t>
            </a:r>
          </a:p>
        </p:txBody>
      </p:sp>
      <p:sp>
        <p:nvSpPr>
          <p:cNvPr id="145416" name="Slide Number Placeholder 1"/>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CA0D07"/>
              </a:buClr>
              <a:buSzPct val="130000"/>
              <a:buFont typeface="Wingdings" panose="05000000000000000000" pitchFamily="2" charset="2"/>
              <a:buChar char="Ø"/>
              <a:defRPr sz="1600">
                <a:solidFill>
                  <a:schemeClr val="tx1"/>
                </a:solidFill>
                <a:latin typeface="Arial" panose="020B0604020202020204" pitchFamily="34" charset="0"/>
                <a:cs typeface="Times New Roman" panose="02020603050405020304" pitchFamily="18" charset="0"/>
              </a:defRPr>
            </a:lvl1pPr>
            <a:lvl2pPr marL="742950" indent="-285750">
              <a:spcBef>
                <a:spcPct val="20000"/>
              </a:spcBef>
              <a:buClr>
                <a:srgbClr val="CA0D07"/>
              </a:buClr>
              <a:buSzPct val="110000"/>
              <a:buFont typeface="Arial" panose="020B0604020202020204" pitchFamily="34" charset="0"/>
              <a:buChar char="–"/>
              <a:defRPr sz="1400">
                <a:solidFill>
                  <a:schemeClr val="tx1"/>
                </a:solidFill>
                <a:latin typeface="Arial" panose="020B0604020202020204" pitchFamily="34" charset="0"/>
                <a:cs typeface="Times New Roman" panose="02020603050405020304" pitchFamily="18" charset="0"/>
              </a:defRPr>
            </a:lvl2pPr>
            <a:lvl3pPr marL="1143000" indent="-228600">
              <a:spcBef>
                <a:spcPct val="20000"/>
              </a:spcBef>
              <a:buClr>
                <a:srgbClr val="CA0D07"/>
              </a:buClr>
              <a:buChar char="–"/>
              <a:defRPr sz="1200">
                <a:solidFill>
                  <a:schemeClr val="tx1"/>
                </a:solidFill>
                <a:latin typeface="Arial" panose="020B0604020202020204" pitchFamily="34" charset="0"/>
                <a:cs typeface="Times New Roman" panose="02020603050405020304" pitchFamily="18" charset="0"/>
              </a:defRPr>
            </a:lvl3pPr>
            <a:lvl4pPr marL="1600200" indent="-228600">
              <a:spcBef>
                <a:spcPct val="20000"/>
              </a:spcBef>
              <a:buChar char="–"/>
              <a:defRPr sz="1000">
                <a:solidFill>
                  <a:schemeClr val="tx1"/>
                </a:solidFill>
                <a:latin typeface="Arial" panose="020B0604020202020204" pitchFamily="34" charset="0"/>
                <a:cs typeface="Times New Roman" panose="02020603050405020304" pitchFamily="18" charset="0"/>
              </a:defRPr>
            </a:lvl4pPr>
            <a:lvl5pPr marL="2057400" indent="-228600">
              <a:spcBef>
                <a:spcPct val="20000"/>
              </a:spcBef>
              <a:buChar char="»"/>
              <a:defRPr sz="1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cs typeface="Times New Roman" panose="02020603050405020304" pitchFamily="18" charset="0"/>
              </a:defRPr>
            </a:lvl9pPr>
          </a:lstStyle>
          <a:p>
            <a:pPr algn="r" eaLnBrk="1" hangingPunct="1">
              <a:spcBef>
                <a:spcPct val="0"/>
              </a:spcBef>
              <a:buClrTx/>
              <a:buSzTx/>
              <a:buFontTx/>
              <a:buNone/>
            </a:pPr>
            <a:fld id="{213EE415-D6E4-4F36-899A-4B4E5E2B1AAD}" type="slidenum">
              <a:rPr lang="en-US" altLang="en-US" sz="800" b="1">
                <a:solidFill>
                  <a:srgbClr val="898989"/>
                </a:solidFill>
                <a:latin typeface="Century Gothic" panose="020B0502020202020204" pitchFamily="34" charset="0"/>
              </a:rPr>
              <a:pPr algn="r" eaLnBrk="1" hangingPunct="1">
                <a:spcBef>
                  <a:spcPct val="0"/>
                </a:spcBef>
                <a:buClrTx/>
                <a:buSzTx/>
                <a:buFontTx/>
                <a:buNone/>
              </a:pPr>
              <a:t>84</a:t>
            </a:fld>
            <a:endParaRPr lang="en-US" altLang="en-US" sz="800" b="1" dirty="0">
              <a:solidFill>
                <a:srgbClr val="898989"/>
              </a:solidFill>
              <a:latin typeface="Century Gothic" panose="020B0502020202020204" pitchFamily="34" charset="0"/>
            </a:endParaRPr>
          </a:p>
        </p:txBody>
      </p:sp>
      <p:sp>
        <p:nvSpPr>
          <p:cNvPr id="2" name="Rectangle 1">
            <a:extLst>
              <a:ext uri="{FF2B5EF4-FFF2-40B4-BE49-F238E27FC236}">
                <a16:creationId xmlns:a16="http://schemas.microsoft.com/office/drawing/2014/main" id="{F2ADD922-9784-4DFC-98F3-2E25CB91610C}"/>
              </a:ext>
            </a:extLst>
          </p:cNvPr>
          <p:cNvSpPr/>
          <p:nvPr/>
        </p:nvSpPr>
        <p:spPr>
          <a:xfrm>
            <a:off x="3373986" y="6400800"/>
            <a:ext cx="2569614" cy="338554"/>
          </a:xfrm>
          <a:prstGeom prst="rect">
            <a:avLst/>
          </a:prstGeom>
        </p:spPr>
        <p:txBody>
          <a:bodyPr wrap="square">
            <a:spAutoFit/>
          </a:bodyPr>
          <a:lstStyle/>
          <a:p>
            <a:pPr lvl="0" algn="ctr" eaLnBrk="1" fontAlgn="auto" hangingPunct="1">
              <a:spcBef>
                <a:spcPts val="0"/>
              </a:spcBef>
              <a:spcAft>
                <a:spcPts val="0"/>
              </a:spcAft>
              <a:defRPr/>
            </a:pPr>
            <a:r>
              <a:rPr lang="en-US" sz="800" b="1" dirty="0">
                <a:solidFill>
                  <a:prstClr val="black">
                    <a:tint val="75000"/>
                  </a:prstClr>
                </a:solidFill>
                <a:latin typeface="Century Gothic" pitchFamily="34" charset="0"/>
                <a:ea typeface="+mn-ea"/>
              </a:rPr>
              <a:t>Property of Atari Interactive, Inc. and Atari, Inc. All Rights Reserved.  Confidential </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Sky Diver</a:t>
            </a:r>
          </a:p>
        </p:txBody>
      </p:sp>
      <p:sp>
        <p:nvSpPr>
          <p:cNvPr id="147459" name="Content Placeholder 2"/>
          <p:cNvSpPr txBox="1">
            <a:spLocks/>
          </p:cNvSpPr>
          <p:nvPr/>
        </p:nvSpPr>
        <p:spPr bwMode="auto">
          <a:xfrm>
            <a:off x="457200" y="3529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a:solidFill>
                <a:srgbClr val="000000"/>
              </a:solidFill>
              <a:ea typeface="MS PGothic" panose="020B0600070205080204" pitchFamily="34" charset="-128"/>
            </a:endParaRPr>
          </a:p>
          <a:p>
            <a:pPr>
              <a:buFont typeface="Arial" panose="020B0604020202020204" pitchFamily="34" charset="0"/>
              <a:buNone/>
            </a:pPr>
            <a:r>
              <a:rPr lang="en-US" altLang="en-US" sz="1600">
                <a:solidFill>
                  <a:srgbClr val="000000"/>
                </a:solidFill>
              </a:rPr>
              <a:t>-</a:t>
            </a:r>
            <a:r>
              <a:rPr lang="en-US" altLang="en-US" sz="1600" b="1" i="1">
                <a:solidFill>
                  <a:srgbClr val="000000"/>
                </a:solidFill>
              </a:rPr>
              <a:t>Sky Diver</a:t>
            </a:r>
            <a:r>
              <a:rPr lang="en-US" altLang="en-US" sz="1600">
                <a:solidFill>
                  <a:srgbClr val="000000"/>
                </a:solidFill>
              </a:rPr>
              <a:t> is an arcade video game designed by Owen Rubin, and released by Atari, Inc. in 1978. It was ported to Atari 2600 in the same year by Jim Huether. Its interface is a simple third-person view of a parachuting drop zone. </a:t>
            </a:r>
            <a:r>
              <a:rPr lang="en-US" altLang="en-US" sz="1600" i="1">
                <a:solidFill>
                  <a:srgbClr val="000000"/>
                </a:solidFill>
              </a:rPr>
              <a:t>Sky Diver</a:t>
            </a:r>
            <a:r>
              <a:rPr lang="en-US" altLang="en-US" sz="1600">
                <a:solidFill>
                  <a:srgbClr val="000000"/>
                </a:solidFill>
              </a:rPr>
              <a:t> is a two-player game, although one player can play.</a:t>
            </a:r>
          </a:p>
          <a:p>
            <a:pPr>
              <a:buFont typeface="Arial" panose="020B0604020202020204" pitchFamily="34" charset="0"/>
              <a:buNone/>
            </a:pPr>
            <a:endParaRPr lang="en-US" altLang="en-US" sz="1600">
              <a:solidFill>
                <a:srgbClr val="000000"/>
              </a:solidFill>
            </a:endParaRPr>
          </a:p>
          <a:p>
            <a:pPr>
              <a:buFont typeface="Arial" panose="020B0604020202020204" pitchFamily="34" charset="0"/>
              <a:buNone/>
            </a:pPr>
            <a:r>
              <a:rPr lang="en-US" altLang="en-US" sz="1600">
                <a:solidFill>
                  <a:srgbClr val="000000"/>
                </a:solidFill>
              </a:rPr>
              <a:t>-Gameplay Video: https://www.youtube.com/watch?v=H3OltNdVF58</a:t>
            </a:r>
          </a:p>
          <a:p>
            <a:pPr>
              <a:buFont typeface="Arial" panose="020B0604020202020204" pitchFamily="34" charset="0"/>
              <a:buNone/>
            </a:pPr>
            <a:endParaRPr lang="en-US" altLang="en-US" sz="1600">
              <a:solidFill>
                <a:srgbClr val="000000"/>
              </a:solidFill>
            </a:endParaRPr>
          </a:p>
        </p:txBody>
      </p:sp>
      <p:pic>
        <p:nvPicPr>
          <p:cNvPr id="14746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830263"/>
            <a:ext cx="19812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10" descr="https://atariage.com/2600/screenshots/s_SkyDiver_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977900"/>
            <a:ext cx="37338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30AF7A75-AA4E-4E7A-81A1-A6BB16F8A972}"/>
              </a:ext>
            </a:extLst>
          </p:cNvPr>
          <p:cNvSpPr>
            <a:spLocks noGrp="1"/>
          </p:cNvSpPr>
          <p:nvPr>
            <p:ph type="ftr" sz="quarter" idx="11"/>
          </p:nvPr>
        </p:nvSpPr>
        <p:spPr>
          <a:xfrm>
            <a:off x="33528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6DA8A93A-ABD9-45CD-82EB-F76BAE309859}"/>
              </a:ext>
            </a:extLst>
          </p:cNvPr>
          <p:cNvSpPr>
            <a:spLocks noGrp="1"/>
          </p:cNvSpPr>
          <p:nvPr>
            <p:ph type="sldNum" sz="quarter" idx="12"/>
          </p:nvPr>
        </p:nvSpPr>
        <p:spPr/>
        <p:txBody>
          <a:bodyPr/>
          <a:lstStyle/>
          <a:p>
            <a:pPr>
              <a:defRPr/>
            </a:pPr>
            <a:fld id="{AF15303D-36A2-45CC-B7D7-8289935320F0}" type="slidenum">
              <a:rPr lang="en-US" altLang="en-US" sz="800" b="1" smtClean="0"/>
              <a:pPr>
                <a:defRPr/>
              </a:pPr>
              <a:t>85</a:t>
            </a:fld>
            <a:endParaRPr lang="en-US" altLang="en-US" sz="800" b="1"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idx="4294967295"/>
          </p:nvPr>
        </p:nvSpPr>
        <p:spPr>
          <a:xfrm>
            <a:off x="0" y="0"/>
            <a:ext cx="9150350" cy="685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Sky Raider</a:t>
            </a:r>
          </a:p>
        </p:txBody>
      </p:sp>
      <p:pic>
        <p:nvPicPr>
          <p:cNvPr id="148483" name="Picture 2" descr="http://flyers.arcade-museum.com/flyers_video/atari/110168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14400"/>
            <a:ext cx="197802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4" name="Picture 4" descr="http://www.winsoft.se/wp-content/uploads/sky_raid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650" y="914400"/>
            <a:ext cx="3408363"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914400"/>
            <a:ext cx="12954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6" name="Rectangle 4"/>
          <p:cNvSpPr>
            <a:spLocks noChangeArrowheads="1"/>
          </p:cNvSpPr>
          <p:nvPr/>
        </p:nvSpPr>
        <p:spPr bwMode="auto">
          <a:xfrm>
            <a:off x="377825" y="3581400"/>
            <a:ext cx="83851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Tx/>
              <a:buNone/>
            </a:pPr>
            <a:r>
              <a:rPr lang="en-US" altLang="en-US" sz="1600"/>
              <a:t>-2D/3D vertical scrolling shooter released in 1978. The player pilots a bomber and assaults one of a number of targets through a series of stages.</a:t>
            </a:r>
          </a:p>
          <a:p>
            <a:pPr>
              <a:spcBef>
                <a:spcPct val="0"/>
              </a:spcBef>
              <a:buFontTx/>
              <a:buNone/>
            </a:pPr>
            <a:r>
              <a:rPr lang="en-US" altLang="en-US" sz="1600"/>
              <a:t>-Often cited as the first vertical scrolling game released for the arcade, </a:t>
            </a:r>
            <a:r>
              <a:rPr lang="en-US" altLang="en-US" sz="1600" b="1" i="1"/>
              <a:t>Sky Raider </a:t>
            </a:r>
            <a:r>
              <a:rPr lang="en-US" altLang="en-US" sz="1600"/>
              <a:t>inspired a number of similar titles including </a:t>
            </a:r>
            <a:r>
              <a:rPr lang="en-US" altLang="en-US" sz="1600" b="1" i="1"/>
              <a:t>River Raid </a:t>
            </a:r>
            <a:r>
              <a:rPr lang="en-US" altLang="en-US" sz="1600"/>
              <a:t>and others.</a:t>
            </a:r>
          </a:p>
          <a:p>
            <a:pPr>
              <a:spcBef>
                <a:spcPct val="0"/>
              </a:spcBef>
              <a:buFontTx/>
              <a:buNone/>
            </a:pPr>
            <a:r>
              <a:rPr lang="en-US" altLang="en-US" sz="1600"/>
              <a:t>-Gameplay focuses on time-based challenges - users have to reach a certain score in a set period of time to extend play time or fail.</a:t>
            </a:r>
          </a:p>
          <a:p>
            <a:pPr>
              <a:spcBef>
                <a:spcPct val="0"/>
              </a:spcBef>
              <a:buFontTx/>
              <a:buNone/>
            </a:pPr>
            <a:r>
              <a:rPr lang="en-US" altLang="en-US" sz="1600"/>
              <a:t>-A black and white image was reflected of a full color, static background Arcade cabinet reflected the animated gameplay onto a static background</a:t>
            </a:r>
          </a:p>
          <a:p>
            <a:pPr>
              <a:spcBef>
                <a:spcPct val="0"/>
              </a:spcBef>
              <a:buFontTx/>
              <a:buNone/>
            </a:pPr>
            <a:r>
              <a:rPr lang="en-US" altLang="en-US" sz="1600"/>
              <a:t>-Unique experimental perspective technology creates the illusion of perspective as your plane</a:t>
            </a:r>
          </a:p>
          <a:p>
            <a:pPr>
              <a:spcBef>
                <a:spcPct val="0"/>
              </a:spcBef>
              <a:buFontTx/>
              <a:buNone/>
            </a:pPr>
            <a:r>
              <a:rPr lang="en-US" altLang="en-US" sz="1600"/>
              <a:t>-Gameplay Video: https://www.youtube.com/watch?v=jcrDZZ1cFO8 </a:t>
            </a:r>
          </a:p>
        </p:txBody>
      </p:sp>
      <p:sp>
        <p:nvSpPr>
          <p:cNvPr id="3" name="Footer Placeholder 2">
            <a:extLst>
              <a:ext uri="{FF2B5EF4-FFF2-40B4-BE49-F238E27FC236}">
                <a16:creationId xmlns:a16="http://schemas.microsoft.com/office/drawing/2014/main" id="{6D229ED4-30A2-45A5-BF94-46B86127877D}"/>
              </a:ext>
            </a:extLst>
          </p:cNvPr>
          <p:cNvSpPr>
            <a:spLocks noGrp="1"/>
          </p:cNvSpPr>
          <p:nvPr>
            <p:ph type="ftr" sz="quarter" idx="11"/>
          </p:nvPr>
        </p:nvSpPr>
        <p:spPr>
          <a:xfrm>
            <a:off x="3352800" y="6356350"/>
            <a:ext cx="2590800" cy="365125"/>
          </a:xfrm>
        </p:spPr>
        <p:txBody>
          <a:bodyPr/>
          <a:lstStyle/>
          <a:p>
            <a:pPr>
              <a:defRPr/>
            </a:pPr>
            <a:r>
              <a:rPr lang="en-US" sz="800" b="1"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6C769148-49A5-45DD-88D9-8925D831E9F8}"/>
              </a:ext>
            </a:extLst>
          </p:cNvPr>
          <p:cNvSpPr>
            <a:spLocks noGrp="1"/>
          </p:cNvSpPr>
          <p:nvPr>
            <p:ph type="sldNum" sz="quarter" idx="12"/>
          </p:nvPr>
        </p:nvSpPr>
        <p:spPr/>
        <p:txBody>
          <a:bodyPr/>
          <a:lstStyle/>
          <a:p>
            <a:pPr>
              <a:defRPr/>
            </a:pPr>
            <a:fld id="{E90054EC-8684-4F71-8E45-B1F039C16B07}" type="slidenum">
              <a:rPr lang="en-US" altLang="en-US" sz="800" b="1" smtClean="0"/>
              <a:pPr>
                <a:defRPr/>
              </a:pPr>
              <a:t>86</a:t>
            </a:fld>
            <a:endParaRPr lang="en-US" altLang="en-US" sz="800" b="1"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Solaris</a:t>
            </a:r>
          </a:p>
        </p:txBody>
      </p:sp>
      <p:sp>
        <p:nvSpPr>
          <p:cNvPr id="150531" name="Content Placeholder 2"/>
          <p:cNvSpPr>
            <a:spLocks noGrp="1"/>
          </p:cNvSpPr>
          <p:nvPr>
            <p:ph idx="1"/>
          </p:nvPr>
        </p:nvSpPr>
        <p:spPr>
          <a:xfrm>
            <a:off x="457200" y="3657600"/>
            <a:ext cx="8229600" cy="1993900"/>
          </a:xfrm>
        </p:spPr>
        <p:txBody>
          <a:bodyPr/>
          <a:lstStyle/>
          <a:p>
            <a:pPr>
              <a:spcBef>
                <a:spcPct val="0"/>
              </a:spcBef>
              <a:buFontTx/>
              <a:buNone/>
            </a:pPr>
            <a:r>
              <a:rPr lang="en-US" altLang="en-US" sz="1600" dirty="0"/>
              <a:t>      The </a:t>
            </a:r>
            <a:r>
              <a:rPr lang="en-US" altLang="en-US" sz="1600" dirty="0" err="1"/>
              <a:t>Zylons</a:t>
            </a:r>
            <a:r>
              <a:rPr lang="en-US" altLang="en-US" sz="1600" dirty="0"/>
              <a:t> are back -- those </a:t>
            </a:r>
            <a:r>
              <a:rPr lang="en-US" altLang="en-US" sz="1600" dirty="0" err="1"/>
              <a:t>spaceway</a:t>
            </a:r>
            <a:r>
              <a:rPr lang="en-US" altLang="en-US" sz="1600" dirty="0"/>
              <a:t> sneaks, villains of Venus, </a:t>
            </a:r>
            <a:r>
              <a:rPr lang="en-US" altLang="en-US" sz="1600" dirty="0" err="1"/>
              <a:t>Saturnian</a:t>
            </a:r>
            <a:r>
              <a:rPr lang="en-US" altLang="en-US" sz="1600" dirty="0"/>
              <a:t> scoundrels! They're swarming through the galaxy in huge forces, attempting another takeover. They've got to go! And we need YOU to go get '</a:t>
            </a:r>
            <a:r>
              <a:rPr lang="en-US" altLang="en-US" sz="1600" dirty="0" err="1"/>
              <a:t>em</a:t>
            </a:r>
            <a:r>
              <a:rPr lang="en-US" altLang="en-US" sz="1600" dirty="0"/>
              <a:t>.</a:t>
            </a:r>
          </a:p>
          <a:p>
            <a:endParaRPr lang="en-US" altLang="en-US" sz="1600" dirty="0"/>
          </a:p>
          <a:p>
            <a:r>
              <a:rPr lang="en-US" altLang="en-US" sz="1600" dirty="0"/>
              <a:t>The galaxy of </a:t>
            </a:r>
            <a:r>
              <a:rPr lang="en-US" altLang="en-US" sz="1600" b="1" i="1" dirty="0"/>
              <a:t>Solaris</a:t>
            </a:r>
            <a:r>
              <a:rPr lang="en-US" altLang="en-US" sz="1600" dirty="0"/>
              <a:t> is made up of 16 quadrants, each containing 48 sectors.</a:t>
            </a:r>
          </a:p>
          <a:p>
            <a:r>
              <a:rPr lang="en-US" altLang="en-US" sz="1600" dirty="0"/>
              <a:t>3 distinct environments</a:t>
            </a:r>
          </a:p>
          <a:p>
            <a:r>
              <a:rPr lang="en-US" altLang="en-US" sz="1600" dirty="0"/>
              <a:t>4 kinds of ground fighters – stationary guardians, gliders, </a:t>
            </a:r>
            <a:r>
              <a:rPr lang="en-US" altLang="en-US" sz="1600" dirty="0" err="1"/>
              <a:t>targeters</a:t>
            </a:r>
            <a:r>
              <a:rPr lang="en-US" altLang="en-US" sz="1600" dirty="0"/>
              <a:t>, and raiders.</a:t>
            </a:r>
          </a:p>
          <a:p>
            <a:r>
              <a:rPr lang="en-US" altLang="en-US" sz="1600" dirty="0"/>
              <a:t>Sequel to the hit game </a:t>
            </a:r>
            <a:r>
              <a:rPr lang="en-US" altLang="en-US" sz="1600" b="1" i="1" dirty="0"/>
              <a:t>Star Raiders</a:t>
            </a:r>
            <a:r>
              <a:rPr lang="en-US" altLang="en-US" sz="1600" dirty="0"/>
              <a:t>.</a:t>
            </a:r>
          </a:p>
          <a:p>
            <a:pPr>
              <a:buFont typeface="Arial" panose="020B0604020202020204" pitchFamily="34" charset="0"/>
              <a:buNone/>
            </a:pPr>
            <a:r>
              <a:rPr lang="en-US" altLang="en-US" sz="1600" b="1" dirty="0" err="1"/>
              <a:t>GamePlay</a:t>
            </a:r>
            <a:r>
              <a:rPr lang="en-US" altLang="en-US" sz="1600" b="1" dirty="0"/>
              <a:t> Video: </a:t>
            </a:r>
            <a:r>
              <a:rPr lang="en-US" altLang="en-US" sz="1600" dirty="0"/>
              <a:t>https://www.youtube.com/watch?v=9V_CNry0KyE</a:t>
            </a:r>
          </a:p>
        </p:txBody>
      </p:sp>
      <p:pic>
        <p:nvPicPr>
          <p:cNvPr id="71682" name="Picture 2" descr="Solaris - Cartridge Scan"/>
          <p:cNvPicPr>
            <a:picLocks noChangeAspect="1" noChangeArrowheads="1"/>
          </p:cNvPicPr>
          <p:nvPr/>
        </p:nvPicPr>
        <p:blipFill>
          <a:blip r:embed="rId2"/>
          <a:srcRect/>
          <a:stretch>
            <a:fillRect/>
          </a:stretch>
        </p:blipFill>
        <p:spPr bwMode="auto">
          <a:xfrm>
            <a:off x="3429000" y="914400"/>
            <a:ext cx="2286000" cy="27209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2" name="Picture 12" descr="Solaris Screenshot"/>
          <p:cNvPicPr>
            <a:picLocks noChangeAspect="1" noChangeArrowheads="1"/>
          </p:cNvPicPr>
          <p:nvPr/>
        </p:nvPicPr>
        <p:blipFill>
          <a:blip r:embed="rId3"/>
          <a:srcRect/>
          <a:stretch>
            <a:fillRect/>
          </a:stretch>
        </p:blipFill>
        <p:spPr bwMode="auto">
          <a:xfrm>
            <a:off x="457200" y="1400175"/>
            <a:ext cx="2803525" cy="18399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4" name="Picture 32" descr="http://www.vgmuseum.com/end/2600/a/solaris-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225" y="1400175"/>
            <a:ext cx="28956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51423AF0-DDDB-4531-9519-0F712BE281C4}"/>
              </a:ext>
            </a:extLst>
          </p:cNvPr>
          <p:cNvSpPr>
            <a:spLocks noGrp="1"/>
          </p:cNvSpPr>
          <p:nvPr>
            <p:ph type="ftr" sz="quarter" idx="11"/>
          </p:nvPr>
        </p:nvSpPr>
        <p:spPr>
          <a:xfrm>
            <a:off x="33528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5105B785-CD59-468C-9D02-4A191F548888}"/>
              </a:ext>
            </a:extLst>
          </p:cNvPr>
          <p:cNvSpPr>
            <a:spLocks noGrp="1"/>
          </p:cNvSpPr>
          <p:nvPr>
            <p:ph type="sldNum" sz="quarter" idx="12"/>
          </p:nvPr>
        </p:nvSpPr>
        <p:spPr/>
        <p:txBody>
          <a:bodyPr/>
          <a:lstStyle/>
          <a:p>
            <a:pPr>
              <a:defRPr/>
            </a:pPr>
            <a:fld id="{AF15303D-36A2-45CC-B7D7-8289935320F0}" type="slidenum">
              <a:rPr lang="en-US" altLang="en-US" sz="800" b="1" smtClean="0"/>
              <a:pPr>
                <a:defRPr/>
              </a:pPr>
              <a:t>87</a:t>
            </a:fld>
            <a:endParaRPr lang="en-US" altLang="en-US" sz="800" b="1"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Space Duel</a:t>
            </a:r>
          </a:p>
        </p:txBody>
      </p:sp>
      <p:sp>
        <p:nvSpPr>
          <p:cNvPr id="151555" name="Content Placeholder 2"/>
          <p:cNvSpPr>
            <a:spLocks noGrp="1"/>
          </p:cNvSpPr>
          <p:nvPr>
            <p:ph idx="1"/>
          </p:nvPr>
        </p:nvSpPr>
        <p:spPr>
          <a:xfrm>
            <a:off x="214313" y="3505200"/>
            <a:ext cx="8229600" cy="1981200"/>
          </a:xfrm>
        </p:spPr>
        <p:txBody>
          <a:bodyPr/>
          <a:lstStyle/>
          <a:p>
            <a:r>
              <a:rPr lang="en-US" altLang="en-US" sz="1600"/>
              <a:t>First released into the arcade in 1982, </a:t>
            </a:r>
            <a:r>
              <a:rPr lang="en-US" altLang="en-US" sz="1600" b="1" i="1"/>
              <a:t>Space Duel </a:t>
            </a:r>
            <a:r>
              <a:rPr lang="en-US" altLang="en-US" sz="1600"/>
              <a:t>was later included in the Atari Anthology for Windows, Xbox, and Playstation 2. The game was also released into Microsoft’s Game Room for the Xbox 360 and Windows PCs</a:t>
            </a:r>
          </a:p>
          <a:p>
            <a:r>
              <a:rPr lang="en-US" altLang="en-US" sz="1600"/>
              <a:t>Often called “two player </a:t>
            </a:r>
            <a:r>
              <a:rPr lang="en-US" altLang="en-US" sz="1600" b="1" i="1"/>
              <a:t>Asteroids</a:t>
            </a:r>
            <a:r>
              <a:rPr lang="en-US" altLang="en-US" sz="1600"/>
              <a:t>”, this multiplayer shooter leverages classic mechanics to great effect</a:t>
            </a:r>
          </a:p>
          <a:p>
            <a:r>
              <a:rPr lang="en-US" altLang="en-US" sz="1600"/>
              <a:t>The players’ two ships are connected by a tractor beam as they fight off incoming enemies</a:t>
            </a:r>
          </a:p>
          <a:p>
            <a:r>
              <a:rPr lang="en-US" altLang="en-US" sz="1600"/>
              <a:t>It has two different modes of play: competitive and team. In competitive mode, each player competes for points. Players can shoot each other for bonus points, but they don't lose a ship. In team mode, the two players are attached together by a "filament". Each player's ship can move and shoot independently while still being attached.</a:t>
            </a:r>
          </a:p>
        </p:txBody>
      </p:sp>
      <p:pic>
        <p:nvPicPr>
          <p:cNvPr id="151556" name="Picture 4" descr="https://atariage.com/7800/screenshots/s_SpaceDuel_SP_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63" y="990600"/>
            <a:ext cx="3144837"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10" descr="Space Duel - Title screen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990600"/>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8" name="Picture 2" descr="https://upload.wikimedia.org/wikipedia/en/a/ae/Space_duel_flyer.pn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41725" y="685800"/>
            <a:ext cx="2035175"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2749CAFA-EFCA-4372-BF08-A49643A39B46}"/>
              </a:ext>
            </a:extLst>
          </p:cNvPr>
          <p:cNvSpPr>
            <a:spLocks noGrp="1"/>
          </p:cNvSpPr>
          <p:nvPr>
            <p:ph type="ftr" sz="quarter" idx="11"/>
          </p:nvPr>
        </p:nvSpPr>
        <p:spPr>
          <a:xfrm>
            <a:off x="3314700" y="6416675"/>
            <a:ext cx="25527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764AFCCE-B1F4-4739-9BB6-0E7EF9EACF9A}"/>
              </a:ext>
            </a:extLst>
          </p:cNvPr>
          <p:cNvSpPr>
            <a:spLocks noGrp="1"/>
          </p:cNvSpPr>
          <p:nvPr>
            <p:ph type="sldNum" sz="quarter" idx="12"/>
          </p:nvPr>
        </p:nvSpPr>
        <p:spPr/>
        <p:txBody>
          <a:bodyPr/>
          <a:lstStyle/>
          <a:p>
            <a:pPr>
              <a:defRPr/>
            </a:pPr>
            <a:fld id="{AF15303D-36A2-45CC-B7D7-8289935320F0}" type="slidenum">
              <a:rPr lang="en-US" altLang="en-US" sz="800" b="1" smtClean="0"/>
              <a:pPr>
                <a:defRPr/>
              </a:pPr>
              <a:t>88</a:t>
            </a:fld>
            <a:endParaRPr lang="en-US" altLang="en-US" sz="800" b="1"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Content Placeholder 2"/>
          <p:cNvSpPr txBox="1">
            <a:spLocks/>
          </p:cNvSpPr>
          <p:nvPr/>
        </p:nvSpPr>
        <p:spPr bwMode="auto">
          <a:xfrm>
            <a:off x="457200" y="3962400"/>
            <a:ext cx="83058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lvl="1">
              <a:buFont typeface="Arial" panose="020B0604020202020204" pitchFamily="34" charset="0"/>
              <a:buNone/>
            </a:pPr>
            <a:endParaRPr lang="en-US" altLang="en-US" dirty="0">
              <a:solidFill>
                <a:srgbClr val="000000"/>
              </a:solidFill>
              <a:ea typeface="MS PGothic" panose="020B0600070205080204" pitchFamily="34" charset="-128"/>
            </a:endParaRPr>
          </a:p>
          <a:p>
            <a:pPr>
              <a:buFont typeface="Arial" panose="020B0604020202020204" pitchFamily="34" charset="0"/>
              <a:buNone/>
            </a:pPr>
            <a:r>
              <a:rPr lang="en-US" altLang="en-US" sz="1600" dirty="0">
                <a:solidFill>
                  <a:srgbClr val="000000"/>
                </a:solidFill>
              </a:rPr>
              <a:t>-</a:t>
            </a:r>
            <a:r>
              <a:rPr lang="en-US" altLang="en-US" sz="1600" b="1" i="1" dirty="0">
                <a:solidFill>
                  <a:srgbClr val="000000"/>
                </a:solidFill>
              </a:rPr>
              <a:t>Space Station Zulu </a:t>
            </a:r>
            <a:r>
              <a:rPr lang="en-US" altLang="en-US" sz="1600" dirty="0">
                <a:solidFill>
                  <a:srgbClr val="000000"/>
                </a:solidFill>
              </a:rPr>
              <a:t>is a single-player space strategy game, published by Avalon Hill for the Atari 800 family of computers.</a:t>
            </a:r>
          </a:p>
          <a:p>
            <a:pPr>
              <a:buFont typeface="Arial" panose="020B0604020202020204" pitchFamily="34" charset="0"/>
              <a:buNone/>
            </a:pPr>
            <a:r>
              <a:rPr lang="en-US" altLang="en-US" sz="1600" dirty="0">
                <a:solidFill>
                  <a:srgbClr val="000000"/>
                </a:solidFill>
              </a:rPr>
              <a:t>-The player controls the 43-man crew of Space Station Zulu, who must rid the station of all adult and larva forms of attacking alien intruders. </a:t>
            </a:r>
          </a:p>
          <a:p>
            <a:pPr>
              <a:buFont typeface="Arial" panose="020B0604020202020204" pitchFamily="34" charset="0"/>
              <a:buNone/>
            </a:pPr>
            <a:r>
              <a:rPr lang="en-US" altLang="en-US" sz="1600" dirty="0">
                <a:solidFill>
                  <a:srgbClr val="000000"/>
                </a:solidFill>
              </a:rPr>
              <a:t>-3 levels of difficulty – Normal, Difficult, and Little Hope</a:t>
            </a:r>
          </a:p>
          <a:p>
            <a:pPr>
              <a:buFont typeface="Arial" panose="020B0604020202020204" pitchFamily="34" charset="0"/>
              <a:buNone/>
            </a:pPr>
            <a:r>
              <a:rPr lang="en-US" altLang="en-US" sz="1600" dirty="0">
                <a:solidFill>
                  <a:srgbClr val="000000"/>
                </a:solidFill>
              </a:rPr>
              <a:t>-Gameplay Video: </a:t>
            </a:r>
            <a:r>
              <a:rPr lang="en-US" altLang="en-US" sz="1600" dirty="0">
                <a:solidFill>
                  <a:srgbClr val="000000"/>
                </a:solidFill>
                <a:hlinkClick r:id="rId2"/>
              </a:rPr>
              <a:t>https://www.youtube.com/watch?v=gfLHZsJGQCM</a:t>
            </a:r>
            <a:endParaRPr lang="en-US" altLang="en-US" sz="1600" dirty="0">
              <a:solidFill>
                <a:srgbClr val="000000"/>
              </a:solidFill>
            </a:endParaRPr>
          </a:p>
          <a:p>
            <a:pPr>
              <a:buFont typeface="Arial" panose="020B0604020202020204" pitchFamily="34" charset="0"/>
              <a:buNone/>
            </a:pPr>
            <a:endParaRPr lang="en-US" altLang="en-US" sz="1600" dirty="0">
              <a:solidFill>
                <a:srgbClr val="000000"/>
              </a:solidFill>
            </a:endParaRPr>
          </a:p>
        </p:txBody>
      </p:sp>
      <p:sp>
        <p:nvSpPr>
          <p:cNvPr id="152579"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	Space Station Zulu</a:t>
            </a:r>
          </a:p>
        </p:txBody>
      </p:sp>
      <p:pic>
        <p:nvPicPr>
          <p:cNvPr id="15258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57888" y="1336675"/>
            <a:ext cx="27146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32715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2"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5513" y="914400"/>
            <a:ext cx="2212975"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0D8E4F80-F4A9-4B6D-85E1-FC1CE136EFF5}"/>
              </a:ext>
            </a:extLst>
          </p:cNvPr>
          <p:cNvSpPr>
            <a:spLocks noGrp="1"/>
          </p:cNvSpPr>
          <p:nvPr>
            <p:ph type="ftr" sz="quarter" idx="11"/>
          </p:nvPr>
        </p:nvSpPr>
        <p:spPr>
          <a:xfrm>
            <a:off x="3505200" y="6264275"/>
            <a:ext cx="25146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ED6C80F8-9CE4-41E2-8268-165F444688DF}"/>
              </a:ext>
            </a:extLst>
          </p:cNvPr>
          <p:cNvSpPr>
            <a:spLocks noGrp="1"/>
          </p:cNvSpPr>
          <p:nvPr>
            <p:ph type="sldNum" sz="quarter" idx="12"/>
          </p:nvPr>
        </p:nvSpPr>
        <p:spPr/>
        <p:txBody>
          <a:bodyPr/>
          <a:lstStyle/>
          <a:p>
            <a:pPr>
              <a:defRPr/>
            </a:pPr>
            <a:fld id="{AF15303D-36A2-45CC-B7D7-8289935320F0}" type="slidenum">
              <a:rPr lang="en-US" altLang="en-US" sz="800" b="1" smtClean="0"/>
              <a:pPr>
                <a:defRPr/>
              </a:pPr>
              <a:t>89</a:t>
            </a:fld>
            <a:endParaRPr lang="en-US" altLang="en-US" sz="8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461963" indent="-461963"/>
            <a:r>
              <a:rPr lang="en-US" altLang="en-US" dirty="0">
                <a:cs typeface="Aharoni" pitchFamily="2" charset="-79"/>
              </a:rPr>
              <a:t>	Agent X</a:t>
            </a:r>
          </a:p>
        </p:txBody>
      </p:sp>
      <p:sp>
        <p:nvSpPr>
          <p:cNvPr id="51203" name="Rectangle 1"/>
          <p:cNvSpPr>
            <a:spLocks noChangeArrowheads="1"/>
          </p:cNvSpPr>
          <p:nvPr/>
        </p:nvSpPr>
        <p:spPr bwMode="auto">
          <a:xfrm>
            <a:off x="533400" y="4572000"/>
            <a:ext cx="7772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600" dirty="0"/>
              <a:t>-A horizontal scrolling fighter, this game was also released under the name “Cloak &amp; Dagger” - Atari simply changed the title screen marquee. </a:t>
            </a:r>
          </a:p>
          <a:p>
            <a:r>
              <a:rPr lang="en-US" altLang="en-US" sz="1600" dirty="0"/>
              <a:t>-Max number of players was 2. Gameplay was alternating and came in arcade form.</a:t>
            </a:r>
          </a:p>
          <a:p>
            <a:r>
              <a:rPr lang="en-US" altLang="en-US" sz="1600" dirty="0"/>
              <a:t> </a:t>
            </a:r>
            <a:endParaRPr lang="en-US" altLang="en-US" sz="1600" dirty="0">
              <a:solidFill>
                <a:srgbClr val="252525"/>
              </a:solidFill>
            </a:endParaRPr>
          </a:p>
          <a:p>
            <a:r>
              <a:rPr lang="en-US" altLang="en-US" sz="1600" dirty="0">
                <a:solidFill>
                  <a:srgbClr val="252525"/>
                </a:solidFill>
              </a:rPr>
              <a:t>-GAMEPLAY VIDEO: </a:t>
            </a:r>
            <a:r>
              <a:rPr lang="en-US" altLang="en-US" sz="1600" dirty="0">
                <a:solidFill>
                  <a:srgbClr val="252525"/>
                </a:solidFill>
                <a:hlinkClick r:id="rId3"/>
              </a:rPr>
              <a:t>https://www.youtube.com/watch?v=qJ8xMjpzHOI</a:t>
            </a:r>
            <a:endParaRPr lang="en-US" altLang="en-US" sz="1600" dirty="0">
              <a:solidFill>
                <a:srgbClr val="252525"/>
              </a:solidFill>
            </a:endParaRPr>
          </a:p>
          <a:p>
            <a:endParaRPr lang="en-US" altLang="en-US" sz="1600" dirty="0"/>
          </a:p>
        </p:txBody>
      </p:sp>
      <p:pic>
        <p:nvPicPr>
          <p:cNvPr id="51204" name="Picture 2" descr="http://gamesdbase.com/Media/SYSTEM/Arcade/Snap/big/Agent_X_-_1983_-_Atar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01738"/>
            <a:ext cx="3200400"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descr="http://www.rotheblog.com/images/arcade/artwork/agentx/agentx_k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9550" y="1244600"/>
            <a:ext cx="4286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Slide Number Placeholder 1"/>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1pPr>
            <a:lvl2pPr marL="742950" indent="-285750">
              <a:spcBef>
                <a:spcPts val="400"/>
              </a:spcBef>
              <a:buClr>
                <a:schemeClr val="accent2"/>
              </a:buClr>
              <a:buFont typeface="Wingdings" panose="05000000000000000000" pitchFamily="2" charset="2"/>
              <a:buChar char=""/>
              <a:defRPr sz="1600">
                <a:solidFill>
                  <a:schemeClr val="tx2"/>
                </a:solidFill>
                <a:latin typeface="Calibri" panose="020F0502020204030204" pitchFamily="34" charset="0"/>
                <a:ea typeface="MS PGothic" panose="020B0600070205080204" pitchFamily="34" charset="-128"/>
              </a:defRPr>
            </a:lvl2pPr>
            <a:lvl3pPr marL="1143000" indent="-228600">
              <a:spcBef>
                <a:spcPct val="20000"/>
              </a:spcBef>
              <a:buClr>
                <a:schemeClr val="accent2"/>
              </a:buClr>
              <a:buFont typeface="Wingdings" panose="05000000000000000000" pitchFamily="2" charset="2"/>
              <a:buChar char="§"/>
              <a:defRPr sz="1400">
                <a:solidFill>
                  <a:schemeClr val="tx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9pPr>
          </a:lstStyle>
          <a:p>
            <a:pPr algn="r" eaLnBrk="1" hangingPunct="1">
              <a:spcBef>
                <a:spcPct val="0"/>
              </a:spcBef>
              <a:buFontTx/>
              <a:buNone/>
            </a:pPr>
            <a:fld id="{946158B4-4B48-4C44-B8CE-DFF9B544F904}" type="slidenum">
              <a:rPr lang="en-US" altLang="en-US" sz="800" b="1">
                <a:solidFill>
                  <a:srgbClr val="898989"/>
                </a:solidFill>
                <a:latin typeface="Century Gothic" panose="020B0502020202020204" pitchFamily="34" charset="0"/>
              </a:rPr>
              <a:pPr algn="r" eaLnBrk="1" hangingPunct="1">
                <a:spcBef>
                  <a:spcPct val="0"/>
                </a:spcBef>
                <a:buFontTx/>
                <a:buNone/>
              </a:pPr>
              <a:t>9</a:t>
            </a:fld>
            <a:endParaRPr lang="en-US" altLang="en-US" sz="800" b="1" dirty="0">
              <a:solidFill>
                <a:srgbClr val="898989"/>
              </a:solidFill>
              <a:latin typeface="Century Gothic" panose="020B0502020202020204" pitchFamily="34" charset="0"/>
            </a:endParaRPr>
          </a:p>
        </p:txBody>
      </p:sp>
      <p:sp>
        <p:nvSpPr>
          <p:cNvPr id="2" name="Rectangle 1">
            <a:extLst>
              <a:ext uri="{FF2B5EF4-FFF2-40B4-BE49-F238E27FC236}">
                <a16:creationId xmlns:a16="http://schemas.microsoft.com/office/drawing/2014/main" id="{FC550034-20DB-48F5-A93E-E692CBDEF227}"/>
              </a:ext>
            </a:extLst>
          </p:cNvPr>
          <p:cNvSpPr/>
          <p:nvPr/>
        </p:nvSpPr>
        <p:spPr>
          <a:xfrm>
            <a:off x="3124200" y="6200358"/>
            <a:ext cx="2590800" cy="338554"/>
          </a:xfrm>
          <a:prstGeom prst="rect">
            <a:avLst/>
          </a:prstGeom>
        </p:spPr>
        <p:txBody>
          <a:bodyPr wrap="square">
            <a:spAutoFit/>
          </a:bodyPr>
          <a:lstStyle/>
          <a:p>
            <a:pPr algn="ctr">
              <a:defRPr/>
            </a:pPr>
            <a:r>
              <a:rPr lang="en-US" sz="800" b="1" dirty="0">
                <a:latin typeface="Century Gothic" panose="020B0502020202020204" pitchFamily="34" charset="0"/>
              </a:rPr>
              <a:t>Property of Atari Interactive, Inc. and Atari, Inc. All Rights Reserved.  Confidential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idx="4294967295"/>
          </p:nvPr>
        </p:nvSpPr>
        <p:spPr>
          <a:xfrm>
            <a:off x="0" y="0"/>
            <a:ext cx="9150350" cy="6191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dirty="0"/>
              <a:t>	Star Raiders</a:t>
            </a:r>
          </a:p>
        </p:txBody>
      </p:sp>
      <p:sp>
        <p:nvSpPr>
          <p:cNvPr id="3" name="Content Placeholder 2"/>
          <p:cNvSpPr>
            <a:spLocks noGrp="1"/>
          </p:cNvSpPr>
          <p:nvPr>
            <p:ph idx="4294967295"/>
          </p:nvPr>
        </p:nvSpPr>
        <p:spPr>
          <a:xfrm>
            <a:off x="533400" y="990600"/>
            <a:ext cx="7942263" cy="3429000"/>
          </a:xfrm>
        </p:spPr>
        <p:txBody>
          <a:bodyPr/>
          <a:lstStyle/>
          <a:p>
            <a:pPr>
              <a:defRPr/>
            </a:pPr>
            <a:r>
              <a:rPr lang="en-US" sz="1400" dirty="0">
                <a:latin typeface="+mj-lt"/>
              </a:rPr>
              <a:t> Released in 1979, Star Raiders generated around $265 million in sales across</a:t>
            </a:r>
          </a:p>
          <a:p>
            <a:pPr marL="0" indent="0">
              <a:buFont typeface="Wingdings" pitchFamily="2" charset="2"/>
              <a:buNone/>
              <a:defRPr/>
            </a:pPr>
            <a:r>
              <a:rPr lang="en-US" sz="1400" dirty="0">
                <a:latin typeface="+mj-lt"/>
              </a:rPr>
              <a:t>     multiple platforms including the 2600, 5200 and 8bit computers.</a:t>
            </a:r>
          </a:p>
          <a:p>
            <a:pPr>
              <a:defRPr/>
            </a:pPr>
            <a:endParaRPr lang="en-US" sz="1400" dirty="0">
              <a:latin typeface="+mj-lt"/>
            </a:endParaRPr>
          </a:p>
          <a:p>
            <a:pPr>
              <a:defRPr/>
            </a:pPr>
            <a:r>
              <a:rPr lang="en-US" sz="1400" dirty="0">
                <a:latin typeface="+mj-lt"/>
              </a:rPr>
              <a:t> CNET lists Star Raiders as one of the “10 Most Important Games of All Time”</a:t>
            </a:r>
          </a:p>
          <a:p>
            <a:pPr marL="0" indent="0">
              <a:buFont typeface="Wingdings" pitchFamily="2" charset="2"/>
              <a:buNone/>
              <a:defRPr/>
            </a:pPr>
            <a:r>
              <a:rPr lang="en-US" sz="1400" dirty="0">
                <a:latin typeface="+mj-lt"/>
              </a:rPr>
              <a:t>     and is considered a cornerstone of video gaming.</a:t>
            </a:r>
          </a:p>
          <a:p>
            <a:pPr>
              <a:defRPr/>
            </a:pPr>
            <a:endParaRPr lang="en-US" sz="1400" dirty="0">
              <a:latin typeface="+mj-lt"/>
            </a:endParaRPr>
          </a:p>
          <a:p>
            <a:pPr>
              <a:defRPr/>
            </a:pPr>
            <a:r>
              <a:rPr lang="en-US" sz="1400" dirty="0">
                <a:latin typeface="+mj-lt"/>
              </a:rPr>
              <a:t> Gameplay animation was featured in the 1982 McDonald’s “Taste the Thrill” contest promotions.</a:t>
            </a:r>
          </a:p>
          <a:p>
            <a:pPr>
              <a:defRPr/>
            </a:pPr>
            <a:endParaRPr lang="en-US" sz="1400" dirty="0">
              <a:latin typeface="+mj-lt"/>
            </a:endParaRPr>
          </a:p>
          <a:p>
            <a:pPr>
              <a:defRPr/>
            </a:pPr>
            <a:r>
              <a:rPr lang="en-US" sz="1400" dirty="0">
                <a:latin typeface="+mj-lt"/>
              </a:rPr>
              <a:t> Included in top selling Atari IOS release in 2011</a:t>
            </a:r>
          </a:p>
          <a:p>
            <a:pPr>
              <a:defRPr/>
            </a:pPr>
            <a:endParaRPr lang="en-US" sz="1400" dirty="0">
              <a:latin typeface="+mj-lt"/>
            </a:endParaRPr>
          </a:p>
          <a:p>
            <a:pPr>
              <a:defRPr/>
            </a:pPr>
            <a:r>
              <a:rPr lang="en-US" sz="1400" dirty="0">
                <a:latin typeface="+mj-lt"/>
              </a:rPr>
              <a:t> New release in 2012</a:t>
            </a:r>
          </a:p>
        </p:txBody>
      </p:sp>
      <p:pic>
        <p:nvPicPr>
          <p:cNvPr id="53251" name="Picture 8" descr="http://tbn2.google.com/images?q=tbn:MpHGI7Uo7YOtGM:http://www.best-electronics-ca.com/images/Star%2520Raiders.jpg">
            <a:hlinkClick r:id="rId2"/>
          </p:cNvPr>
          <p:cNvPicPr>
            <a:picLocks noChangeAspect="1" noChangeArrowheads="1"/>
          </p:cNvPicPr>
          <p:nvPr/>
        </p:nvPicPr>
        <p:blipFill>
          <a:blip r:embed="rId3" cstate="print"/>
          <a:srcRect/>
          <a:stretch>
            <a:fillRect/>
          </a:stretch>
        </p:blipFill>
        <p:spPr bwMode="auto">
          <a:xfrm>
            <a:off x="7800975" y="838200"/>
            <a:ext cx="1109663" cy="1447800"/>
          </a:xfrm>
          <a:prstGeom prst="rect">
            <a:avLst/>
          </a:prstGeom>
          <a:noFill/>
          <a:ln w="9525">
            <a:noFill/>
            <a:miter lim="800000"/>
            <a:headEnd/>
            <a:tailEnd/>
          </a:ln>
        </p:spPr>
      </p:pic>
      <p:pic>
        <p:nvPicPr>
          <p:cNvPr id="53252" name="Picture 2" descr="Docking with a friendly starbase for repairs"/>
          <p:cNvPicPr>
            <a:picLocks noChangeAspect="1" noChangeArrowheads="1"/>
          </p:cNvPicPr>
          <p:nvPr/>
        </p:nvPicPr>
        <p:blipFill>
          <a:blip r:embed="rId4" cstate="print"/>
          <a:srcRect/>
          <a:stretch>
            <a:fillRect/>
          </a:stretch>
        </p:blipFill>
        <p:spPr bwMode="auto">
          <a:xfrm>
            <a:off x="3429000" y="4343400"/>
            <a:ext cx="2587625" cy="1749425"/>
          </a:xfrm>
          <a:prstGeom prst="rect">
            <a:avLst/>
          </a:prstGeom>
          <a:noFill/>
          <a:ln w="9525">
            <a:noFill/>
            <a:miter lim="800000"/>
            <a:headEnd/>
            <a:tailEnd/>
          </a:ln>
        </p:spPr>
      </p:pic>
      <p:pic>
        <p:nvPicPr>
          <p:cNvPr id="53253" name="Picture 4" descr="File:Star-raiders-game-under-attack.gif"/>
          <p:cNvPicPr>
            <a:picLocks noChangeAspect="1" noChangeArrowheads="1"/>
          </p:cNvPicPr>
          <p:nvPr/>
        </p:nvPicPr>
        <p:blipFill>
          <a:blip r:embed="rId5" cstate="print"/>
          <a:srcRect/>
          <a:stretch>
            <a:fillRect/>
          </a:stretch>
        </p:blipFill>
        <p:spPr bwMode="auto">
          <a:xfrm>
            <a:off x="577850" y="4367212"/>
            <a:ext cx="2546350" cy="1728788"/>
          </a:xfrm>
          <a:prstGeom prst="rect">
            <a:avLst/>
          </a:prstGeom>
          <a:noFill/>
          <a:ln w="9525">
            <a:noFill/>
            <a:miter lim="800000"/>
            <a:headEnd/>
            <a:tailEnd/>
          </a:ln>
        </p:spPr>
      </p:pic>
      <p:pic>
        <p:nvPicPr>
          <p:cNvPr id="53254" name="Picture 8" descr="Image 2"/>
          <p:cNvPicPr>
            <a:picLocks noChangeAspect="1" noChangeArrowheads="1"/>
          </p:cNvPicPr>
          <p:nvPr/>
        </p:nvPicPr>
        <p:blipFill>
          <a:blip r:embed="rId6" cstate="print"/>
          <a:srcRect/>
          <a:stretch>
            <a:fillRect/>
          </a:stretch>
        </p:blipFill>
        <p:spPr bwMode="auto">
          <a:xfrm>
            <a:off x="6232525" y="4343400"/>
            <a:ext cx="2454275" cy="1752600"/>
          </a:xfrm>
          <a:prstGeom prst="rect">
            <a:avLst/>
          </a:prstGeom>
          <a:noFill/>
          <a:ln w="9525">
            <a:noFill/>
            <a:miter lim="800000"/>
            <a:headEnd/>
            <a:tailEnd/>
          </a:ln>
        </p:spPr>
      </p:pic>
      <p:sp>
        <p:nvSpPr>
          <p:cNvPr id="4" name="Footer Placeholder 3">
            <a:extLst>
              <a:ext uri="{FF2B5EF4-FFF2-40B4-BE49-F238E27FC236}">
                <a16:creationId xmlns:a16="http://schemas.microsoft.com/office/drawing/2014/main" id="{D31634C8-4273-4825-A503-8CE9C8597577}"/>
              </a:ext>
            </a:extLst>
          </p:cNvPr>
          <p:cNvSpPr>
            <a:spLocks noGrp="1"/>
          </p:cNvSpPr>
          <p:nvPr>
            <p:ph type="ftr" sz="quarter" idx="11"/>
          </p:nvPr>
        </p:nvSpPr>
        <p:spPr>
          <a:xfrm>
            <a:off x="3124200" y="6356350"/>
            <a:ext cx="2590800" cy="365125"/>
          </a:xfrm>
        </p:spPr>
        <p:txBody>
          <a:bodyPr/>
          <a:lstStyle/>
          <a:p>
            <a:pPr>
              <a:defRPr/>
            </a:pPr>
            <a:r>
              <a:rPr lang="en-US" sz="800" b="1" dirty="0"/>
              <a:t>Property of Atari Interactive, Inc. and Atari, Inc. All Rights Reserved.  Confidential </a:t>
            </a:r>
          </a:p>
        </p:txBody>
      </p:sp>
      <p:sp>
        <p:nvSpPr>
          <p:cNvPr id="6" name="Slide Number Placeholder 5">
            <a:extLst>
              <a:ext uri="{FF2B5EF4-FFF2-40B4-BE49-F238E27FC236}">
                <a16:creationId xmlns:a16="http://schemas.microsoft.com/office/drawing/2014/main" id="{45D00F51-7ECD-46CD-90C1-339D699093DF}"/>
              </a:ext>
            </a:extLst>
          </p:cNvPr>
          <p:cNvSpPr>
            <a:spLocks noGrp="1"/>
          </p:cNvSpPr>
          <p:nvPr>
            <p:ph type="sldNum" sz="quarter" idx="12"/>
          </p:nvPr>
        </p:nvSpPr>
        <p:spPr/>
        <p:txBody>
          <a:bodyPr/>
          <a:lstStyle/>
          <a:p>
            <a:pPr>
              <a:defRPr/>
            </a:pPr>
            <a:fld id="{E90054EC-8684-4F71-8E45-B1F039C16B07}" type="slidenum">
              <a:rPr lang="en-US" altLang="en-US" sz="800" b="1" smtClean="0"/>
              <a:pPr>
                <a:defRPr/>
              </a:pPr>
              <a:t>90</a:t>
            </a:fld>
            <a:endParaRPr lang="en-US" altLang="en-US" sz="800" b="1" dirty="0"/>
          </a:p>
        </p:txBody>
      </p:sp>
    </p:spTree>
    <p:extLst>
      <p:ext uri="{BB962C8B-B14F-4D97-AF65-F5344CB8AC3E}">
        <p14:creationId xmlns:p14="http://schemas.microsoft.com/office/powerpoint/2010/main" val="228117251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r>
              <a:rPr lang="en-US" altLang="en-US" dirty="0"/>
              <a:t>	Submarine Commander</a:t>
            </a:r>
          </a:p>
        </p:txBody>
      </p:sp>
      <p:sp>
        <p:nvSpPr>
          <p:cNvPr id="153603" name="Content Placeholder 2"/>
          <p:cNvSpPr>
            <a:spLocks noGrp="1"/>
          </p:cNvSpPr>
          <p:nvPr>
            <p:ph idx="1"/>
          </p:nvPr>
        </p:nvSpPr>
        <p:spPr>
          <a:xfrm>
            <a:off x="381000" y="3124200"/>
            <a:ext cx="8229600" cy="3125787"/>
          </a:xfrm>
        </p:spPr>
        <p:txBody>
          <a:bodyPr/>
          <a:lstStyle/>
          <a:p>
            <a:r>
              <a:rPr lang="en-US" altLang="en-US" b="1" i="1" dirty="0"/>
              <a:t>Submarine Commander </a:t>
            </a:r>
            <a:r>
              <a:rPr lang="en-US" altLang="en-US" dirty="0"/>
              <a:t>was first released for the 2600 in 1982 by Sears TELE-GAMES. Players take command of a WW2 era submarine in the Mediterranean. Aspiring Submarine Commanders must locate and destroy enemy convoys, while avoiding shells and depth charges.</a:t>
            </a:r>
          </a:p>
          <a:p>
            <a:r>
              <a:rPr lang="en-US" altLang="en-US" dirty="0"/>
              <a:t>The core gameplay takes place through the periscope of the submarine, which can be rotated 360 degrees to view the surface of the surrounding ocean.</a:t>
            </a:r>
          </a:p>
          <a:p>
            <a:r>
              <a:rPr lang="en-US" altLang="en-US" dirty="0"/>
              <a:t>Several on-screen gauges indicate the ships fuel, temperature and number of torpedoes.</a:t>
            </a:r>
          </a:p>
          <a:p>
            <a:r>
              <a:rPr lang="en-US" altLang="en-US" dirty="0"/>
              <a:t>Players must manage engine heat and fuel, balancing strategy with targeting “action” as they defend their territory.</a:t>
            </a:r>
            <a:endParaRPr lang="en-US" altLang="en-US" sz="2400" dirty="0"/>
          </a:p>
          <a:p>
            <a:endParaRPr lang="en-US" altLang="en-US" dirty="0"/>
          </a:p>
          <a:p>
            <a:endParaRPr lang="en-US" altLang="en-US" dirty="0"/>
          </a:p>
        </p:txBody>
      </p:sp>
      <p:pic>
        <p:nvPicPr>
          <p:cNvPr id="153604" name="Picture 2" descr="http://www.atarimania.com/8bit/screens/submarine_commander_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939800"/>
            <a:ext cx="289560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6" descr="Pos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928688"/>
            <a:ext cx="341312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Picture 8" descr="https://atariage.com/800/boxes/b_SubmarineCommander_fron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8288" y="762000"/>
            <a:ext cx="1603375"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A3862B9B-22C7-4CC7-A651-52B8B5C242B0}"/>
              </a:ext>
            </a:extLst>
          </p:cNvPr>
          <p:cNvSpPr>
            <a:spLocks noGrp="1"/>
          </p:cNvSpPr>
          <p:nvPr>
            <p:ph type="ftr" sz="quarter" idx="11"/>
          </p:nvPr>
        </p:nvSpPr>
        <p:spPr>
          <a:xfrm>
            <a:off x="3462337" y="6416675"/>
            <a:ext cx="2557463"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DC682E62-8940-4F0D-A403-62D2C4EED50F}"/>
              </a:ext>
            </a:extLst>
          </p:cNvPr>
          <p:cNvSpPr>
            <a:spLocks noGrp="1"/>
          </p:cNvSpPr>
          <p:nvPr>
            <p:ph type="sldNum" sz="quarter" idx="12"/>
          </p:nvPr>
        </p:nvSpPr>
        <p:spPr/>
        <p:txBody>
          <a:bodyPr/>
          <a:lstStyle/>
          <a:p>
            <a:pPr>
              <a:defRPr/>
            </a:pPr>
            <a:fld id="{AF15303D-36A2-45CC-B7D7-8289935320F0}" type="slidenum">
              <a:rPr lang="en-US" altLang="en-US" sz="800" b="1" smtClean="0"/>
              <a:pPr>
                <a:defRPr/>
              </a:pPr>
              <a:t>91</a:t>
            </a:fld>
            <a:endParaRPr lang="en-US" altLang="en-US" sz="800" b="1"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pPr indent="0"/>
            <a:r>
              <a:rPr lang="en-US" altLang="en-US"/>
              <a:t>Swordquest: Earthworld</a:t>
            </a:r>
          </a:p>
        </p:txBody>
      </p:sp>
      <p:sp>
        <p:nvSpPr>
          <p:cNvPr id="155651" name="Rectangle 1"/>
          <p:cNvSpPr>
            <a:spLocks noChangeArrowheads="1"/>
          </p:cNvSpPr>
          <p:nvPr/>
        </p:nvSpPr>
        <p:spPr bwMode="auto">
          <a:xfrm>
            <a:off x="460375" y="3429000"/>
            <a:ext cx="810577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 typeface="Arial" panose="020B0604020202020204" pitchFamily="34" charset="0"/>
              <a:buNone/>
            </a:pPr>
            <a:r>
              <a:rPr lang="en-US" altLang="en-US" sz="1600" dirty="0">
                <a:solidFill>
                  <a:srgbClr val="252525"/>
                </a:solidFill>
              </a:rPr>
              <a:t>-Part one of an unfinished series of video games, developed as a scavenger hunt-style contest in the early 1980’s and featuring an accompanying comic book that furthered the game plot and revealed various clues and puzzles. </a:t>
            </a:r>
          </a:p>
          <a:p>
            <a:pPr>
              <a:spcBef>
                <a:spcPct val="0"/>
              </a:spcBef>
              <a:buFont typeface="Arial" panose="020B0604020202020204" pitchFamily="34" charset="0"/>
              <a:buNone/>
            </a:pPr>
            <a:r>
              <a:rPr lang="en-US" altLang="en-US" sz="1600" dirty="0">
                <a:solidFill>
                  <a:srgbClr val="252525"/>
                </a:solidFill>
              </a:rPr>
              <a:t>-Combining narrative and logic elements and fast-paced action gameplay, </a:t>
            </a:r>
            <a:r>
              <a:rPr lang="en-US" altLang="en-US" sz="1600" b="1" i="1" dirty="0" err="1">
                <a:solidFill>
                  <a:srgbClr val="252525"/>
                </a:solidFill>
              </a:rPr>
              <a:t>Swordquest</a:t>
            </a:r>
            <a:r>
              <a:rPr lang="en-US" altLang="en-US" sz="1600" dirty="0">
                <a:solidFill>
                  <a:srgbClr val="252525"/>
                </a:solidFill>
              </a:rPr>
              <a:t> was one of the first true “action adventure” games. </a:t>
            </a:r>
          </a:p>
          <a:p>
            <a:pPr>
              <a:spcBef>
                <a:spcPct val="0"/>
              </a:spcBef>
              <a:buFont typeface="Arial" panose="020B0604020202020204" pitchFamily="34" charset="0"/>
              <a:buNone/>
            </a:pPr>
            <a:r>
              <a:rPr lang="en-US" altLang="en-US" sz="1600" dirty="0">
                <a:solidFill>
                  <a:srgbClr val="252525"/>
                </a:solidFill>
              </a:rPr>
              <a:t>-Players explore each screen, collecting items and playing modified versions of other fast-action Atari titles.</a:t>
            </a:r>
          </a:p>
          <a:p>
            <a:pPr>
              <a:spcBef>
                <a:spcPct val="0"/>
              </a:spcBef>
              <a:buFont typeface="Arial" panose="020B0604020202020204" pitchFamily="34" charset="0"/>
              <a:buNone/>
            </a:pPr>
            <a:r>
              <a:rPr lang="en-US" altLang="en-US" sz="1600" dirty="0">
                <a:solidFill>
                  <a:srgbClr val="252525"/>
                </a:solidFill>
              </a:rPr>
              <a:t>-The game follows twins Tarra and Torr, seeking vengeance for the murder of their parents by order of the evil King </a:t>
            </a:r>
            <a:r>
              <a:rPr lang="en-US" altLang="en-US" sz="1600" dirty="0" err="1">
                <a:solidFill>
                  <a:srgbClr val="252525"/>
                </a:solidFill>
              </a:rPr>
              <a:t>Tyrannus</a:t>
            </a:r>
            <a:r>
              <a:rPr lang="en-US" altLang="en-US" sz="1600" dirty="0">
                <a:solidFill>
                  <a:srgbClr val="252525"/>
                </a:solidFill>
              </a:rPr>
              <a:t>.</a:t>
            </a:r>
          </a:p>
          <a:p>
            <a:pPr>
              <a:spcBef>
                <a:spcPct val="0"/>
              </a:spcBef>
              <a:buFont typeface="Arial" panose="020B0604020202020204" pitchFamily="34" charset="0"/>
              <a:buNone/>
            </a:pPr>
            <a:r>
              <a:rPr lang="en-US" altLang="en-US" sz="1600" dirty="0">
                <a:solidFill>
                  <a:srgbClr val="252525"/>
                </a:solidFill>
              </a:rPr>
              <a:t>-Completing the game and accompanying puzzle gave players the chance to win the “Talisman of Penultimate Truth”, a real piece of jewelry valued at $25,000.</a:t>
            </a:r>
          </a:p>
          <a:p>
            <a:pPr>
              <a:spcBef>
                <a:spcPct val="0"/>
              </a:spcBef>
              <a:buFont typeface="Arial" panose="020B0604020202020204" pitchFamily="34" charset="0"/>
              <a:buNone/>
            </a:pPr>
            <a:r>
              <a:rPr lang="en-US" altLang="en-US" sz="1600" dirty="0">
                <a:solidFill>
                  <a:srgbClr val="252525"/>
                </a:solidFill>
              </a:rPr>
              <a:t>-Gameplay Video: </a:t>
            </a:r>
            <a:r>
              <a:rPr lang="en-US" altLang="en-US" sz="1600" dirty="0">
                <a:solidFill>
                  <a:srgbClr val="252525"/>
                </a:solidFill>
                <a:hlinkClick r:id="rId3"/>
              </a:rPr>
              <a:t>https://youtu.be/UAxNDGj2zXs</a:t>
            </a:r>
            <a:endParaRPr lang="en-US" altLang="en-US" sz="1600" dirty="0"/>
          </a:p>
        </p:txBody>
      </p:sp>
      <p:pic>
        <p:nvPicPr>
          <p:cNvPr id="15565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723107"/>
            <a:ext cx="1975219" cy="270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338" y="914400"/>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19775" y="914400"/>
            <a:ext cx="3133725"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F7868522-402C-4BEB-B712-B0D90BA31CBD}"/>
              </a:ext>
            </a:extLst>
          </p:cNvPr>
          <p:cNvSpPr>
            <a:spLocks noGrp="1"/>
          </p:cNvSpPr>
          <p:nvPr>
            <p:ph type="ftr" sz="quarter" idx="11"/>
          </p:nvPr>
        </p:nvSpPr>
        <p:spPr>
          <a:xfrm>
            <a:off x="3352800" y="6415881"/>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09F7F281-3402-4FFB-BE09-A49A44AC83EC}"/>
              </a:ext>
            </a:extLst>
          </p:cNvPr>
          <p:cNvSpPr>
            <a:spLocks noGrp="1"/>
          </p:cNvSpPr>
          <p:nvPr>
            <p:ph type="sldNum" sz="quarter" idx="12"/>
          </p:nvPr>
        </p:nvSpPr>
        <p:spPr/>
        <p:txBody>
          <a:bodyPr/>
          <a:lstStyle/>
          <a:p>
            <a:pPr>
              <a:defRPr/>
            </a:pPr>
            <a:fld id="{AF15303D-36A2-45CC-B7D7-8289935320F0}" type="slidenum">
              <a:rPr lang="en-US" altLang="en-US" sz="800" b="1" smtClean="0"/>
              <a:pPr>
                <a:defRPr/>
              </a:pPr>
              <a:t>92</a:t>
            </a:fld>
            <a:endParaRPr lang="en-US" altLang="en-US" sz="800" b="1"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1"/>
          <p:cNvSpPr>
            <a:spLocks noChangeArrowheads="1"/>
          </p:cNvSpPr>
          <p:nvPr/>
        </p:nvSpPr>
        <p:spPr bwMode="auto">
          <a:xfrm>
            <a:off x="519113" y="3276600"/>
            <a:ext cx="81057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 typeface="Arial" panose="020B0604020202020204" pitchFamily="34" charset="0"/>
              <a:buNone/>
            </a:pPr>
            <a:r>
              <a:rPr lang="en-US" altLang="en-US" sz="1600" dirty="0">
                <a:solidFill>
                  <a:srgbClr val="252525"/>
                </a:solidFill>
              </a:rPr>
              <a:t>-Part two of an unfinished series of video games, developed as a scavenger hunt-style contest in the early 1980’s and featuring an accompanying comic book that furthered the game plot and revealed various clues and puzzles. </a:t>
            </a:r>
          </a:p>
          <a:p>
            <a:pPr>
              <a:spcBef>
                <a:spcPct val="0"/>
              </a:spcBef>
              <a:buFont typeface="Arial" panose="020B0604020202020204" pitchFamily="34" charset="0"/>
              <a:buNone/>
            </a:pPr>
            <a:r>
              <a:rPr lang="en-US" altLang="en-US" sz="1600" dirty="0">
                <a:solidFill>
                  <a:srgbClr val="252525"/>
                </a:solidFill>
              </a:rPr>
              <a:t>-Players explore each screen, collecting items and playing modified versions of fast-action Atari titles. Clues collected in-game would refer players to the comic book, to find further pieces of the larger puzzle.</a:t>
            </a:r>
          </a:p>
          <a:p>
            <a:pPr>
              <a:spcBef>
                <a:spcPct val="0"/>
              </a:spcBef>
              <a:buFont typeface="Arial" panose="020B0604020202020204" pitchFamily="34" charset="0"/>
              <a:buNone/>
            </a:pPr>
            <a:r>
              <a:rPr lang="en-US" altLang="en-US" sz="1600" dirty="0">
                <a:solidFill>
                  <a:srgbClr val="252525"/>
                </a:solidFill>
              </a:rPr>
              <a:t>-The game’s room structure was based on the Tree of Life.</a:t>
            </a:r>
          </a:p>
          <a:p>
            <a:pPr>
              <a:spcBef>
                <a:spcPct val="0"/>
              </a:spcBef>
              <a:buFont typeface="Arial" panose="020B0604020202020204" pitchFamily="34" charset="0"/>
              <a:buNone/>
            </a:pPr>
            <a:r>
              <a:rPr lang="en-US" altLang="en-US" sz="1600" dirty="0">
                <a:solidFill>
                  <a:srgbClr val="252525"/>
                </a:solidFill>
              </a:rPr>
              <a:t>-After being transported to a world of Fire, The twins Tarra and Torr split up, searching for water and the “Chalice of Light”.</a:t>
            </a:r>
          </a:p>
          <a:p>
            <a:pPr>
              <a:spcBef>
                <a:spcPct val="0"/>
              </a:spcBef>
              <a:buFont typeface="Arial" panose="020B0604020202020204" pitchFamily="34" charset="0"/>
              <a:buNone/>
            </a:pPr>
            <a:r>
              <a:rPr lang="en-US" altLang="en-US" sz="1600" dirty="0">
                <a:solidFill>
                  <a:srgbClr val="252525"/>
                </a:solidFill>
              </a:rPr>
              <a:t>-Completing the game and accompanying puzzle gave players the chance to win the real “Chalice of Light”, valued at $25,000.</a:t>
            </a:r>
          </a:p>
          <a:p>
            <a:pPr>
              <a:spcBef>
                <a:spcPct val="0"/>
              </a:spcBef>
              <a:buFont typeface="Arial" panose="020B0604020202020204" pitchFamily="34" charset="0"/>
              <a:buNone/>
            </a:pPr>
            <a:r>
              <a:rPr lang="en-US" altLang="en-US" sz="1600" dirty="0">
                <a:solidFill>
                  <a:srgbClr val="252525"/>
                </a:solidFill>
              </a:rPr>
              <a:t>-Gameplay Video: </a:t>
            </a:r>
            <a:r>
              <a:rPr lang="en-US" altLang="en-US" sz="1600" dirty="0">
                <a:solidFill>
                  <a:srgbClr val="252525"/>
                </a:solidFill>
                <a:hlinkClick r:id="rId2"/>
              </a:rPr>
              <a:t>https://youtu.be/_h9Xj0rp65s</a:t>
            </a:r>
            <a:endParaRPr lang="en-US" altLang="en-US" sz="1600" dirty="0"/>
          </a:p>
        </p:txBody>
      </p:sp>
      <p:pic>
        <p:nvPicPr>
          <p:cNvPr id="15770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0980" y="762000"/>
            <a:ext cx="177542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838200"/>
            <a:ext cx="3103563"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762000"/>
            <a:ext cx="3079750"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CC4349F7-5ECA-4628-9A63-3320940C2BC7}"/>
              </a:ext>
            </a:extLst>
          </p:cNvPr>
          <p:cNvSpPr>
            <a:spLocks noGrp="1"/>
          </p:cNvSpPr>
          <p:nvPr>
            <p:ph type="ftr" sz="quarter" idx="11"/>
          </p:nvPr>
        </p:nvSpPr>
        <p:spPr>
          <a:xfrm>
            <a:off x="33528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18A6FD60-A94D-40A2-ADF9-7647582B7E1F}"/>
              </a:ext>
            </a:extLst>
          </p:cNvPr>
          <p:cNvSpPr>
            <a:spLocks noGrp="1"/>
          </p:cNvSpPr>
          <p:nvPr>
            <p:ph type="sldNum" sz="quarter" idx="12"/>
          </p:nvPr>
        </p:nvSpPr>
        <p:spPr/>
        <p:txBody>
          <a:bodyPr/>
          <a:lstStyle/>
          <a:p>
            <a:pPr>
              <a:defRPr/>
            </a:pPr>
            <a:fld id="{AF15303D-36A2-45CC-B7D7-8289935320F0}" type="slidenum">
              <a:rPr lang="en-US" altLang="en-US" sz="800" b="1" smtClean="0"/>
              <a:pPr>
                <a:defRPr/>
              </a:pPr>
              <a:t>93</a:t>
            </a:fld>
            <a:endParaRPr lang="en-US" altLang="en-US" sz="800" b="1" dirty="0"/>
          </a:p>
        </p:txBody>
      </p:sp>
      <p:sp>
        <p:nvSpPr>
          <p:cNvPr id="2" name="Title 1"/>
          <p:cNvSpPr>
            <a:spLocks noGrp="1"/>
          </p:cNvSpPr>
          <p:nvPr>
            <p:ph type="title"/>
          </p:nvPr>
        </p:nvSpPr>
        <p:spPr/>
        <p:txBody>
          <a:bodyPr/>
          <a:lstStyle/>
          <a:p>
            <a:r>
              <a:rPr lang="en-US" dirty="0" err="1"/>
              <a:t>Swordquest</a:t>
            </a:r>
            <a:r>
              <a:rPr lang="en-US" dirty="0"/>
              <a:t> </a:t>
            </a:r>
            <a:r>
              <a:rPr lang="en-US" dirty="0" err="1"/>
              <a:t>FireWorld</a:t>
            </a:r>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pPr indent="0"/>
            <a:r>
              <a:rPr lang="en-US" altLang="en-US" dirty="0" err="1"/>
              <a:t>Swordquest</a:t>
            </a:r>
            <a:r>
              <a:rPr lang="en-US" altLang="en-US" dirty="0"/>
              <a:t>: </a:t>
            </a:r>
            <a:r>
              <a:rPr lang="en-US" altLang="en-US" dirty="0" err="1"/>
              <a:t>Waterworld</a:t>
            </a:r>
            <a:endParaRPr lang="en-US" altLang="en-US" dirty="0"/>
          </a:p>
        </p:txBody>
      </p:sp>
      <p:sp>
        <p:nvSpPr>
          <p:cNvPr id="158723" name="Rectangle 1"/>
          <p:cNvSpPr>
            <a:spLocks noChangeArrowheads="1"/>
          </p:cNvSpPr>
          <p:nvPr/>
        </p:nvSpPr>
        <p:spPr bwMode="auto">
          <a:xfrm>
            <a:off x="304800" y="3200400"/>
            <a:ext cx="85629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spcBef>
                <a:spcPct val="0"/>
              </a:spcBef>
              <a:buFont typeface="Arial" panose="020B0604020202020204" pitchFamily="34" charset="0"/>
              <a:buNone/>
            </a:pPr>
            <a:r>
              <a:rPr lang="en-US" altLang="en-US" sz="1600" dirty="0">
                <a:solidFill>
                  <a:srgbClr val="252525"/>
                </a:solidFill>
              </a:rPr>
              <a:t>-Part three of an unfinished series of video games, developed as a scavenger hunt-style contest in the early 1980’s and featuring an accompanying comic book that furthered the game plot and revealed various clues and puzzles. </a:t>
            </a:r>
          </a:p>
          <a:p>
            <a:pPr>
              <a:spcBef>
                <a:spcPct val="0"/>
              </a:spcBef>
              <a:buFont typeface="Arial" panose="020B0604020202020204" pitchFamily="34" charset="0"/>
              <a:buNone/>
            </a:pPr>
            <a:r>
              <a:rPr lang="en-US" altLang="en-US" sz="1600" dirty="0">
                <a:solidFill>
                  <a:srgbClr val="252525"/>
                </a:solidFill>
              </a:rPr>
              <a:t>-Players explore each screen, collecting items and playing modified versions of fast-action Atari titles. Clues collected in-game would refer players to the comic book, to find further pieces of the larger puzzle.</a:t>
            </a:r>
          </a:p>
          <a:p>
            <a:pPr>
              <a:spcBef>
                <a:spcPct val="0"/>
              </a:spcBef>
              <a:buFont typeface="Arial" panose="020B0604020202020204" pitchFamily="34" charset="0"/>
              <a:buNone/>
            </a:pPr>
            <a:r>
              <a:rPr lang="en-US" altLang="en-US" sz="1600" dirty="0">
                <a:solidFill>
                  <a:srgbClr val="252525"/>
                </a:solidFill>
              </a:rPr>
              <a:t>-The game’s room structure was based on the seven centers of Chakra</a:t>
            </a:r>
          </a:p>
          <a:p>
            <a:pPr>
              <a:spcBef>
                <a:spcPct val="0"/>
              </a:spcBef>
              <a:buFont typeface="Arial" panose="020B0604020202020204" pitchFamily="34" charset="0"/>
              <a:buNone/>
            </a:pPr>
            <a:r>
              <a:rPr lang="en-US" altLang="en-US" sz="1600" dirty="0">
                <a:solidFill>
                  <a:srgbClr val="252525"/>
                </a:solidFill>
              </a:rPr>
              <a:t>-Upon reaching </a:t>
            </a:r>
            <a:r>
              <a:rPr lang="en-US" altLang="en-US" sz="1600" dirty="0" err="1">
                <a:solidFill>
                  <a:srgbClr val="252525"/>
                </a:solidFill>
              </a:rPr>
              <a:t>Waterworld</a:t>
            </a:r>
            <a:r>
              <a:rPr lang="en-US" altLang="en-US" sz="1600" dirty="0">
                <a:solidFill>
                  <a:srgbClr val="252525"/>
                </a:solidFill>
              </a:rPr>
              <a:t>, the twins </a:t>
            </a:r>
            <a:r>
              <a:rPr lang="en-US" altLang="en-US" sz="1600" dirty="0" err="1">
                <a:solidFill>
                  <a:srgbClr val="252525"/>
                </a:solidFill>
              </a:rPr>
              <a:t>Torra</a:t>
            </a:r>
            <a:r>
              <a:rPr lang="en-US" altLang="en-US" sz="1600" dirty="0">
                <a:solidFill>
                  <a:srgbClr val="252525"/>
                </a:solidFill>
              </a:rPr>
              <a:t> and </a:t>
            </a:r>
            <a:r>
              <a:rPr lang="en-US" altLang="en-US" sz="1600" dirty="0" err="1">
                <a:solidFill>
                  <a:srgbClr val="252525"/>
                </a:solidFill>
              </a:rPr>
              <a:t>Tarr</a:t>
            </a:r>
            <a:r>
              <a:rPr lang="en-US" altLang="en-US" sz="1600" dirty="0">
                <a:solidFill>
                  <a:srgbClr val="252525"/>
                </a:solidFill>
              </a:rPr>
              <a:t> are separated again while exploring a vast undersea world and quelling a power struggle between </a:t>
            </a:r>
            <a:r>
              <a:rPr lang="en-US" altLang="en-US" sz="1600" dirty="0" err="1">
                <a:solidFill>
                  <a:srgbClr val="252525"/>
                </a:solidFill>
              </a:rPr>
              <a:t>Cap’n</a:t>
            </a:r>
            <a:r>
              <a:rPr lang="en-US" altLang="en-US" sz="1600" dirty="0">
                <a:solidFill>
                  <a:srgbClr val="252525"/>
                </a:solidFill>
              </a:rPr>
              <a:t> Frost and </a:t>
            </a:r>
            <a:r>
              <a:rPr lang="en-US" altLang="en-US" sz="1600" dirty="0" err="1">
                <a:solidFill>
                  <a:srgbClr val="252525"/>
                </a:solidFill>
              </a:rPr>
              <a:t>Aquanna</a:t>
            </a:r>
            <a:r>
              <a:rPr lang="en-US" altLang="en-US" sz="1600" dirty="0">
                <a:solidFill>
                  <a:srgbClr val="252525"/>
                </a:solidFill>
              </a:rPr>
              <a:t>.</a:t>
            </a:r>
          </a:p>
          <a:p>
            <a:pPr>
              <a:spcBef>
                <a:spcPct val="0"/>
              </a:spcBef>
              <a:buFont typeface="Arial" panose="020B0604020202020204" pitchFamily="34" charset="0"/>
              <a:buNone/>
            </a:pPr>
            <a:r>
              <a:rPr lang="en-US" altLang="en-US" sz="1600" dirty="0">
                <a:solidFill>
                  <a:srgbClr val="252525"/>
                </a:solidFill>
              </a:rPr>
              <a:t>-Completing the game and accompanying puzzle gave players the chance to win the real “Crown of Life”, valued at $25,000.</a:t>
            </a:r>
          </a:p>
          <a:p>
            <a:pPr>
              <a:spcBef>
                <a:spcPct val="0"/>
              </a:spcBef>
              <a:buFont typeface="Arial" panose="020B0604020202020204" pitchFamily="34" charset="0"/>
              <a:buNone/>
            </a:pPr>
            <a:r>
              <a:rPr lang="en-US" altLang="en-US" sz="1600" dirty="0"/>
              <a:t>-Gameplay Video: </a:t>
            </a:r>
            <a:r>
              <a:rPr lang="en-US" altLang="en-US" sz="1600" dirty="0">
                <a:hlinkClick r:id="rId3"/>
              </a:rPr>
              <a:t>https://youtu.be/yFhsOX2qHwc</a:t>
            </a:r>
            <a:endParaRPr lang="en-US" altLang="en-US" sz="1600" dirty="0"/>
          </a:p>
        </p:txBody>
      </p:sp>
      <p:pic>
        <p:nvPicPr>
          <p:cNvPr id="15872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5063" y="762000"/>
            <a:ext cx="1811337" cy="247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838200"/>
            <a:ext cx="30480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19775" y="838200"/>
            <a:ext cx="304800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B619423C-17E4-4665-B9AE-EBDAEECE0998}"/>
              </a:ext>
            </a:extLst>
          </p:cNvPr>
          <p:cNvSpPr>
            <a:spLocks noGrp="1"/>
          </p:cNvSpPr>
          <p:nvPr>
            <p:ph type="ftr" sz="quarter" idx="11"/>
          </p:nvPr>
        </p:nvSpPr>
        <p:spPr>
          <a:xfrm>
            <a:off x="3352800" y="6356350"/>
            <a:ext cx="2590800" cy="365125"/>
          </a:xfrm>
        </p:spPr>
        <p:txBody>
          <a:bodyPr/>
          <a:lstStyle/>
          <a:p>
            <a:pPr>
              <a:defRPr/>
            </a:pPr>
            <a:r>
              <a:rPr lang="en-US" sz="800" dirty="0"/>
              <a:t>Property of Atari Interactive, Inc. and Atari, Inc. All Rights Reserved.  Confidential </a:t>
            </a:r>
          </a:p>
        </p:txBody>
      </p:sp>
      <p:sp>
        <p:nvSpPr>
          <p:cNvPr id="4" name="Slide Number Placeholder 3">
            <a:extLst>
              <a:ext uri="{FF2B5EF4-FFF2-40B4-BE49-F238E27FC236}">
                <a16:creationId xmlns:a16="http://schemas.microsoft.com/office/drawing/2014/main" id="{7D6CB4AF-FE30-4ECC-BFF5-4F5D59B1F85E}"/>
              </a:ext>
            </a:extLst>
          </p:cNvPr>
          <p:cNvSpPr>
            <a:spLocks noGrp="1"/>
          </p:cNvSpPr>
          <p:nvPr>
            <p:ph type="sldNum" sz="quarter" idx="12"/>
          </p:nvPr>
        </p:nvSpPr>
        <p:spPr/>
        <p:txBody>
          <a:bodyPr/>
          <a:lstStyle/>
          <a:p>
            <a:pPr>
              <a:defRPr/>
            </a:pPr>
            <a:fld id="{AF15303D-36A2-45CC-B7D7-8289935320F0}" type="slidenum">
              <a:rPr lang="en-US" altLang="en-US" sz="800" b="1" smtClean="0"/>
              <a:pPr>
                <a:defRPr/>
              </a:pPr>
              <a:t>94</a:t>
            </a:fld>
            <a:endParaRPr lang="en-US" altLang="en-US" sz="800" b="1"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Property of Atari Interactive, Inc. and Atari, Inc. All Rights Reserved.  Confidential </a:t>
            </a:r>
          </a:p>
        </p:txBody>
      </p:sp>
      <p:sp>
        <p:nvSpPr>
          <p:cNvPr id="3" name="Slide Number Placeholder 2"/>
          <p:cNvSpPr>
            <a:spLocks noGrp="1"/>
          </p:cNvSpPr>
          <p:nvPr>
            <p:ph type="sldNum" sz="quarter" idx="12"/>
          </p:nvPr>
        </p:nvSpPr>
        <p:spPr/>
        <p:txBody>
          <a:bodyPr/>
          <a:lstStyle/>
          <a:p>
            <a:pPr>
              <a:defRPr/>
            </a:pPr>
            <a:fld id="{5146F4C8-73B5-49FE-BC18-DADC045E5B95}" type="slidenum">
              <a:rPr lang="en-US" altLang="en-US" sz="800" b="1" smtClean="0"/>
              <a:pPr>
                <a:defRPr/>
              </a:pPr>
              <a:t>95</a:t>
            </a:fld>
            <a:endParaRPr lang="en-US" altLang="en-US" sz="800" b="1" dirty="0"/>
          </a:p>
        </p:txBody>
      </p:sp>
      <p:pic>
        <p:nvPicPr>
          <p:cNvPr id="1026" name="Picture 2" descr="https://www.arcade-museum.com/images/118/1181242182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2425" y="895350"/>
            <a:ext cx="1245150" cy="236697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381000" y="3429008"/>
            <a:ext cx="8229600" cy="3125787"/>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S PGothic" pitchFamily="34" charset="-128"/>
                <a:cs typeface="Verdana" pitchFamily="34" charset="0"/>
              </a:defRPr>
            </a:lvl1pPr>
            <a:lvl2pPr marL="742950" indent="-285750"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Verdana" pitchFamily="34" charset="0"/>
                <a:cs typeface="Verdana" pitchFamily="34" charset="0"/>
              </a:defRPr>
            </a:lvl2pPr>
            <a:lvl3pPr marL="1143000" indent="-228600" algn="l"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Verdana" pitchFamily="34" charset="0"/>
                <a:cs typeface="Verdana" pitchFamily="34" charset="0"/>
              </a:defRPr>
            </a:lvl3pPr>
            <a:lvl4pPr marL="16002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Verdana" pitchFamily="34" charset="0"/>
                <a:cs typeface="Verdana" pitchFamily="34" charset="0"/>
              </a:defRPr>
            </a:lvl4pPr>
            <a:lvl5pPr marL="2057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dirty="0"/>
              <a:t>-A top-down, one or two player tank battle game released in November 1974</a:t>
            </a:r>
          </a:p>
          <a:p>
            <a:pPr marL="0" indent="0">
              <a:buNone/>
            </a:pPr>
            <a:r>
              <a:rPr lang="en-US" altLang="en-US" dirty="0"/>
              <a:t>-Utilized a dual-stick, military-style layout for authentic tank control</a:t>
            </a:r>
          </a:p>
          <a:p>
            <a:pPr marL="0" indent="0">
              <a:buNone/>
            </a:pPr>
            <a:r>
              <a:rPr lang="en-US" altLang="en-US" dirty="0"/>
              <a:t>-Players navigate through a maze in an effort to find a line of sight on the opponent. Points are scored on direct hits or when an opponent strikes a mine</a:t>
            </a:r>
          </a:p>
          <a:p>
            <a:pPr marL="0" indent="0">
              <a:buNone/>
            </a:pPr>
            <a:r>
              <a:rPr lang="en-US" altLang="en-US" dirty="0"/>
              <a:t>-Several sequels to Tank were introduced with various loadouts. One of the more ambitious was Tank 8 which featured colored tanks and support for up to 8 players. Tank is best known for the variations that appeared in the 1977 Atari 2600 game, Combat.</a:t>
            </a:r>
          </a:p>
          <a:p>
            <a:pPr marL="0" indent="0">
              <a:buNone/>
            </a:pPr>
            <a:r>
              <a:rPr lang="en-US" altLang="en-US" dirty="0">
                <a:hlinkClick r:id="rId3"/>
              </a:rPr>
              <a:t>https://www.youtube.com/watch?v=3OsBUzYBJgU</a:t>
            </a:r>
            <a:endParaRPr lang="en-US" altLang="en-US" dirty="0"/>
          </a:p>
          <a:p>
            <a:pPr marL="0" indent="0">
              <a:buNone/>
            </a:pPr>
            <a:endParaRPr lang="en-US" altLang="en-US" dirty="0"/>
          </a:p>
          <a:p>
            <a:pPr marL="0" indent="0">
              <a:buNone/>
            </a:pPr>
            <a:endParaRPr lang="en-US" altLang="en-US" dirty="0"/>
          </a:p>
          <a:p>
            <a:pPr marL="0" indent="0">
              <a:buNone/>
            </a:pPr>
            <a:endParaRPr lang="en-US" altLang="en-US" dirty="0"/>
          </a:p>
        </p:txBody>
      </p:sp>
      <p:sp>
        <p:nvSpPr>
          <p:cNvPr id="8" name="Title 1"/>
          <p:cNvSpPr txBox="1">
            <a:spLocks/>
          </p:cNvSpPr>
          <p:nvPr/>
        </p:nvSpPr>
        <p:spPr>
          <a:xfrm>
            <a:off x="0" y="130632"/>
            <a:ext cx="7315200" cy="685800"/>
          </a:xfrm>
          <a:prstGeom prst="rect">
            <a:avLst/>
          </a:prstGeom>
        </p:spPr>
        <p:txBody>
          <a:bodyPr/>
          <a:lstStyle>
            <a:lvl1pPr marL="461963" indent="-461963" algn="l" rtl="0" eaLnBrk="0" fontAlgn="base" hangingPunct="0">
              <a:spcBef>
                <a:spcPct val="0"/>
              </a:spcBef>
              <a:spcAft>
                <a:spcPct val="0"/>
              </a:spcAft>
              <a:defRPr sz="2400" b="1" kern="1200">
                <a:solidFill>
                  <a:schemeClr val="bg1"/>
                </a:solidFill>
                <a:latin typeface="+mj-lt"/>
                <a:ea typeface="MS PGothic" pitchFamily="34" charset="-128"/>
                <a:cs typeface="Aharoni" pitchFamily="2" charset="-79"/>
              </a:defRPr>
            </a:lvl1pPr>
            <a:lvl2pPr marL="461963" indent="-461963" algn="l" rtl="0" eaLnBrk="0" fontAlgn="base" hangingPunct="0">
              <a:spcBef>
                <a:spcPct val="0"/>
              </a:spcBef>
              <a:spcAft>
                <a:spcPct val="0"/>
              </a:spcAft>
              <a:defRPr sz="2400" b="1">
                <a:solidFill>
                  <a:schemeClr val="bg1"/>
                </a:solidFill>
                <a:latin typeface="Arial" charset="0"/>
                <a:ea typeface="MS PGothic" pitchFamily="34" charset="-128"/>
                <a:cs typeface="Aharoni" pitchFamily="2" charset="-79"/>
              </a:defRPr>
            </a:lvl2pPr>
            <a:lvl3pPr marL="461963" indent="-461963" algn="l" rtl="0" eaLnBrk="0" fontAlgn="base" hangingPunct="0">
              <a:spcBef>
                <a:spcPct val="0"/>
              </a:spcBef>
              <a:spcAft>
                <a:spcPct val="0"/>
              </a:spcAft>
              <a:defRPr sz="2400" b="1">
                <a:solidFill>
                  <a:schemeClr val="bg1"/>
                </a:solidFill>
                <a:latin typeface="Arial" charset="0"/>
                <a:ea typeface="MS PGothic" pitchFamily="34" charset="-128"/>
                <a:cs typeface="Aharoni" pitchFamily="2" charset="-79"/>
              </a:defRPr>
            </a:lvl3pPr>
            <a:lvl4pPr marL="461963" indent="-461963" algn="l" rtl="0" eaLnBrk="0" fontAlgn="base" hangingPunct="0">
              <a:spcBef>
                <a:spcPct val="0"/>
              </a:spcBef>
              <a:spcAft>
                <a:spcPct val="0"/>
              </a:spcAft>
              <a:defRPr sz="2400" b="1">
                <a:solidFill>
                  <a:schemeClr val="bg1"/>
                </a:solidFill>
                <a:latin typeface="Arial" charset="0"/>
                <a:ea typeface="MS PGothic" pitchFamily="34" charset="-128"/>
                <a:cs typeface="Aharoni" pitchFamily="2" charset="-79"/>
              </a:defRPr>
            </a:lvl4pPr>
            <a:lvl5pPr marL="461963" indent="-461963" algn="l" rtl="0" eaLnBrk="0" fontAlgn="base" hangingPunct="0">
              <a:spcBef>
                <a:spcPct val="0"/>
              </a:spcBef>
              <a:spcAft>
                <a:spcPct val="0"/>
              </a:spcAft>
              <a:defRPr sz="2400" b="1">
                <a:solidFill>
                  <a:schemeClr val="bg1"/>
                </a:solidFill>
                <a:latin typeface="Arial" charset="0"/>
                <a:ea typeface="MS PGothic" pitchFamily="34" charset="-128"/>
                <a:cs typeface="Aharoni" pitchFamily="2" charset="-79"/>
              </a:defRPr>
            </a:lvl5pPr>
            <a:lvl6pPr marL="919163" algn="l" rtl="0" fontAlgn="base">
              <a:spcBef>
                <a:spcPct val="0"/>
              </a:spcBef>
              <a:spcAft>
                <a:spcPct val="0"/>
              </a:spcAft>
              <a:defRPr sz="2800" b="1">
                <a:solidFill>
                  <a:schemeClr val="bg1"/>
                </a:solidFill>
                <a:latin typeface="Arial" charset="0"/>
                <a:cs typeface="Aharoni" pitchFamily="2" charset="-79"/>
              </a:defRPr>
            </a:lvl6pPr>
            <a:lvl7pPr marL="1376363" algn="l" rtl="0" fontAlgn="base">
              <a:spcBef>
                <a:spcPct val="0"/>
              </a:spcBef>
              <a:spcAft>
                <a:spcPct val="0"/>
              </a:spcAft>
              <a:defRPr sz="2800" b="1">
                <a:solidFill>
                  <a:schemeClr val="bg1"/>
                </a:solidFill>
                <a:latin typeface="Arial" charset="0"/>
                <a:cs typeface="Aharoni" pitchFamily="2" charset="-79"/>
              </a:defRPr>
            </a:lvl7pPr>
            <a:lvl8pPr marL="1833563" algn="l" rtl="0" fontAlgn="base">
              <a:spcBef>
                <a:spcPct val="0"/>
              </a:spcBef>
              <a:spcAft>
                <a:spcPct val="0"/>
              </a:spcAft>
              <a:defRPr sz="2800" b="1">
                <a:solidFill>
                  <a:schemeClr val="bg1"/>
                </a:solidFill>
                <a:latin typeface="Arial" charset="0"/>
                <a:cs typeface="Aharoni" pitchFamily="2" charset="-79"/>
              </a:defRPr>
            </a:lvl8pPr>
            <a:lvl9pPr marL="2290763" algn="l" rtl="0" fontAlgn="base">
              <a:spcBef>
                <a:spcPct val="0"/>
              </a:spcBef>
              <a:spcAft>
                <a:spcPct val="0"/>
              </a:spcAft>
              <a:defRPr sz="2800" b="1">
                <a:solidFill>
                  <a:schemeClr val="bg1"/>
                </a:solidFill>
                <a:latin typeface="Arial" charset="0"/>
                <a:cs typeface="Aharoni" pitchFamily="2" charset="-79"/>
              </a:defRPr>
            </a:lvl9pPr>
          </a:lstStyle>
          <a:p>
            <a:pPr indent="0"/>
            <a:r>
              <a:rPr lang="en-US" altLang="en-US" dirty="0"/>
              <a:t>Tank</a:t>
            </a:r>
          </a:p>
        </p:txBody>
      </p:sp>
      <p:pic>
        <p:nvPicPr>
          <p:cNvPr id="6" name="Picture 5"/>
          <p:cNvPicPr>
            <a:picLocks noChangeAspect="1"/>
          </p:cNvPicPr>
          <p:nvPr/>
        </p:nvPicPr>
        <p:blipFill>
          <a:blip r:embed="rId4"/>
          <a:stretch>
            <a:fillRect/>
          </a:stretch>
        </p:blipFill>
        <p:spPr>
          <a:xfrm>
            <a:off x="180095" y="1067043"/>
            <a:ext cx="2518882" cy="1690450"/>
          </a:xfrm>
          <a:prstGeom prst="rect">
            <a:avLst/>
          </a:prstGeom>
        </p:spPr>
      </p:pic>
      <p:pic>
        <p:nvPicPr>
          <p:cNvPr id="10" name="Picture 9"/>
          <p:cNvPicPr>
            <a:picLocks noChangeAspect="1"/>
          </p:cNvPicPr>
          <p:nvPr/>
        </p:nvPicPr>
        <p:blipFill>
          <a:blip r:embed="rId5"/>
          <a:stretch>
            <a:fillRect/>
          </a:stretch>
        </p:blipFill>
        <p:spPr>
          <a:xfrm>
            <a:off x="2971800" y="1530438"/>
            <a:ext cx="4038600" cy="592282"/>
          </a:xfrm>
          <a:prstGeom prst="rect">
            <a:avLst/>
          </a:prstGeom>
        </p:spPr>
      </p:pic>
    </p:spTree>
    <p:extLst>
      <p:ext uri="{BB962C8B-B14F-4D97-AF65-F5344CB8AC3E}">
        <p14:creationId xmlns:p14="http://schemas.microsoft.com/office/powerpoint/2010/main" val="13501407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idx="4294967295"/>
          </p:nvPr>
        </p:nvSpPr>
        <p:spPr>
          <a:xfrm>
            <a:off x="0" y="0"/>
            <a:ext cx="9150350" cy="685800"/>
          </a:xfrm>
          <a:noFill/>
        </p:spPr>
        <p:txBody>
          <a:bodyPr/>
          <a:lstStyle/>
          <a:p>
            <a:pPr algn="l"/>
            <a:r>
              <a:rPr lang="en-US" sz="2400" b="1" dirty="0">
                <a:solidFill>
                  <a:schemeClr val="bg1"/>
                </a:solidFill>
                <a:latin typeface="Arial" panose="020B0604020202020204" pitchFamily="34" charset="0"/>
                <a:cs typeface="Arial" panose="020B0604020202020204" pitchFamily="34" charset="0"/>
              </a:rPr>
              <a:t>	Tempest</a:t>
            </a:r>
          </a:p>
        </p:txBody>
      </p:sp>
      <p:sp>
        <p:nvSpPr>
          <p:cNvPr id="3" name="Content Placeholder 2"/>
          <p:cNvSpPr>
            <a:spLocks noGrp="1"/>
          </p:cNvSpPr>
          <p:nvPr>
            <p:ph idx="4294967295"/>
          </p:nvPr>
        </p:nvSpPr>
        <p:spPr>
          <a:xfrm>
            <a:off x="0" y="4037013"/>
            <a:ext cx="7789863" cy="1982787"/>
          </a:xfrm>
        </p:spPr>
        <p:txBody>
          <a:bodyPr/>
          <a:lstStyle/>
          <a:p>
            <a:pPr marL="182880" indent="-182880">
              <a:buFont typeface="Arial" panose="020B0604020202020204" pitchFamily="34" charset="0"/>
              <a:buChar char="­"/>
              <a:defRPr/>
            </a:pPr>
            <a:r>
              <a:rPr lang="en-US" sz="1600" dirty="0">
                <a:latin typeface="Arial" panose="020B0604020202020204" pitchFamily="34" charset="0"/>
                <a:cs typeface="+mn-cs"/>
              </a:rPr>
              <a:t>Released in 1981, Tempest generated around $150 million dollars in sales </a:t>
            </a:r>
            <a:r>
              <a:rPr lang="en-US" sz="1600" dirty="0" err="1">
                <a:latin typeface="Arial" panose="020B0604020202020204" pitchFamily="34" charset="0"/>
                <a:cs typeface="+mn-cs"/>
              </a:rPr>
              <a:t>acros</a:t>
            </a:r>
            <a:r>
              <a:rPr lang="en-US" sz="1600" dirty="0">
                <a:latin typeface="Arial" panose="020B0604020202020204" pitchFamily="34" charset="0"/>
                <a:cs typeface="+mn-cs"/>
              </a:rPr>
              <a:t> cabinets, home release and on the Atari Jaguar console.</a:t>
            </a:r>
          </a:p>
          <a:p>
            <a:pPr marL="182880" indent="-182880">
              <a:buFont typeface="Arial" panose="020B0604020202020204" pitchFamily="34" charset="0"/>
              <a:buChar char="­"/>
              <a:defRPr/>
            </a:pPr>
            <a:r>
              <a:rPr lang="en-US" sz="1600" dirty="0">
                <a:latin typeface="Arial" panose="020B0604020202020204" pitchFamily="34" charset="0"/>
                <a:cs typeface="+mn-cs"/>
              </a:rPr>
              <a:t> Tempest appears in numerous movies including  'Twilight Zone - The Movie', 'Joysticks', 'Night of the Comet', 'Running Scared', and 'Maximum Overdrive</a:t>
            </a:r>
          </a:p>
          <a:p>
            <a:pPr marL="182880" indent="-182880">
              <a:buFont typeface="Arial" panose="020B0604020202020204" pitchFamily="34" charset="0"/>
              <a:buChar char="­"/>
              <a:defRPr/>
            </a:pPr>
            <a:r>
              <a:rPr lang="en-US" sz="1600" dirty="0">
                <a:latin typeface="Arial" panose="020B0604020202020204" pitchFamily="34" charset="0"/>
                <a:cs typeface="+mn-cs"/>
              </a:rPr>
              <a:t> Top selling game in Apple App store 2011.</a:t>
            </a:r>
          </a:p>
          <a:p>
            <a:pPr marL="182880" indent="-182880">
              <a:buFont typeface="Arial" panose="020B0604020202020204" pitchFamily="34" charset="0"/>
              <a:buChar char="­"/>
              <a:defRPr/>
            </a:pPr>
            <a:r>
              <a:rPr lang="en-US" sz="1600" dirty="0">
                <a:latin typeface="Arial" panose="020B0604020202020204" pitchFamily="34" charset="0"/>
                <a:cs typeface="+mn-cs"/>
              </a:rPr>
              <a:t> New Tempest will be released in 2012</a:t>
            </a:r>
          </a:p>
          <a:p>
            <a:pPr marL="182880" indent="-182880">
              <a:buFont typeface="Arial" panose="020B0604020202020204" pitchFamily="34" charset="0"/>
              <a:buChar char="­"/>
              <a:defRPr/>
            </a:pPr>
            <a:r>
              <a:rPr lang="en-US" sz="1600" dirty="0">
                <a:latin typeface="Arial" panose="020B0604020202020204" pitchFamily="34" charset="0"/>
                <a:cs typeface="+mn-cs"/>
                <a:hlinkClick r:id="rId2"/>
              </a:rPr>
              <a:t>Gameplay Video</a:t>
            </a:r>
            <a:br>
              <a:rPr lang="en-US" sz="1600" dirty="0">
                <a:latin typeface="Arial" panose="020B0604020202020204" pitchFamily="34" charset="0"/>
                <a:cs typeface="+mn-cs"/>
              </a:rPr>
            </a:br>
            <a:endParaRPr lang="en-US" sz="1600" dirty="0">
              <a:latin typeface="Arial" panose="020B0604020202020204" pitchFamily="34" charset="0"/>
              <a:cs typeface="+mn-cs"/>
            </a:endParaRPr>
          </a:p>
          <a:p>
            <a:pPr>
              <a:defRPr/>
            </a:pPr>
            <a:endParaRPr lang="en-US" dirty="0">
              <a:latin typeface="Times New Roman" pitchFamily="18" charset="0"/>
            </a:endParaRPr>
          </a:p>
        </p:txBody>
      </p:sp>
      <p:pic>
        <p:nvPicPr>
          <p:cNvPr id="4" name="Picture 3"/>
          <p:cNvPicPr>
            <a:picLocks noChangeAspect="1"/>
          </p:cNvPicPr>
          <p:nvPr/>
        </p:nvPicPr>
        <p:blipFill>
          <a:blip r:embed="rId3"/>
          <a:stretch>
            <a:fillRect/>
          </a:stretch>
        </p:blipFill>
        <p:spPr>
          <a:xfrm>
            <a:off x="3540125" y="828443"/>
            <a:ext cx="2057400" cy="3048465"/>
          </a:xfrm>
          <a:prstGeom prst="rect">
            <a:avLst/>
          </a:prstGeom>
        </p:spPr>
      </p:pic>
      <p:pic>
        <p:nvPicPr>
          <p:cNvPr id="285700" name="Picture 4" descr="http://s.emuparadise.org/Atari%205200/Screenshots/T/Tempest_(Prototype)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371600"/>
            <a:ext cx="2944368" cy="2103120"/>
          </a:xfrm>
          <a:prstGeom prst="rect">
            <a:avLst/>
          </a:prstGeom>
          <a:noFill/>
          <a:extLst>
            <a:ext uri="{909E8E84-426E-40DD-AFC4-6F175D3DCCD1}">
              <a14:hiddenFill xmlns:a14="http://schemas.microsoft.com/office/drawing/2010/main">
                <a:solidFill>
                  <a:srgbClr val="FFFFFF"/>
                </a:solidFill>
              </a14:hiddenFill>
            </a:ext>
          </a:extLst>
        </p:spPr>
      </p:pic>
      <p:pic>
        <p:nvPicPr>
          <p:cNvPr id="285702" name="Picture 6" descr="http://www.vizzed.com/vizzedboard/retro/user_screenshots/saves46/464992/PLAYSTATION--Atari%20Anniversary%20Edition%20Redux_Nov24%2022_48_4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2150" y="1400175"/>
            <a:ext cx="3067050" cy="210312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3041548-2D7C-469F-82D9-9449B3AD514E}"/>
              </a:ext>
            </a:extLst>
          </p:cNvPr>
          <p:cNvSpPr>
            <a:spLocks noGrp="1"/>
          </p:cNvSpPr>
          <p:nvPr>
            <p:ph type="ftr" sz="quarter" idx="11"/>
          </p:nvPr>
        </p:nvSpPr>
        <p:spPr>
          <a:xfrm>
            <a:off x="3352800" y="6356350"/>
            <a:ext cx="2590800" cy="365125"/>
          </a:xfrm>
        </p:spPr>
        <p:txBody>
          <a:bodyPr/>
          <a:lstStyle/>
          <a:p>
            <a:pPr>
              <a:defRPr/>
            </a:pPr>
            <a:r>
              <a:rPr lang="en-US" sz="800" b="1" dirty="0"/>
              <a:t>Property of Atari Interactive, Inc. and Atari, Inc. All Rights Reserved.  Confidential </a:t>
            </a:r>
          </a:p>
        </p:txBody>
      </p:sp>
      <p:sp>
        <p:nvSpPr>
          <p:cNvPr id="7" name="Slide Number Placeholder 6">
            <a:extLst>
              <a:ext uri="{FF2B5EF4-FFF2-40B4-BE49-F238E27FC236}">
                <a16:creationId xmlns:a16="http://schemas.microsoft.com/office/drawing/2014/main" id="{A898D1EC-F36F-4684-A18B-19DB2CC097DF}"/>
              </a:ext>
            </a:extLst>
          </p:cNvPr>
          <p:cNvSpPr>
            <a:spLocks noGrp="1"/>
          </p:cNvSpPr>
          <p:nvPr>
            <p:ph type="sldNum" sz="quarter" idx="12"/>
          </p:nvPr>
        </p:nvSpPr>
        <p:spPr/>
        <p:txBody>
          <a:bodyPr/>
          <a:lstStyle/>
          <a:p>
            <a:pPr>
              <a:defRPr/>
            </a:pPr>
            <a:fld id="{E90054EC-8684-4F71-8E45-B1F039C16B07}" type="slidenum">
              <a:rPr lang="en-US" altLang="en-US" sz="800" b="1" smtClean="0"/>
              <a:pPr>
                <a:defRPr/>
              </a:pPr>
              <a:t>96</a:t>
            </a:fld>
            <a:endParaRPr lang="en-US" altLang="en-US" sz="800" b="1" dirty="0"/>
          </a:p>
        </p:txBody>
      </p:sp>
    </p:spTree>
    <p:extLst>
      <p:ext uri="{BB962C8B-B14F-4D97-AF65-F5344CB8AC3E}">
        <p14:creationId xmlns:p14="http://schemas.microsoft.com/office/powerpoint/2010/main" val="96345895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a:t>Property of Atari Interactive, Inc. and Atari, Inc. All Rights Reserved.  Confidential </a:t>
            </a:r>
          </a:p>
        </p:txBody>
      </p:sp>
      <p:sp>
        <p:nvSpPr>
          <p:cNvPr id="3" name="Slide Number Placeholder 2"/>
          <p:cNvSpPr>
            <a:spLocks noGrp="1"/>
          </p:cNvSpPr>
          <p:nvPr>
            <p:ph type="sldNum" sz="quarter" idx="12"/>
          </p:nvPr>
        </p:nvSpPr>
        <p:spPr/>
        <p:txBody>
          <a:bodyPr/>
          <a:lstStyle/>
          <a:p>
            <a:pPr>
              <a:defRPr/>
            </a:pPr>
            <a:fld id="{5146F4C8-73B5-49FE-BC18-DADC045E5B95}" type="slidenum">
              <a:rPr lang="en-US" altLang="en-US" smtClean="0"/>
              <a:pPr>
                <a:defRPr/>
              </a:pPr>
              <a:t>97</a:t>
            </a:fld>
            <a:endParaRPr lang="en-US" altLang="en-US"/>
          </a:p>
        </p:txBody>
      </p:sp>
      <p:pic>
        <p:nvPicPr>
          <p:cNvPr id="2050" name="Picture 2" descr="Image result for tempest 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2971800" cy="201060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57200" y="119744"/>
            <a:ext cx="7315200" cy="685800"/>
          </a:xfrm>
          <a:prstGeom prst="rect">
            <a:avLst/>
          </a:prstGeom>
        </p:spPr>
        <p:txBody>
          <a:bodyPr/>
          <a:lstStyle>
            <a:lvl1pPr marL="461963" indent="-461963" algn="l" rtl="0" eaLnBrk="0" fontAlgn="base" hangingPunct="0">
              <a:spcBef>
                <a:spcPct val="0"/>
              </a:spcBef>
              <a:spcAft>
                <a:spcPct val="0"/>
              </a:spcAft>
              <a:defRPr sz="2400" b="1" kern="1200">
                <a:solidFill>
                  <a:schemeClr val="bg1"/>
                </a:solidFill>
                <a:latin typeface="+mj-lt"/>
                <a:ea typeface="MS PGothic" pitchFamily="34" charset="-128"/>
                <a:cs typeface="Aharoni" pitchFamily="2" charset="-79"/>
              </a:defRPr>
            </a:lvl1pPr>
            <a:lvl2pPr marL="461963" indent="-461963" algn="l" rtl="0" eaLnBrk="0" fontAlgn="base" hangingPunct="0">
              <a:spcBef>
                <a:spcPct val="0"/>
              </a:spcBef>
              <a:spcAft>
                <a:spcPct val="0"/>
              </a:spcAft>
              <a:defRPr sz="2400" b="1">
                <a:solidFill>
                  <a:schemeClr val="bg1"/>
                </a:solidFill>
                <a:latin typeface="Arial" charset="0"/>
                <a:ea typeface="MS PGothic" pitchFamily="34" charset="-128"/>
                <a:cs typeface="Aharoni" pitchFamily="2" charset="-79"/>
              </a:defRPr>
            </a:lvl2pPr>
            <a:lvl3pPr marL="461963" indent="-461963" algn="l" rtl="0" eaLnBrk="0" fontAlgn="base" hangingPunct="0">
              <a:spcBef>
                <a:spcPct val="0"/>
              </a:spcBef>
              <a:spcAft>
                <a:spcPct val="0"/>
              </a:spcAft>
              <a:defRPr sz="2400" b="1">
                <a:solidFill>
                  <a:schemeClr val="bg1"/>
                </a:solidFill>
                <a:latin typeface="Arial" charset="0"/>
                <a:ea typeface="MS PGothic" pitchFamily="34" charset="-128"/>
                <a:cs typeface="Aharoni" pitchFamily="2" charset="-79"/>
              </a:defRPr>
            </a:lvl3pPr>
            <a:lvl4pPr marL="461963" indent="-461963" algn="l" rtl="0" eaLnBrk="0" fontAlgn="base" hangingPunct="0">
              <a:spcBef>
                <a:spcPct val="0"/>
              </a:spcBef>
              <a:spcAft>
                <a:spcPct val="0"/>
              </a:spcAft>
              <a:defRPr sz="2400" b="1">
                <a:solidFill>
                  <a:schemeClr val="bg1"/>
                </a:solidFill>
                <a:latin typeface="Arial" charset="0"/>
                <a:ea typeface="MS PGothic" pitchFamily="34" charset="-128"/>
                <a:cs typeface="Aharoni" pitchFamily="2" charset="-79"/>
              </a:defRPr>
            </a:lvl4pPr>
            <a:lvl5pPr marL="461963" indent="-461963" algn="l" rtl="0" eaLnBrk="0" fontAlgn="base" hangingPunct="0">
              <a:spcBef>
                <a:spcPct val="0"/>
              </a:spcBef>
              <a:spcAft>
                <a:spcPct val="0"/>
              </a:spcAft>
              <a:defRPr sz="2400" b="1">
                <a:solidFill>
                  <a:schemeClr val="bg1"/>
                </a:solidFill>
                <a:latin typeface="Arial" charset="0"/>
                <a:ea typeface="MS PGothic" pitchFamily="34" charset="-128"/>
                <a:cs typeface="Aharoni" pitchFamily="2" charset="-79"/>
              </a:defRPr>
            </a:lvl5pPr>
            <a:lvl6pPr marL="919163" algn="l" rtl="0" fontAlgn="base">
              <a:spcBef>
                <a:spcPct val="0"/>
              </a:spcBef>
              <a:spcAft>
                <a:spcPct val="0"/>
              </a:spcAft>
              <a:defRPr sz="2800" b="1">
                <a:solidFill>
                  <a:schemeClr val="bg1"/>
                </a:solidFill>
                <a:latin typeface="Arial" charset="0"/>
                <a:cs typeface="Aharoni" pitchFamily="2" charset="-79"/>
              </a:defRPr>
            </a:lvl6pPr>
            <a:lvl7pPr marL="1376363" algn="l" rtl="0" fontAlgn="base">
              <a:spcBef>
                <a:spcPct val="0"/>
              </a:spcBef>
              <a:spcAft>
                <a:spcPct val="0"/>
              </a:spcAft>
              <a:defRPr sz="2800" b="1">
                <a:solidFill>
                  <a:schemeClr val="bg1"/>
                </a:solidFill>
                <a:latin typeface="Arial" charset="0"/>
                <a:cs typeface="Aharoni" pitchFamily="2" charset="-79"/>
              </a:defRPr>
            </a:lvl7pPr>
            <a:lvl8pPr marL="1833563" algn="l" rtl="0" fontAlgn="base">
              <a:spcBef>
                <a:spcPct val="0"/>
              </a:spcBef>
              <a:spcAft>
                <a:spcPct val="0"/>
              </a:spcAft>
              <a:defRPr sz="2800" b="1">
                <a:solidFill>
                  <a:schemeClr val="bg1"/>
                </a:solidFill>
                <a:latin typeface="Arial" charset="0"/>
                <a:cs typeface="Aharoni" pitchFamily="2" charset="-79"/>
              </a:defRPr>
            </a:lvl8pPr>
            <a:lvl9pPr marL="2290763" algn="l" rtl="0" fontAlgn="base">
              <a:spcBef>
                <a:spcPct val="0"/>
              </a:spcBef>
              <a:spcAft>
                <a:spcPct val="0"/>
              </a:spcAft>
              <a:defRPr sz="2800" b="1">
                <a:solidFill>
                  <a:schemeClr val="bg1"/>
                </a:solidFill>
                <a:latin typeface="Arial" charset="0"/>
                <a:cs typeface="Aharoni" pitchFamily="2" charset="-79"/>
              </a:defRPr>
            </a:lvl9pPr>
          </a:lstStyle>
          <a:p>
            <a:r>
              <a:rPr lang="en-US" altLang="en-US" dirty="0"/>
              <a:t>Tempest 2000</a:t>
            </a:r>
          </a:p>
        </p:txBody>
      </p:sp>
      <p:pic>
        <p:nvPicPr>
          <p:cNvPr id="5" name="Picture 4"/>
          <p:cNvPicPr>
            <a:picLocks noChangeAspect="1"/>
          </p:cNvPicPr>
          <p:nvPr/>
        </p:nvPicPr>
        <p:blipFill>
          <a:blip r:embed="rId4"/>
          <a:stretch>
            <a:fillRect/>
          </a:stretch>
        </p:blipFill>
        <p:spPr>
          <a:xfrm>
            <a:off x="4082152" y="1524000"/>
            <a:ext cx="2362200" cy="718329"/>
          </a:xfrm>
          <a:prstGeom prst="rect">
            <a:avLst/>
          </a:prstGeom>
        </p:spPr>
      </p:pic>
      <p:pic>
        <p:nvPicPr>
          <p:cNvPr id="2052" name="Picture 4" descr="Image result for tempest 2000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6265" y="990600"/>
            <a:ext cx="1463192" cy="201385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bwMode="auto">
          <a:xfrm>
            <a:off x="457200" y="3383345"/>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1pPr>
            <a:lvl2pPr>
              <a:spcBef>
                <a:spcPts val="400"/>
              </a:spcBef>
              <a:buClr>
                <a:schemeClr val="accent2"/>
              </a:buClr>
              <a:buFont typeface="Wingdings" panose="05000000000000000000" pitchFamily="2" charset="2"/>
              <a:buChar char=""/>
              <a:defRPr sz="1600">
                <a:solidFill>
                  <a:schemeClr val="tx2"/>
                </a:solidFill>
                <a:latin typeface="Calibri" panose="020F0502020204030204" pitchFamily="34" charset="0"/>
                <a:ea typeface="MS PGothic" panose="020B0600070205080204" pitchFamily="34" charset="-128"/>
              </a:defRPr>
            </a:lvl2pPr>
            <a:lvl3pPr marL="1143000" indent="-228600">
              <a:spcBef>
                <a:spcPct val="20000"/>
              </a:spcBef>
              <a:buClr>
                <a:schemeClr val="accent2"/>
              </a:buClr>
              <a:buFont typeface="Wingdings" panose="05000000000000000000" pitchFamily="2" charset="2"/>
              <a:buChar char="§"/>
              <a:defRPr sz="1400">
                <a:solidFill>
                  <a:schemeClr val="tx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9pPr>
          </a:lstStyle>
          <a:p>
            <a:pPr lvl="1">
              <a:spcBef>
                <a:spcPct val="20000"/>
              </a:spcBef>
              <a:buClrTx/>
              <a:buFont typeface="Arial" panose="020B0604020202020204" pitchFamily="34" charset="0"/>
              <a:buNone/>
            </a:pPr>
            <a:endParaRPr lang="en-US" altLang="en-US" dirty="0">
              <a:solidFill>
                <a:schemeClr val="tx1"/>
              </a:solidFill>
              <a:latin typeface="Arial" panose="020B0604020202020204" pitchFamily="34" charset="0"/>
            </a:endParaRPr>
          </a:p>
          <a:p>
            <a:pPr>
              <a:spcBef>
                <a:spcPct val="20000"/>
              </a:spcBef>
            </a:pPr>
            <a:r>
              <a:rPr lang="en-US" altLang="en-US" sz="1600" dirty="0">
                <a:latin typeface="Arial" panose="020B0604020202020204" pitchFamily="34" charset="0"/>
              </a:rPr>
              <a:t>-</a:t>
            </a:r>
            <a:r>
              <a:rPr lang="en-US" altLang="en-US" sz="1600" b="1" i="1" dirty="0">
                <a:latin typeface="Arial" panose="020B0604020202020204" pitchFamily="34" charset="0"/>
              </a:rPr>
              <a:t>Tempest 2000</a:t>
            </a:r>
            <a:r>
              <a:rPr lang="en-US" altLang="en-US" sz="1600" dirty="0">
                <a:latin typeface="Arial" panose="020B0604020202020204" pitchFamily="34" charset="0"/>
              </a:rPr>
              <a:t>, released in 1994, is a remake of the 1981 Dave </a:t>
            </a:r>
            <a:r>
              <a:rPr lang="en-US" altLang="en-US" sz="1600" dirty="0" err="1">
                <a:latin typeface="Arial" panose="020B0604020202020204" pitchFamily="34" charset="0"/>
              </a:rPr>
              <a:t>Theurer</a:t>
            </a:r>
            <a:r>
              <a:rPr lang="en-US" altLang="en-US" sz="1600" dirty="0">
                <a:latin typeface="Arial" panose="020B0604020202020204" pitchFamily="34" charset="0"/>
              </a:rPr>
              <a:t> classic</a:t>
            </a:r>
          </a:p>
          <a:p>
            <a:pPr>
              <a:spcBef>
                <a:spcPct val="20000"/>
              </a:spcBef>
            </a:pPr>
            <a:r>
              <a:rPr lang="en-US" altLang="en-US" sz="1600" dirty="0">
                <a:latin typeface="Arial" panose="020B0604020202020204" pitchFamily="34" charset="0"/>
              </a:rPr>
              <a:t>-Originally an exclusive for the Atari Jaguar, Tempest 2000 was eventually ported to many other consoles and platforms</a:t>
            </a:r>
          </a:p>
          <a:p>
            <a:pPr>
              <a:spcBef>
                <a:spcPct val="20000"/>
              </a:spcBef>
            </a:pPr>
            <a:r>
              <a:rPr lang="en-US" altLang="en-US" sz="1600" dirty="0">
                <a:latin typeface="Arial" panose="020B0604020202020204" pitchFamily="34" charset="0"/>
              </a:rPr>
              <a:t>-Tempest 2000 featured modern 3D graphics and sound. The gameplay of the original was improved with bonus levels, advanced AI, more sophisticated enemy types and power-ups</a:t>
            </a:r>
          </a:p>
          <a:p>
            <a:pPr>
              <a:spcBef>
                <a:spcPct val="20000"/>
              </a:spcBef>
            </a:pPr>
            <a:r>
              <a:rPr lang="en-US" altLang="en-US" sz="1600" dirty="0">
                <a:latin typeface="Arial" panose="020B0604020202020204" pitchFamily="34" charset="0"/>
              </a:rPr>
              <a:t>-Gameplay Video: </a:t>
            </a:r>
            <a:r>
              <a:rPr lang="en-US" altLang="en-US" sz="1600" dirty="0">
                <a:latin typeface="Arial" panose="020B0604020202020204" pitchFamily="34" charset="0"/>
                <a:hlinkClick r:id="rId6"/>
              </a:rPr>
              <a:t>https://www.youtube.com/watch?v=ijjQpOuognI</a:t>
            </a:r>
            <a:endParaRPr lang="en-US" altLang="en-US" sz="1600" dirty="0">
              <a:latin typeface="Arial" panose="020B0604020202020204" pitchFamily="34" charset="0"/>
            </a:endParaRPr>
          </a:p>
          <a:p>
            <a:pPr>
              <a:spcBef>
                <a:spcPct val="20000"/>
              </a:spcBef>
            </a:pPr>
            <a:endParaRPr lang="en-US" altLang="en-US" sz="1600" dirty="0">
              <a:latin typeface="Arial" panose="020B0604020202020204" pitchFamily="34" charset="0"/>
            </a:endParaRPr>
          </a:p>
        </p:txBody>
      </p:sp>
    </p:spTree>
    <p:extLst>
      <p:ext uri="{BB962C8B-B14F-4D97-AF65-F5344CB8AC3E}">
        <p14:creationId xmlns:p14="http://schemas.microsoft.com/office/powerpoint/2010/main" val="30004943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r>
              <a:rPr lang="en-US" altLang="en-US" dirty="0">
                <a:latin typeface="+mn-lt"/>
              </a:rPr>
              <a:t>	Triple Hunt</a:t>
            </a:r>
          </a:p>
        </p:txBody>
      </p:sp>
      <p:sp>
        <p:nvSpPr>
          <p:cNvPr id="165891" name="Content Placeholder 2"/>
          <p:cNvSpPr txBox="1">
            <a:spLocks/>
          </p:cNvSpPr>
          <p:nvPr/>
        </p:nvSpPr>
        <p:spPr bwMode="auto">
          <a:xfrm>
            <a:off x="457200" y="385286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1pPr>
            <a:lvl2pPr>
              <a:spcBef>
                <a:spcPts val="400"/>
              </a:spcBef>
              <a:buClr>
                <a:schemeClr val="accent2"/>
              </a:buClr>
              <a:buFont typeface="Wingdings" panose="05000000000000000000" pitchFamily="2" charset="2"/>
              <a:buChar char=""/>
              <a:defRPr sz="1600">
                <a:solidFill>
                  <a:schemeClr val="tx2"/>
                </a:solidFill>
                <a:latin typeface="Calibri" panose="020F0502020204030204" pitchFamily="34" charset="0"/>
                <a:ea typeface="MS PGothic" panose="020B0600070205080204" pitchFamily="34" charset="-128"/>
              </a:defRPr>
            </a:lvl2pPr>
            <a:lvl3pPr marL="1143000" indent="-228600">
              <a:spcBef>
                <a:spcPct val="20000"/>
              </a:spcBef>
              <a:buClr>
                <a:schemeClr val="accent2"/>
              </a:buClr>
              <a:buFont typeface="Wingdings" panose="05000000000000000000" pitchFamily="2" charset="2"/>
              <a:buChar char="§"/>
              <a:defRPr sz="1400">
                <a:solidFill>
                  <a:schemeClr val="tx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9pPr>
          </a:lstStyle>
          <a:p>
            <a:pPr lvl="1">
              <a:spcBef>
                <a:spcPct val="20000"/>
              </a:spcBef>
              <a:buClrTx/>
              <a:buFont typeface="Arial" panose="020B0604020202020204" pitchFamily="34" charset="0"/>
              <a:buNone/>
            </a:pPr>
            <a:endParaRPr lang="en-US" altLang="en-US" dirty="0">
              <a:solidFill>
                <a:schemeClr val="tx1"/>
              </a:solidFill>
              <a:latin typeface="Arial" panose="020B0604020202020204" pitchFamily="34" charset="0"/>
            </a:endParaRPr>
          </a:p>
          <a:p>
            <a:pPr>
              <a:spcBef>
                <a:spcPct val="20000"/>
              </a:spcBef>
            </a:pPr>
            <a:r>
              <a:rPr lang="en-US" altLang="en-US" sz="1600" dirty="0">
                <a:latin typeface="Arial" panose="020B0604020202020204" pitchFamily="34" charset="0"/>
              </a:rPr>
              <a:t>-</a:t>
            </a:r>
            <a:r>
              <a:rPr lang="en-US" altLang="en-US" sz="1600" b="1" i="1" dirty="0">
                <a:latin typeface="Arial" panose="020B0604020202020204" pitchFamily="34" charset="0"/>
              </a:rPr>
              <a:t>Triple Hunt</a:t>
            </a:r>
            <a:r>
              <a:rPr lang="en-US" altLang="en-US" sz="1600" dirty="0">
                <a:latin typeface="Arial" panose="020B0604020202020204" pitchFamily="34" charset="0"/>
              </a:rPr>
              <a:t> is a shooter arcade game developed and release by Atari in 1977. The arcade set-up featured a mounted light gun, which fire on a screen in a separate cabinet.</a:t>
            </a:r>
          </a:p>
          <a:p>
            <a:pPr>
              <a:spcBef>
                <a:spcPct val="20000"/>
              </a:spcBef>
            </a:pPr>
            <a:r>
              <a:rPr lang="en-US" altLang="en-US" sz="1600" dirty="0">
                <a:latin typeface="Arial" panose="020B0604020202020204" pitchFamily="34" charset="0"/>
              </a:rPr>
              <a:t>-Three games in one, </a:t>
            </a:r>
            <a:r>
              <a:rPr lang="en-US" altLang="en-US" sz="1600" b="1" i="1" dirty="0">
                <a:latin typeface="Arial" panose="020B0604020202020204" pitchFamily="34" charset="0"/>
              </a:rPr>
              <a:t>Triple Hunted </a:t>
            </a:r>
            <a:r>
              <a:rPr lang="en-US" altLang="en-US" sz="1600" dirty="0">
                <a:latin typeface="Arial" panose="020B0604020202020204" pitchFamily="34" charset="0"/>
              </a:rPr>
              <a:t>offered a variety of light-gun gameplay: “Witch Hunt”, “Hit the Bear”, and “Raccoon Hunt”. </a:t>
            </a:r>
          </a:p>
          <a:p>
            <a:pPr>
              <a:spcBef>
                <a:spcPct val="20000"/>
              </a:spcBef>
            </a:pPr>
            <a:r>
              <a:rPr lang="en-US" altLang="en-US" sz="1600" dirty="0">
                <a:latin typeface="Arial" panose="020B0604020202020204" pitchFamily="34" charset="0"/>
              </a:rPr>
              <a:t>-The objective of each game was to achieve the highest score before the timer runs out, by shooting the on-screen witches/bears/raccoons as they maneuvered across the screen. </a:t>
            </a:r>
          </a:p>
          <a:p>
            <a:pPr>
              <a:spcBef>
                <a:spcPct val="20000"/>
              </a:spcBef>
            </a:pPr>
            <a:r>
              <a:rPr lang="en-US" altLang="en-US" sz="1600" dirty="0">
                <a:latin typeface="Arial" panose="020B0604020202020204" pitchFamily="34" charset="0"/>
              </a:rPr>
              <a:t>-Gameplay Video: </a:t>
            </a:r>
            <a:r>
              <a:rPr lang="en-US" altLang="en-US" sz="1600" dirty="0">
                <a:latin typeface="Arial" panose="020B0604020202020204" pitchFamily="34" charset="0"/>
                <a:hlinkClick r:id="rId3"/>
              </a:rPr>
              <a:t>https://www.youtube.com/watch?v=I_gs6PLLut4</a:t>
            </a:r>
            <a:endParaRPr lang="en-US" altLang="en-US" sz="1600" dirty="0">
              <a:latin typeface="Arial" panose="020B0604020202020204" pitchFamily="34" charset="0"/>
            </a:endParaRPr>
          </a:p>
        </p:txBody>
      </p:sp>
      <p:pic>
        <p:nvPicPr>
          <p:cNvPr id="16589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814388"/>
            <a:ext cx="2514600"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041400"/>
            <a:ext cx="1866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1950" y="1387475"/>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5" name="Slide Number Placeholder 1"/>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1pPr>
            <a:lvl2pPr marL="742950" indent="-285750">
              <a:spcBef>
                <a:spcPts val="400"/>
              </a:spcBef>
              <a:buClr>
                <a:schemeClr val="accent2"/>
              </a:buClr>
              <a:buFont typeface="Wingdings" panose="05000000000000000000" pitchFamily="2" charset="2"/>
              <a:buChar char=""/>
              <a:defRPr sz="1600">
                <a:solidFill>
                  <a:schemeClr val="tx2"/>
                </a:solidFill>
                <a:latin typeface="Calibri" panose="020F0502020204030204" pitchFamily="34" charset="0"/>
                <a:ea typeface="MS PGothic" panose="020B0600070205080204" pitchFamily="34" charset="-128"/>
              </a:defRPr>
            </a:lvl2pPr>
            <a:lvl3pPr marL="1143000" indent="-228600">
              <a:spcBef>
                <a:spcPct val="20000"/>
              </a:spcBef>
              <a:buClr>
                <a:schemeClr val="accent2"/>
              </a:buClr>
              <a:buFont typeface="Wingdings" panose="05000000000000000000" pitchFamily="2" charset="2"/>
              <a:buChar char="§"/>
              <a:defRPr sz="1400">
                <a:solidFill>
                  <a:schemeClr val="tx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9pPr>
          </a:lstStyle>
          <a:p>
            <a:pPr algn="r" eaLnBrk="1" hangingPunct="1">
              <a:spcBef>
                <a:spcPct val="0"/>
              </a:spcBef>
              <a:buFontTx/>
              <a:buNone/>
            </a:pPr>
            <a:fld id="{94F2A451-005E-4A9E-A502-C56BAD5645B6}" type="slidenum">
              <a:rPr lang="en-US" altLang="en-US" sz="1200">
                <a:solidFill>
                  <a:srgbClr val="898989"/>
                </a:solidFill>
                <a:latin typeface="Century Gothic" panose="020B0502020202020204" pitchFamily="34" charset="0"/>
              </a:rPr>
              <a:pPr algn="r" eaLnBrk="1" hangingPunct="1">
                <a:spcBef>
                  <a:spcPct val="0"/>
                </a:spcBef>
                <a:buFontTx/>
                <a:buNone/>
              </a:pPr>
              <a:t>98</a:t>
            </a:fld>
            <a:endParaRPr lang="en-US" altLang="en-US" sz="1200">
              <a:solidFill>
                <a:srgbClr val="898989"/>
              </a:solidFill>
              <a:latin typeface="Century Gothic" panose="020B0502020202020204" pitchFamily="34" charset="0"/>
            </a:endParaRPr>
          </a:p>
        </p:txBody>
      </p:sp>
      <p:sp>
        <p:nvSpPr>
          <p:cNvPr id="3" name="Footer Placeholder 2">
            <a:extLst>
              <a:ext uri="{FF2B5EF4-FFF2-40B4-BE49-F238E27FC236}">
                <a16:creationId xmlns:a16="http://schemas.microsoft.com/office/drawing/2014/main" id="{EFE9BE8C-5FEE-4C40-AC12-66353979FD96}"/>
              </a:ext>
            </a:extLst>
          </p:cNvPr>
          <p:cNvSpPr>
            <a:spLocks noGrp="1"/>
          </p:cNvSpPr>
          <p:nvPr>
            <p:ph type="ftr" sz="quarter" idx="11"/>
          </p:nvPr>
        </p:nvSpPr>
        <p:spPr>
          <a:xfrm>
            <a:off x="3429000" y="6416675"/>
            <a:ext cx="2590800" cy="365125"/>
          </a:xfrm>
        </p:spPr>
        <p:txBody>
          <a:bodyPr/>
          <a:lstStyle/>
          <a:p>
            <a:pPr>
              <a:defRPr/>
            </a:pPr>
            <a:r>
              <a:rPr lang="en-US" sz="800" dirty="0"/>
              <a:t>Property of Atari Interactive, Inc. and Atari, Inc. All Rights Reserved.  Confidential </a:t>
            </a:r>
          </a:p>
        </p:txBody>
      </p:sp>
      <p:sp>
        <p:nvSpPr>
          <p:cNvPr id="5" name="Slide Number Placeholder 4">
            <a:extLst>
              <a:ext uri="{FF2B5EF4-FFF2-40B4-BE49-F238E27FC236}">
                <a16:creationId xmlns:a16="http://schemas.microsoft.com/office/drawing/2014/main" id="{D0100460-9B9A-4A23-8C28-B0022FD5F202}"/>
              </a:ext>
            </a:extLst>
          </p:cNvPr>
          <p:cNvSpPr>
            <a:spLocks noGrp="1"/>
          </p:cNvSpPr>
          <p:nvPr>
            <p:ph type="sldNum" sz="quarter" idx="12"/>
          </p:nvPr>
        </p:nvSpPr>
        <p:spPr/>
        <p:txBody>
          <a:bodyPr/>
          <a:lstStyle/>
          <a:p>
            <a:pPr>
              <a:defRPr/>
            </a:pPr>
            <a:fld id="{AF15303D-36A2-45CC-B7D7-8289935320F0}" type="slidenum">
              <a:rPr lang="en-US" altLang="en-US" smtClean="0"/>
              <a:pPr>
                <a:defRPr/>
              </a:pPr>
              <a:t>98</a:t>
            </a:fld>
            <a:endParaRPr lang="en-US" alt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r>
              <a:rPr lang="en-US" altLang="en-US" dirty="0">
                <a:latin typeface="+mn-lt"/>
              </a:rPr>
              <a:t>	Typo Attack </a:t>
            </a:r>
          </a:p>
        </p:txBody>
      </p:sp>
      <p:sp>
        <p:nvSpPr>
          <p:cNvPr id="167939" name="Content Placeholder 2"/>
          <p:cNvSpPr txBox="1">
            <a:spLocks/>
          </p:cNvSpPr>
          <p:nvPr/>
        </p:nvSpPr>
        <p:spPr bwMode="auto">
          <a:xfrm>
            <a:off x="457200" y="3529013"/>
            <a:ext cx="83058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1pPr>
            <a:lvl2pPr>
              <a:spcBef>
                <a:spcPts val="400"/>
              </a:spcBef>
              <a:buClr>
                <a:schemeClr val="accent2"/>
              </a:buClr>
              <a:buFont typeface="Wingdings" panose="05000000000000000000" pitchFamily="2" charset="2"/>
              <a:buChar char=""/>
              <a:defRPr sz="1600">
                <a:solidFill>
                  <a:schemeClr val="tx2"/>
                </a:solidFill>
                <a:latin typeface="Calibri" panose="020F0502020204030204" pitchFamily="34" charset="0"/>
                <a:ea typeface="MS PGothic" panose="020B0600070205080204" pitchFamily="34" charset="-128"/>
              </a:defRPr>
            </a:lvl2pPr>
            <a:lvl3pPr marL="1143000" indent="-228600">
              <a:spcBef>
                <a:spcPct val="20000"/>
              </a:spcBef>
              <a:buClr>
                <a:schemeClr val="accent2"/>
              </a:buClr>
              <a:buFont typeface="Wingdings" panose="05000000000000000000" pitchFamily="2" charset="2"/>
              <a:buChar char="§"/>
              <a:defRPr sz="1400">
                <a:solidFill>
                  <a:schemeClr val="tx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9pPr>
          </a:lstStyle>
          <a:p>
            <a:pPr lvl="1">
              <a:spcBef>
                <a:spcPct val="20000"/>
              </a:spcBef>
              <a:buClrTx/>
              <a:buFont typeface="Arial" panose="020B0604020202020204" pitchFamily="34" charset="0"/>
              <a:buNone/>
            </a:pPr>
            <a:endParaRPr lang="en-US" altLang="en-US" dirty="0">
              <a:solidFill>
                <a:schemeClr val="tx1"/>
              </a:solidFill>
              <a:latin typeface="Arial" panose="020B0604020202020204" pitchFamily="34" charset="0"/>
            </a:endParaRPr>
          </a:p>
          <a:p>
            <a:pPr>
              <a:spcBef>
                <a:spcPct val="20000"/>
              </a:spcBef>
            </a:pPr>
            <a:r>
              <a:rPr lang="en-US" altLang="en-US" sz="1600" dirty="0">
                <a:latin typeface="Arial" panose="020B0604020202020204" pitchFamily="34" charset="0"/>
              </a:rPr>
              <a:t>-</a:t>
            </a:r>
            <a:r>
              <a:rPr lang="en-US" altLang="en-US" sz="1600" b="1" i="1" dirty="0">
                <a:latin typeface="Arial" panose="020B0604020202020204" pitchFamily="34" charset="0"/>
              </a:rPr>
              <a:t>Typo Attack </a:t>
            </a:r>
            <a:r>
              <a:rPr lang="en-US" altLang="en-US" sz="1600" dirty="0">
                <a:latin typeface="Arial" panose="020B0604020202020204" pitchFamily="34" charset="0"/>
              </a:rPr>
              <a:t> is a typing game developed for the Atari 8-Bit platform in 1982. The game was programmed by David Buehler, then 17, as part of the </a:t>
            </a:r>
            <a:r>
              <a:rPr lang="en-US" altLang="en-US" sz="1600" i="1" dirty="0">
                <a:latin typeface="Arial" panose="020B0604020202020204" pitchFamily="34" charset="0"/>
              </a:rPr>
              <a:t>Atari Program Exchange. </a:t>
            </a:r>
            <a:r>
              <a:rPr lang="en-US" altLang="en-US" sz="1600" dirty="0">
                <a:latin typeface="Arial" panose="020B0604020202020204" pitchFamily="34" charset="0"/>
              </a:rPr>
              <a:t>He was awarded the $25,000 “Atari Star Award” for the game.</a:t>
            </a:r>
          </a:p>
          <a:p>
            <a:pPr>
              <a:spcBef>
                <a:spcPct val="20000"/>
              </a:spcBef>
            </a:pPr>
            <a:r>
              <a:rPr lang="en-US" altLang="en-US" sz="1600" dirty="0">
                <a:latin typeface="Arial" panose="020B0604020202020204" pitchFamily="34" charset="0"/>
              </a:rPr>
              <a:t>-Designed to improve typing skill, the player has to type specific characters as they appeared on the screen, in order to stop oncoming enemies. The enemies, falling from the top of the screen, are destroyed by the firing letters.</a:t>
            </a:r>
          </a:p>
          <a:p>
            <a:pPr>
              <a:spcBef>
                <a:spcPct val="20000"/>
              </a:spcBef>
            </a:pPr>
            <a:r>
              <a:rPr lang="en-US" altLang="en-US" sz="1600" dirty="0">
                <a:latin typeface="Arial" panose="020B0604020202020204" pitchFamily="34" charset="0"/>
              </a:rPr>
              <a:t>-In 1984, the game was converted to cartridge, and a version was planned for the Atari CX-3000 Graduate, a peripheral for the 2600 to turn it into a home computer.</a:t>
            </a:r>
          </a:p>
          <a:p>
            <a:pPr>
              <a:spcBef>
                <a:spcPct val="20000"/>
              </a:spcBef>
            </a:pPr>
            <a:r>
              <a:rPr lang="en-US" altLang="en-US" sz="1600" dirty="0">
                <a:latin typeface="Arial" panose="020B0604020202020204" pitchFamily="34" charset="0"/>
              </a:rPr>
              <a:t>-Gameplay Video: </a:t>
            </a:r>
            <a:r>
              <a:rPr lang="en-US" altLang="en-US" sz="1600" dirty="0">
                <a:latin typeface="Arial" panose="020B0604020202020204" pitchFamily="34" charset="0"/>
                <a:hlinkClick r:id="rId2"/>
              </a:rPr>
              <a:t>https://www.youtube.com/watch?v=AwWekQ7K1Pk</a:t>
            </a:r>
            <a:endParaRPr lang="en-US" altLang="en-US" sz="1600" dirty="0">
              <a:latin typeface="Arial" panose="020B0604020202020204" pitchFamily="34" charset="0"/>
            </a:endParaRPr>
          </a:p>
        </p:txBody>
      </p:sp>
      <p:pic>
        <p:nvPicPr>
          <p:cNvPr id="16794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08100"/>
            <a:ext cx="2906713"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308100"/>
            <a:ext cx="289560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2"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1117600"/>
            <a:ext cx="18288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3" name="Slide Number Placeholder 1"/>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1pPr>
            <a:lvl2pPr marL="742950" indent="-285750">
              <a:spcBef>
                <a:spcPts val="400"/>
              </a:spcBef>
              <a:buClr>
                <a:schemeClr val="accent2"/>
              </a:buClr>
              <a:buFont typeface="Wingdings" panose="05000000000000000000" pitchFamily="2" charset="2"/>
              <a:buChar char=""/>
              <a:defRPr sz="1600">
                <a:solidFill>
                  <a:schemeClr val="tx2"/>
                </a:solidFill>
                <a:latin typeface="Calibri" panose="020F0502020204030204" pitchFamily="34" charset="0"/>
                <a:ea typeface="MS PGothic" panose="020B0600070205080204" pitchFamily="34" charset="-128"/>
              </a:defRPr>
            </a:lvl2pPr>
            <a:lvl3pPr marL="1143000" indent="-228600">
              <a:spcBef>
                <a:spcPct val="20000"/>
              </a:spcBef>
              <a:buClr>
                <a:schemeClr val="accent2"/>
              </a:buClr>
              <a:buFont typeface="Wingdings" panose="05000000000000000000" pitchFamily="2" charset="2"/>
              <a:buChar char="§"/>
              <a:defRPr sz="1400">
                <a:solidFill>
                  <a:schemeClr val="tx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ea typeface="MS PGothic" panose="020B0600070205080204" pitchFamily="34" charset="-128"/>
              </a:defRPr>
            </a:lvl9pPr>
          </a:lstStyle>
          <a:p>
            <a:pPr algn="r" eaLnBrk="1" hangingPunct="1">
              <a:spcBef>
                <a:spcPct val="0"/>
              </a:spcBef>
              <a:buFontTx/>
              <a:buNone/>
            </a:pPr>
            <a:fld id="{1E395C82-7387-4A8B-B4F6-6E88C3320FD1}" type="slidenum">
              <a:rPr lang="en-US" altLang="en-US" sz="1200">
                <a:solidFill>
                  <a:srgbClr val="898989"/>
                </a:solidFill>
                <a:latin typeface="Century Gothic" panose="020B0502020202020204" pitchFamily="34" charset="0"/>
              </a:rPr>
              <a:pPr algn="r" eaLnBrk="1" hangingPunct="1">
                <a:spcBef>
                  <a:spcPct val="0"/>
                </a:spcBef>
                <a:buFontTx/>
                <a:buNone/>
              </a:pPr>
              <a:t>99</a:t>
            </a:fld>
            <a:endParaRPr lang="en-US" altLang="en-US" sz="1200">
              <a:solidFill>
                <a:srgbClr val="898989"/>
              </a:solidFill>
              <a:latin typeface="Century Gothic" panose="020B0502020202020204" pitchFamily="34" charset="0"/>
            </a:endParaRPr>
          </a:p>
        </p:txBody>
      </p:sp>
      <p:sp>
        <p:nvSpPr>
          <p:cNvPr id="3" name="Footer Placeholder 2">
            <a:extLst>
              <a:ext uri="{FF2B5EF4-FFF2-40B4-BE49-F238E27FC236}">
                <a16:creationId xmlns:a16="http://schemas.microsoft.com/office/drawing/2014/main" id="{05910A32-B3F2-4CF8-817B-702E094C3611}"/>
              </a:ext>
            </a:extLst>
          </p:cNvPr>
          <p:cNvSpPr>
            <a:spLocks noGrp="1"/>
          </p:cNvSpPr>
          <p:nvPr>
            <p:ph type="ftr" sz="quarter" idx="11"/>
          </p:nvPr>
        </p:nvSpPr>
        <p:spPr>
          <a:xfrm>
            <a:off x="3352800" y="6356350"/>
            <a:ext cx="2590800" cy="365125"/>
          </a:xfrm>
        </p:spPr>
        <p:txBody>
          <a:bodyPr/>
          <a:lstStyle/>
          <a:p>
            <a:pPr>
              <a:defRPr/>
            </a:pPr>
            <a:r>
              <a:rPr lang="en-US" sz="800" dirty="0"/>
              <a:t>Property of Atari Interactive, Inc. and Atari, Inc. All Rights Reserved.  Confidential </a:t>
            </a:r>
          </a:p>
        </p:txBody>
      </p:sp>
      <p:sp>
        <p:nvSpPr>
          <p:cNvPr id="5" name="Slide Number Placeholder 4">
            <a:extLst>
              <a:ext uri="{FF2B5EF4-FFF2-40B4-BE49-F238E27FC236}">
                <a16:creationId xmlns:a16="http://schemas.microsoft.com/office/drawing/2014/main" id="{21371C83-6521-4E98-B990-C5F44D43C346}"/>
              </a:ext>
            </a:extLst>
          </p:cNvPr>
          <p:cNvSpPr>
            <a:spLocks noGrp="1"/>
          </p:cNvSpPr>
          <p:nvPr>
            <p:ph type="sldNum" sz="quarter" idx="12"/>
          </p:nvPr>
        </p:nvSpPr>
        <p:spPr/>
        <p:txBody>
          <a:bodyPr/>
          <a:lstStyle/>
          <a:p>
            <a:pPr>
              <a:defRPr/>
            </a:pPr>
            <a:fld id="{AF15303D-36A2-45CC-B7D7-8289935320F0}" type="slidenum">
              <a:rPr lang="en-US" altLang="en-US" smtClean="0"/>
              <a:pPr>
                <a:defRPr/>
              </a:pPr>
              <a:t>99</a:t>
            </a:fld>
            <a:endParaRPr lang="en-US" altLang="en-US" dirty="0"/>
          </a:p>
        </p:txBody>
      </p:sp>
    </p:spTree>
  </p:cSld>
  <p:clrMapOvr>
    <a:masterClrMapping/>
  </p:clrMapOvr>
</p:sld>
</file>

<file path=ppt/theme/theme1.xml><?xml version="1.0" encoding="utf-8"?>
<a:theme xmlns:a="http://schemas.openxmlformats.org/drawingml/2006/main" name="Jim Board Presentation 3-14 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35465</TotalTime>
  <Words>9554</Words>
  <Application>Microsoft Office PowerPoint</Application>
  <PresentationFormat>Affichage à l'écran (4:3)</PresentationFormat>
  <Paragraphs>1113</Paragraphs>
  <Slides>106</Slides>
  <Notes>31</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106</vt:i4>
      </vt:variant>
    </vt:vector>
  </HeadingPairs>
  <TitlesOfParts>
    <vt:vector size="116" baseType="lpstr">
      <vt:lpstr>Arial Unicode MS</vt:lpstr>
      <vt:lpstr>MS PGothic</vt:lpstr>
      <vt:lpstr>Aharoni</vt:lpstr>
      <vt:lpstr>Arial</vt:lpstr>
      <vt:lpstr>Calibri</vt:lpstr>
      <vt:lpstr>Century Gothic</vt:lpstr>
      <vt:lpstr>Times New Roman</vt:lpstr>
      <vt:lpstr>Verdana</vt:lpstr>
      <vt:lpstr>Wingdings</vt:lpstr>
      <vt:lpstr>Jim Board Presentation 3-14 v2</vt:lpstr>
      <vt:lpstr>Atari IP Catalog 2017</vt:lpstr>
      <vt:lpstr> IP List (Highlighted Links are Included in Deck)</vt:lpstr>
      <vt:lpstr> 3D Asteroids</vt:lpstr>
      <vt:lpstr> 3D Tic Tac Toe</vt:lpstr>
      <vt:lpstr> Act of War: Direct Action</vt:lpstr>
      <vt:lpstr> Act of War: High Treason</vt:lpstr>
      <vt:lpstr> Adventure</vt:lpstr>
      <vt:lpstr> Adventure II</vt:lpstr>
      <vt:lpstr> Agent X</vt:lpstr>
      <vt:lpstr> Air Sea Battle</vt:lpstr>
      <vt:lpstr> Akka Arrh</vt:lpstr>
      <vt:lpstr> Alien Brigade</vt:lpstr>
      <vt:lpstr> Alone in The Dark: Franchise Overview</vt:lpstr>
      <vt:lpstr> Alone in the Dark: Illumination</vt:lpstr>
      <vt:lpstr> Alpha 1</vt:lpstr>
      <vt:lpstr> Anti-Aircraft</vt:lpstr>
      <vt:lpstr> Aquaventure</vt:lpstr>
      <vt:lpstr>Présentation PowerPoint</vt:lpstr>
      <vt:lpstr> Atari Classics: Evolved</vt:lpstr>
      <vt:lpstr>Atari Greatest Hits</vt:lpstr>
      <vt:lpstr> Atari Greatest Hits Volume 1</vt:lpstr>
      <vt:lpstr> Atari Greatest Hits Volume 2</vt:lpstr>
      <vt:lpstr> Avalanche</vt:lpstr>
      <vt:lpstr> Backgammon</vt:lpstr>
      <vt:lpstr> Barroom Baseball</vt:lpstr>
      <vt:lpstr> Basketbrawl</vt:lpstr>
      <vt:lpstr> Black Belt</vt:lpstr>
      <vt:lpstr> Black Widow</vt:lpstr>
      <vt:lpstr> Breakout &amp; Super Breakout</vt:lpstr>
      <vt:lpstr> Canyon Bomber</vt:lpstr>
      <vt:lpstr> Casino</vt:lpstr>
      <vt:lpstr> Castles and Catapults</vt:lpstr>
      <vt:lpstr> Caverns of Mars</vt:lpstr>
      <vt:lpstr> Centipede</vt:lpstr>
      <vt:lpstr> Circus Atari</vt:lpstr>
      <vt:lpstr> Cloak &amp; Dagger</vt:lpstr>
      <vt:lpstr> Cloud 9</vt:lpstr>
      <vt:lpstr> Code Breaker</vt:lpstr>
      <vt:lpstr> Combat</vt:lpstr>
      <vt:lpstr> Cops N Robbers</vt:lpstr>
      <vt:lpstr> Countermeasure</vt:lpstr>
      <vt:lpstr> Crash ‘N Score</vt:lpstr>
      <vt:lpstr> Crystal Castles</vt:lpstr>
      <vt:lpstr> Dark Chambers</vt:lpstr>
      <vt:lpstr> Demons to Diamonds</vt:lpstr>
      <vt:lpstr> Desert Falcon</vt:lpstr>
      <vt:lpstr> Dodge ‘Em</vt:lpstr>
      <vt:lpstr> Dr. Pong</vt:lpstr>
      <vt:lpstr> Fatal Run</vt:lpstr>
      <vt:lpstr>Présentation PowerPoint</vt:lpstr>
      <vt:lpstr> Food Fight (Charley Chuck’s Food Fight)</vt:lpstr>
      <vt:lpstr> Frisky Tom</vt:lpstr>
      <vt:lpstr> A Game of Concentration</vt:lpstr>
      <vt:lpstr> Gotcha</vt:lpstr>
      <vt:lpstr> Gran Trak</vt:lpstr>
      <vt:lpstr> Gravitar</vt:lpstr>
      <vt:lpstr> Haunted House</vt:lpstr>
      <vt:lpstr> Hi-Way</vt:lpstr>
      <vt:lpstr> Human Cannonball</vt:lpstr>
      <vt:lpstr> Liberator</vt:lpstr>
      <vt:lpstr> Lunar Battle</vt:lpstr>
      <vt:lpstr> Lunar Lander</vt:lpstr>
      <vt:lpstr> Major Havoc</vt:lpstr>
      <vt:lpstr> Meebzork</vt:lpstr>
      <vt:lpstr> Meltdown</vt:lpstr>
      <vt:lpstr> Millipede</vt:lpstr>
      <vt:lpstr> Minimum</vt:lpstr>
      <vt:lpstr> Missile Command</vt:lpstr>
      <vt:lpstr> Monte Carlo</vt:lpstr>
      <vt:lpstr> Motor Psycho</vt:lpstr>
      <vt:lpstr> Night Driver</vt:lpstr>
      <vt:lpstr> Ninja Golf</vt:lpstr>
      <vt:lpstr> Off the Wall</vt:lpstr>
      <vt:lpstr> Orbit</vt:lpstr>
      <vt:lpstr> Outlaw</vt:lpstr>
      <vt:lpstr> Planet Smashers</vt:lpstr>
      <vt:lpstr> Poolshark</vt:lpstr>
      <vt:lpstr> Pong</vt:lpstr>
      <vt:lpstr> Qwak!</vt:lpstr>
      <vt:lpstr> Quadrapong</vt:lpstr>
      <vt:lpstr> Radar Lock</vt:lpstr>
      <vt:lpstr> Red Baron</vt:lpstr>
      <vt:lpstr> RollerCoaster Tycoon Franchise</vt:lpstr>
      <vt:lpstr> Sentinel</vt:lpstr>
      <vt:lpstr> Sky Diver</vt:lpstr>
      <vt:lpstr> Sky Raider</vt:lpstr>
      <vt:lpstr> Solaris</vt:lpstr>
      <vt:lpstr> Space Duel</vt:lpstr>
      <vt:lpstr> Space Station Zulu</vt:lpstr>
      <vt:lpstr> Star Raiders</vt:lpstr>
      <vt:lpstr> Submarine Commander</vt:lpstr>
      <vt:lpstr>Swordquest: Earthworld</vt:lpstr>
      <vt:lpstr>Swordquest FireWorld</vt:lpstr>
      <vt:lpstr>Swordquest: Waterworld</vt:lpstr>
      <vt:lpstr>Présentation PowerPoint</vt:lpstr>
      <vt:lpstr> Tempest</vt:lpstr>
      <vt:lpstr>Présentation PowerPoint</vt:lpstr>
      <vt:lpstr> Triple Hunt</vt:lpstr>
      <vt:lpstr> Typo Attack </vt:lpstr>
      <vt:lpstr>Xari Arena</vt:lpstr>
      <vt:lpstr>Ultra Tank</vt:lpstr>
      <vt:lpstr> Warlords</vt:lpstr>
      <vt:lpstr> Wizard</vt:lpstr>
      <vt:lpstr>Présentation PowerPoint</vt:lpstr>
      <vt:lpstr> Yar’s Return</vt:lpstr>
      <vt:lpstr> Yar’s Revenge</vt:lpstr>
    </vt:vector>
  </TitlesOfParts>
  <Company>Atari,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Austin Beer</dc:creator>
  <cp:lastModifiedBy>Philippe Mularski</cp:lastModifiedBy>
  <cp:revision>713</cp:revision>
  <cp:lastPrinted>2017-11-03T18:17:13Z</cp:lastPrinted>
  <dcterms:created xsi:type="dcterms:W3CDTF">2011-05-03T20:35:42Z</dcterms:created>
  <dcterms:modified xsi:type="dcterms:W3CDTF">2017-11-08T09:24:38Z</dcterms:modified>
</cp:coreProperties>
</file>